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56" r:id="rId3"/>
    <p:sldId id="257" r:id="rId4"/>
    <p:sldId id="261" r:id="rId5"/>
    <p:sldId id="258" r:id="rId6"/>
    <p:sldId id="260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6" r:id="rId19"/>
    <p:sldId id="275" r:id="rId20"/>
    <p:sldId id="287" r:id="rId21"/>
    <p:sldId id="276" r:id="rId22"/>
    <p:sldId id="288" r:id="rId23"/>
    <p:sldId id="277" r:id="rId24"/>
    <p:sldId id="278" r:id="rId25"/>
    <p:sldId id="289" r:id="rId26"/>
    <p:sldId id="279" r:id="rId27"/>
    <p:sldId id="290" r:id="rId28"/>
    <p:sldId id="280" r:id="rId29"/>
    <p:sldId id="291" r:id="rId30"/>
    <p:sldId id="281" r:id="rId31"/>
    <p:sldId id="282" r:id="rId32"/>
    <p:sldId id="283" r:id="rId33"/>
    <p:sldId id="292" r:id="rId34"/>
    <p:sldId id="284" r:id="rId35"/>
    <p:sldId id="293" r:id="rId36"/>
    <p:sldId id="285" r:id="rId37"/>
    <p:sldId id="259" r:id="rId38"/>
  </p:sldIdLst>
  <p:sldSz cx="18288000" cy="10287000"/>
  <p:notesSz cx="18288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 Messana" initials="AM" lastIdx="12" clrIdx="0">
    <p:extLst>
      <p:ext uri="{19B8F6BF-5375-455C-9EA6-DF929625EA0E}">
        <p15:presenceInfo xmlns:p15="http://schemas.microsoft.com/office/powerpoint/2012/main" userId="S-1-5-21-2922218411-3787962101-831138860-4622" providerId="AD"/>
      </p:ext>
    </p:extLst>
  </p:cmAuthor>
  <p:cmAuthor id="2" name="denis-antoine Herault" initials="dH" lastIdx="4" clrIdx="1">
    <p:extLst>
      <p:ext uri="{19B8F6BF-5375-455C-9EA6-DF929625EA0E}">
        <p15:presenceInfo xmlns:p15="http://schemas.microsoft.com/office/powerpoint/2012/main" userId="3e015e90d0d88a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5894"/>
    <a:srgbClr val="E076D1"/>
    <a:srgbClr val="FFECFC"/>
    <a:srgbClr val="F5D3F0"/>
    <a:srgbClr val="ECAAE3"/>
    <a:srgbClr val="E58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7F534-978F-44CB-9F43-350C9C8B6324}" v="8" dt="2022-11-08T13:14:40.81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-antoine Herault" userId="3e015e90d0d88aff" providerId="LiveId" clId="{C377F534-978F-44CB-9F43-350C9C8B6324}"/>
    <pc:docChg chg="custSel modSld">
      <pc:chgData name="denis-antoine Herault" userId="3e015e90d0d88aff" providerId="LiveId" clId="{C377F534-978F-44CB-9F43-350C9C8B6324}" dt="2022-11-08T13:14:43.930" v="25" actId="1076"/>
      <pc:docMkLst>
        <pc:docMk/>
      </pc:docMkLst>
      <pc:sldChg chg="addSp delSp modSp mod addCm">
        <pc:chgData name="denis-antoine Herault" userId="3e015e90d0d88aff" providerId="LiveId" clId="{C377F534-978F-44CB-9F43-350C9C8B6324}" dt="2022-11-04T15:05:48.537" v="8" actId="1589"/>
        <pc:sldMkLst>
          <pc:docMk/>
          <pc:sldMk cId="223491048" sldId="258"/>
        </pc:sldMkLst>
        <pc:graphicFrameChg chg="add mod ord">
          <ac:chgData name="denis-antoine Herault" userId="3e015e90d0d88aff" providerId="LiveId" clId="{C377F534-978F-44CB-9F43-350C9C8B6324}" dt="2022-11-04T15:05:22.593" v="6" actId="1076"/>
          <ac:graphicFrameMkLst>
            <pc:docMk/>
            <pc:sldMk cId="223491048" sldId="258"/>
            <ac:graphicFrameMk id="4" creationId="{0889F7D1-C6CB-6DB0-7B11-CB3B103430B4}"/>
          </ac:graphicFrameMkLst>
        </pc:graphicFrameChg>
        <pc:graphicFrameChg chg="del">
          <ac:chgData name="denis-antoine Herault" userId="3e015e90d0d88aff" providerId="LiveId" clId="{C377F534-978F-44CB-9F43-350C9C8B6324}" dt="2022-11-04T15:04:01.962" v="0" actId="478"/>
          <ac:graphicFrameMkLst>
            <pc:docMk/>
            <pc:sldMk cId="223491048" sldId="258"/>
            <ac:graphicFrameMk id="8" creationId="{4CD250BA-A04E-FAA1-D300-76B848288F9E}"/>
          </ac:graphicFrameMkLst>
        </pc:graphicFrameChg>
      </pc:sldChg>
      <pc:sldChg chg="addSp delSp modSp mod addCm">
        <pc:chgData name="denis-antoine Herault" userId="3e015e90d0d88aff" providerId="LiveId" clId="{C377F534-978F-44CB-9F43-350C9C8B6324}" dt="2022-11-04T15:17:45.480" v="18" actId="1076"/>
        <pc:sldMkLst>
          <pc:docMk/>
          <pc:sldMk cId="505448911" sldId="267"/>
        </pc:sldMkLst>
        <pc:graphicFrameChg chg="add mod ord">
          <ac:chgData name="denis-antoine Herault" userId="3e015e90d0d88aff" providerId="LiveId" clId="{C377F534-978F-44CB-9F43-350C9C8B6324}" dt="2022-11-04T15:17:45.480" v="18" actId="1076"/>
          <ac:graphicFrameMkLst>
            <pc:docMk/>
            <pc:sldMk cId="505448911" sldId="267"/>
            <ac:graphicFrameMk id="4" creationId="{25961049-4AD7-9ABE-DB3F-3A742BD573B9}"/>
          </ac:graphicFrameMkLst>
        </pc:graphicFrameChg>
        <pc:graphicFrameChg chg="del">
          <ac:chgData name="denis-antoine Herault" userId="3e015e90d0d88aff" providerId="LiveId" clId="{C377F534-978F-44CB-9F43-350C9C8B6324}" dt="2022-11-04T15:07:37.057" v="10" actId="478"/>
          <ac:graphicFrameMkLst>
            <pc:docMk/>
            <pc:sldMk cId="505448911" sldId="267"/>
            <ac:graphicFrameMk id="6" creationId="{18763943-246C-4E88-65E9-F636A2A7FDE0}"/>
          </ac:graphicFrameMkLst>
        </pc:graphicFrameChg>
        <pc:graphicFrameChg chg="mod">
          <ac:chgData name="denis-antoine Herault" userId="3e015e90d0d88aff" providerId="LiveId" clId="{C377F534-978F-44CB-9F43-350C9C8B6324}" dt="2022-11-04T15:17:38.718" v="17" actId="1076"/>
          <ac:graphicFrameMkLst>
            <pc:docMk/>
            <pc:sldMk cId="505448911" sldId="267"/>
            <ac:graphicFrameMk id="9" creationId="{1B4E81B3-7632-2271-412C-9F24767CAC84}"/>
          </ac:graphicFrameMkLst>
        </pc:graphicFrameChg>
      </pc:sldChg>
      <pc:sldChg chg="addSp delSp modSp mod">
        <pc:chgData name="denis-antoine Herault" userId="3e015e90d0d88aff" providerId="LiveId" clId="{C377F534-978F-44CB-9F43-350C9C8B6324}" dt="2022-11-08T13:14:33.129" v="22" actId="14100"/>
        <pc:sldMkLst>
          <pc:docMk/>
          <pc:sldMk cId="3172931166" sldId="279"/>
        </pc:sldMkLst>
        <pc:graphicFrameChg chg="del">
          <ac:chgData name="denis-antoine Herault" userId="3e015e90d0d88aff" providerId="LiveId" clId="{C377F534-978F-44CB-9F43-350C9C8B6324}" dt="2022-11-08T13:14:20.106" v="19" actId="478"/>
          <ac:graphicFrameMkLst>
            <pc:docMk/>
            <pc:sldMk cId="3172931166" sldId="279"/>
            <ac:graphicFrameMk id="4" creationId="{1E2C737C-1D93-C3D2-7644-A53DF7847411}"/>
          </ac:graphicFrameMkLst>
        </pc:graphicFrameChg>
        <pc:graphicFrameChg chg="add mod">
          <ac:chgData name="denis-antoine Herault" userId="3e015e90d0d88aff" providerId="LiveId" clId="{C377F534-978F-44CB-9F43-350C9C8B6324}" dt="2022-11-08T13:14:33.129" v="22" actId="14100"/>
          <ac:graphicFrameMkLst>
            <pc:docMk/>
            <pc:sldMk cId="3172931166" sldId="279"/>
            <ac:graphicFrameMk id="6" creationId="{80E74962-98E4-9ECC-FF9D-D80A40408F60}"/>
          </ac:graphicFrameMkLst>
        </pc:graphicFrameChg>
      </pc:sldChg>
      <pc:sldChg chg="addSp delSp modSp mod">
        <pc:chgData name="denis-antoine Herault" userId="3e015e90d0d88aff" providerId="LiveId" clId="{C377F534-978F-44CB-9F43-350C9C8B6324}" dt="2022-11-08T13:14:43.930" v="25" actId="1076"/>
        <pc:sldMkLst>
          <pc:docMk/>
          <pc:sldMk cId="3260617928" sldId="290"/>
        </pc:sldMkLst>
        <pc:graphicFrameChg chg="del">
          <ac:chgData name="denis-antoine Herault" userId="3e015e90d0d88aff" providerId="LiveId" clId="{C377F534-978F-44CB-9F43-350C9C8B6324}" dt="2022-11-08T13:14:38.468" v="23" actId="478"/>
          <ac:graphicFrameMkLst>
            <pc:docMk/>
            <pc:sldMk cId="3260617928" sldId="290"/>
            <ac:graphicFrameMk id="4" creationId="{1E2C737C-1D93-C3D2-7644-A53DF7847411}"/>
          </ac:graphicFrameMkLst>
        </pc:graphicFrameChg>
        <pc:graphicFrameChg chg="add mod">
          <ac:chgData name="denis-antoine Herault" userId="3e015e90d0d88aff" providerId="LiveId" clId="{C377F534-978F-44CB-9F43-350C9C8B6324}" dt="2022-11-08T13:14:43.930" v="25" actId="1076"/>
          <ac:graphicFrameMkLst>
            <pc:docMk/>
            <pc:sldMk cId="3260617928" sldId="290"/>
            <ac:graphicFrameMk id="6" creationId="{EF05442B-BC1B-A9FF-B041-B49D37D1D9B6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gestione interculturale è la gestione delle differenze culturali all'interno di un'entità pubblica o privata.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0465" custLinFactNeighborY="-932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Tenere conto della cultura di ciascuno permette di riconoscere e valorizzare gli sforzi di tutti.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verifica degli obiettivi è una buona cosa, ma anche lo sviluppo personale e professionale dei dipendenti deve essere preso in considerazione per il successo dell'azienda.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59715" custLinFactNeighborX="-654" custLinFactNeighborY="52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n-US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Le fonti di motivazione in azienda sono molteplici. Esse devono portare il dipendente a migliorarsi e a garantire un senso di appartenenza e un forte coinvolgimento all' azienda.</a:t>
          </a:r>
        </a:p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59715" custLinFactNeighborX="-1484" custLinFactNeighborY="-5304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Questa visione è diversa per ogni persona, poiché lo stile di gestione dipende dalla personalità, dalla cultura e dal desiderio del gruppo a cui si appartiene.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 ottenere una buona coesione del team, è necessario prendere in considerazione la cultura e i valori individuali di ciascun membro.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Il multiculturalismo promuove la creatività e l'innovazione. Rappresenta un importante vantaggio competitivo per un'azienda e per le sue prospettive future.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196" custScaleY="59715" custLinFactNeighborX="-551" custLinFactNeighborY="4711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Il manager di un team multiculturale è tenuto ad adattare il proprio comportamento in base agli interlocutori e alle loro culture.</a:t>
          </a:r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necessario raggiungere un consenso sui mezzi necessari al corretto funzionamento del team per raggiungere obiettivi e risultati. I metodi moderni sono agili e si adattano a situazioni mutevoli.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100000" custScaleY="76958" custLinFactNeighborX="6124" custLinFactNeighborY="29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L'elemento umano è al centro di un progetto aziendale, ancor più in un contesto internazionale e multiculturale.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4450" custScaleY="53050" custLinFactNeighborX="254" custLinFactNeighborY="6299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necessario comunicare in modo chiaro e preciso e assicurarsi che i propri interlocutori capiscano. Gli strumenti e i metodi di lavoro utilizzati devono essere accessibili a tutti. È importante essere aperti e positivi, creando fin dall'inizio un clima di fiducia che favorisca l'integrazione. 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-11830" custLinFactNeighborY="2882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4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importante prendere in considerazione la diversità a livello locale.</a:t>
          </a:r>
        </a:p>
        <a:p>
          <a:r>
            <a:rPr lang="it-IT" sz="24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Aprirsi e adattarsi al mercato internazionale è talvolta una condizione per la sopravvivenza dell'azienda.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4DFE7E00-A47F-49FC-91E1-BB7CB0C16E56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23A3B403-C726-4FE3-A14D-29D9FF92263D}" type="pres">
      <dgm:prSet presAssocID="{09E78CE0-9FD1-41E4-AA18-EB8ACA5E7243}" presName="node" presStyleLbl="node1" presStyleIdx="0" presStyleCnt="1" custLinFactNeighborX="12607" custLinFactNeighborY="1258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C6F6A859-0CFF-4923-95E2-0D34DEAC4343}" type="presOf" srcId="{4CE57F6F-AAED-4B75-B840-D6F328661C27}" destId="{4DFE7E00-A47F-49FC-91E1-BB7CB0C16E56}" srcOrd="0" destOrd="0" presId="urn:microsoft.com/office/officeart/2005/8/layout/process1"/>
    <dgm:cxn modelId="{A66D95B7-5E53-4DF5-B744-159AAF626149}" type="presOf" srcId="{09E78CE0-9FD1-41E4-AA18-EB8ACA5E7243}" destId="{23A3B403-C726-4FE3-A14D-29D9FF92263D}" srcOrd="0" destOrd="0" presId="urn:microsoft.com/office/officeart/2005/8/layout/process1"/>
    <dgm:cxn modelId="{23E7FE0E-C248-4C62-9760-F82B47BF0C55}" type="presParOf" srcId="{4DFE7E00-A47F-49FC-91E1-BB7CB0C16E56}" destId="{23A3B403-C726-4FE3-A14D-29D9FF92263D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Essere informati aiuta a evitare i pregiudizi, facilita la comunicazione con gli altri e il loro coinvolgimento nell'azienda.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86956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comunicazione è essenziale per gestire buone relazioni, organizzare il proprio tempo e migliorare la produttività dell'azienda.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276" custLinFactNeighborY="2797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Comunicare bene è qualcosa su cui bisogna lavorare. Imparare a gestire le emozioni, le reazioni e la postura senza dimenticare di scegliere le parole infonde sicurezza. </a:t>
          </a: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151" custLinFactNeighborY="15122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distanza non è un ostacolo alla gestione, ma è necessario tenere conto delle specificità dei dipendenti e predisporre un'organizzazione adeguata.</a:t>
          </a:r>
          <a:endParaRPr lang="fr-FR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endParaRPr lang="en-US" sz="28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Ci sono molti strumenti sul mercato, il modo in cui li si usa è importante. Soprattutto è importante essere organizzati, per produrre modelli di documenti coerenti e utilizzabili da tutti.</a:t>
          </a:r>
        </a:p>
        <a:p>
          <a:pPr algn="just"/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ScaleX="92897" custScaleY="68388" custLinFactNeighborX="931" custLinFactNeighborY="5180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E57F6F-AAED-4B75-B840-D6F328661C2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9E78CE0-9FD1-41E4-AA18-EB8ACA5E7243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FFECFC"/>
        </a:solidFill>
        <a:ln w="57150">
          <a:solidFill>
            <a:srgbClr val="B05894"/>
          </a:solidFill>
        </a:ln>
      </dgm:spPr>
      <dgm:t>
        <a:bodyPr/>
        <a:lstStyle/>
        <a:p>
          <a:pPr algn="just"/>
          <a:r>
            <a:rPr lang="it-IT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distanza non è un ostacolo alla gestione, ma è necessario tenere conto delle specificità dei dipendenti e predisporre un'organizzazione adeguata.</a:t>
          </a:r>
          <a:endParaRPr lang="es-ES" sz="3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gm:t>
    </dgm:pt>
    <dgm:pt modelId="{E2C9E6A1-4B9B-4664-8190-EDD7EE439F5A}" type="parTrans" cxnId="{4DADC24A-9385-4E34-8E81-05F4DA0405AE}">
      <dgm:prSet/>
      <dgm:spPr/>
      <dgm:t>
        <a:bodyPr/>
        <a:lstStyle/>
        <a:p>
          <a:endParaRPr lang="es-ES"/>
        </a:p>
      </dgm:t>
    </dgm:pt>
    <dgm:pt modelId="{0073AA99-A9E4-4984-98E6-B6B5CC98A412}" type="sibTrans" cxnId="{4DADC24A-9385-4E34-8E81-05F4DA0405AE}">
      <dgm:prSet/>
      <dgm:spPr>
        <a:solidFill>
          <a:srgbClr val="B05894"/>
        </a:solidFill>
        <a:ln>
          <a:solidFill>
            <a:srgbClr val="B05894"/>
          </a:solidFill>
        </a:ln>
      </dgm:spPr>
      <dgm:t>
        <a:bodyPr/>
        <a:lstStyle/>
        <a:p>
          <a:endParaRPr lang="es-ES"/>
        </a:p>
      </dgm:t>
    </dgm:pt>
    <dgm:pt modelId="{1B0FDF83-6572-46D8-BF9E-343DB8A4C171}" type="pres">
      <dgm:prSet presAssocID="{4CE57F6F-AAED-4B75-B840-D6F328661C27}" presName="Name0" presStyleCnt="0">
        <dgm:presLayoutVars>
          <dgm:dir/>
          <dgm:resizeHandles val="exact"/>
        </dgm:presLayoutVars>
      </dgm:prSet>
      <dgm:spPr/>
    </dgm:pt>
    <dgm:pt modelId="{03CBBE79-C7C7-4BB8-815F-EC9883AE5482}" type="pres">
      <dgm:prSet presAssocID="{09E78CE0-9FD1-41E4-AA18-EB8ACA5E7243}" presName="node" presStyleLbl="node1" presStyleIdx="0" presStyleCnt="1" custLinFactNeighborX="14890" custLinFactNeighborY="47955">
        <dgm:presLayoutVars>
          <dgm:bulletEnabled val="1"/>
        </dgm:presLayoutVars>
      </dgm:prSet>
      <dgm:spPr/>
    </dgm:pt>
  </dgm:ptLst>
  <dgm:cxnLst>
    <dgm:cxn modelId="{4DADC24A-9385-4E34-8E81-05F4DA0405AE}" srcId="{4CE57F6F-AAED-4B75-B840-D6F328661C27}" destId="{09E78CE0-9FD1-41E4-AA18-EB8ACA5E7243}" srcOrd="0" destOrd="0" parTransId="{E2C9E6A1-4B9B-4664-8190-EDD7EE439F5A}" sibTransId="{0073AA99-A9E4-4984-98E6-B6B5CC98A412}"/>
    <dgm:cxn modelId="{2D6AA1AC-160E-4BB6-AC40-E1254C663D48}" type="presOf" srcId="{4CE57F6F-AAED-4B75-B840-D6F328661C27}" destId="{1B0FDF83-6572-46D8-BF9E-343DB8A4C171}" srcOrd="0" destOrd="0" presId="urn:microsoft.com/office/officeart/2005/8/layout/process1"/>
    <dgm:cxn modelId="{813514CF-FE3F-4E43-B5D1-F4FB4E821352}" type="presOf" srcId="{09E78CE0-9FD1-41E4-AA18-EB8ACA5E7243}" destId="{03CBBE79-C7C7-4BB8-815F-EC9883AE5482}" srcOrd="0" destOrd="0" presId="urn:microsoft.com/office/officeart/2005/8/layout/process1"/>
    <dgm:cxn modelId="{1D374B54-98E2-49BE-887D-3742F97612B9}" type="presParOf" srcId="{1B0FDF83-6572-46D8-BF9E-343DB8A4C171}" destId="{03CBBE79-C7C7-4BB8-815F-EC9883AE5482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5969" y="0"/>
          <a:ext cx="6106942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gestione interculturale è la gestione delle differenze culturali all'interno di un'entità pubblica o privata.</a:t>
          </a:r>
        </a:p>
      </dsp:txBody>
      <dsp:txXfrm>
        <a:off x="71125" y="65156"/>
        <a:ext cx="5976630" cy="20942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339266" y="4164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Tenere conto della cultura di ciascuno permette di riconoscere e valorizzare gli sforzi di tutti.</a:t>
          </a:r>
        </a:p>
      </dsp:txBody>
      <dsp:txXfrm>
        <a:off x="396255" y="473449"/>
        <a:ext cx="5659667" cy="18317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4614"/>
          <a:ext cx="6100985" cy="2357585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verifica degli obiettivi è una buona cosa, ma anche lo sviluppo personale e professionale dei dipendenti deve essere preso in considerazione per il successo dell'azienda.</a:t>
          </a:r>
        </a:p>
      </dsp:txBody>
      <dsp:txXfrm>
        <a:off x="69051" y="73665"/>
        <a:ext cx="5962883" cy="22194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6100985" cy="236219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Le fonti di motivazione in azienda sono molteplici. Esse devono portare il dipendente a migliorarsi e a garantire un senso di appartenenza e un forte coinvolgimento all' azienda.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69186" y="69186"/>
        <a:ext cx="5962613" cy="22238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97899" y="337572"/>
          <a:ext cx="5977865" cy="2177027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Questa visione è diversa per ogni persona, poiché lo stile di gestione dipende dalla personalità, dalla cultura e dal desiderio del gruppo a cui si appartiene.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261662" y="401335"/>
        <a:ext cx="5850339" cy="20495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90765" y="263650"/>
          <a:ext cx="5762374" cy="209854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Per ottenere una buona coesione del team, è necessario prendere in considerazione la cultura e i valori individuali di ciascun membro.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252229" y="325114"/>
        <a:ext cx="5639446" cy="19756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22038"/>
          <a:ext cx="6253088" cy="2416361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Il multiculturalismo promuove la creatività e l'innovazione. Rappresenta un importante vantaggio competitivo per un'azienda e per le sue prospettive future.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70773" y="92811"/>
        <a:ext cx="6111542" cy="227481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85160" y="4164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Il manager di un team multiculturale è tenuto ad adattare il proprio comportamento in base agli interlocutori e alle loro culture.</a:t>
          </a:r>
        </a:p>
      </dsp:txBody>
      <dsp:txXfrm>
        <a:off x="242149" y="473449"/>
        <a:ext cx="5659667" cy="183176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347878"/>
          <a:ext cx="6629401" cy="3061112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necessario raggiungere un consenso sui mezzi necessari al corretto funzionamento del team per raggiungere obiettivi e risultati. I metodi moderni sono agili e si adattano a situazioni mutevoli.</a:t>
          </a:r>
        </a:p>
      </dsp:txBody>
      <dsp:txXfrm>
        <a:off x="89657" y="437535"/>
        <a:ext cx="6450087" cy="288179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85160" y="416460"/>
          <a:ext cx="5773645" cy="19457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L'elemento umano è al centro di un progetto aziendale, ancor più in un contesto internazionale e multiculturale.</a:t>
          </a:r>
        </a:p>
      </dsp:txBody>
      <dsp:txXfrm>
        <a:off x="242149" y="473449"/>
        <a:ext cx="5659667" cy="18317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0" y="0"/>
          <a:ext cx="9380342" cy="268275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necessario comunicare in modo chiaro e preciso e assicurarsi che i propri interlocutori capiscano. Gli strumenti e i metodi di lavoro utilizzati devono essere accessibili a tutti. È importante essere aperti e positivi, creando fin dall'inizio un clima di fiducia che favorisca l'integrazione. </a:t>
          </a:r>
        </a:p>
      </dsp:txBody>
      <dsp:txXfrm>
        <a:off x="78575" y="78575"/>
        <a:ext cx="9223192" cy="2525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3B403-C726-4FE3-A14D-29D9FF92263D}">
      <dsp:nvSpPr>
        <dsp:cNvPr id="0" name=""/>
        <dsp:cNvSpPr/>
      </dsp:nvSpPr>
      <dsp:spPr>
        <a:xfrm>
          <a:off x="5182" y="0"/>
          <a:ext cx="5301603" cy="2954544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È importante prendere in considerazione la diversità a livello locale.</a:t>
          </a:r>
        </a:p>
        <a:p>
          <a:pPr marL="0" lvl="0" indent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noProof="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Aprirsi e adattarsi al mercato internazionale è talvolta una condizione per la sopravvivenza dell'azienda.</a:t>
          </a:r>
        </a:p>
      </dsp:txBody>
      <dsp:txXfrm>
        <a:off x="91718" y="86536"/>
        <a:ext cx="5128531" cy="27814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807745" y="0"/>
          <a:ext cx="5305166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Essere informati aiuta a evitare i pregiudizi, facilita la comunicazione con gli altri e il loro coinvolgimento nell'azienda.</a:t>
          </a:r>
        </a:p>
      </dsp:txBody>
      <dsp:txXfrm>
        <a:off x="872901" y="65156"/>
        <a:ext cx="5174854" cy="20942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comunicazione è essenziale per gestire buone relazioni, organizzare il proprio tempo e migliorare la produttività dell'azienda.</a:t>
          </a:r>
        </a:p>
      </dsp:txBody>
      <dsp:txXfrm>
        <a:off x="77089" y="65156"/>
        <a:ext cx="5970666" cy="20942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5969" y="0"/>
          <a:ext cx="6106942" cy="248163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Comunicare bene è qualcosa su cui bisogna lavorare. Imparare a gestire le emozioni, le reazioni e la postura senza dimenticare di scegliere le parole infonde sicurezza. </a:t>
          </a:r>
        </a:p>
      </dsp:txBody>
      <dsp:txXfrm>
        <a:off x="78654" y="72685"/>
        <a:ext cx="5961572" cy="23362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11933" y="0"/>
          <a:ext cx="6100978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distanza non è un ostacolo alla gestione, ma è necessario tenere conto delle specificità dei dipendenti e predisporre un'organizzazione adeguata.</a:t>
          </a:r>
          <a:endParaRPr lang="fr-FR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77089" y="65156"/>
        <a:ext cx="5970666" cy="20942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279443" y="102920"/>
          <a:ext cx="5667626" cy="2705289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Ci sono molti strumenti sul mercato, il modo in cui li si usa è importante. Soprattutto è importante essere organizzati, per produrre modelli di documenti coerenti e utilizzabili da tutti.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358678" y="182155"/>
        <a:ext cx="5509156" cy="25468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BBE79-C7C7-4BB8-815F-EC9883AE5482}">
      <dsp:nvSpPr>
        <dsp:cNvPr id="0" name=""/>
        <dsp:cNvSpPr/>
      </dsp:nvSpPr>
      <dsp:spPr>
        <a:xfrm>
          <a:off x="5969" y="0"/>
          <a:ext cx="6106942" cy="2224573"/>
        </a:xfrm>
        <a:prstGeom prst="roundRect">
          <a:avLst>
            <a:gd name="adj" fmla="val 10000"/>
          </a:avLst>
        </a:prstGeom>
        <a:solidFill>
          <a:srgbClr val="FFECFC"/>
        </a:solidFill>
        <a:ln w="57150" cap="flat" cmpd="sng" algn="ctr">
          <a:solidFill>
            <a:srgbClr val="B05894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rPr>
            <a:t>La distanza non è un ostacolo alla gestione, ma è necessario tenere conto delle specificità dei dipendenti e predisporre un'organizzazione adeguata.</a:t>
          </a:r>
          <a:endParaRPr lang="es-ES" sz="3200" kern="1200" dirty="0">
            <a:latin typeface="Microsoft Sans Serif" panose="020B0604020202020204" pitchFamily="34" charset="0"/>
            <a:ea typeface="Microsoft Sans Serif" panose="020B0604020202020204" pitchFamily="34" charset="0"/>
            <a:cs typeface="Microsoft Sans Serif" panose="020B0604020202020204" pitchFamily="34" charset="0"/>
          </a:endParaRPr>
        </a:p>
      </dsp:txBody>
      <dsp:txXfrm>
        <a:off x="71125" y="65156"/>
        <a:ext cx="5976630" cy="2094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03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18" name="bg object 18"/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">
            <a:extLst>
              <a:ext uri="{FF2B5EF4-FFF2-40B4-BE49-F238E27FC236}">
                <a16:creationId xmlns:a16="http://schemas.microsoft.com/office/drawing/2014/main" id="{3B8A40FF-BCCA-4458-BE33-0DE6267D64E8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26" name="object 3">
              <a:extLst>
                <a:ext uri="{FF2B5EF4-FFF2-40B4-BE49-F238E27FC236}">
                  <a16:creationId xmlns:a16="http://schemas.microsoft.com/office/drawing/2014/main" id="{0E4C1E87-1514-4CA3-BDDE-558D9D270F89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4">
              <a:extLst>
                <a:ext uri="{FF2B5EF4-FFF2-40B4-BE49-F238E27FC236}">
                  <a16:creationId xmlns:a16="http://schemas.microsoft.com/office/drawing/2014/main" id="{94FA3A65-A307-4ADB-BA2E-7FD2EACD12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28" name="object 5">
              <a:extLst>
                <a:ext uri="{FF2B5EF4-FFF2-40B4-BE49-F238E27FC236}">
                  <a16:creationId xmlns:a16="http://schemas.microsoft.com/office/drawing/2014/main" id="{326D29DB-FC6D-447F-BCA1-BAEB3C10C957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6">
              <a:extLst>
                <a:ext uri="{FF2B5EF4-FFF2-40B4-BE49-F238E27FC236}">
                  <a16:creationId xmlns:a16="http://schemas.microsoft.com/office/drawing/2014/main" id="{432897F3-8DC0-4BA4-896A-9DD05ACCAE7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30" name="object 7">
              <a:extLst>
                <a:ext uri="{FF2B5EF4-FFF2-40B4-BE49-F238E27FC236}">
                  <a16:creationId xmlns:a16="http://schemas.microsoft.com/office/drawing/2014/main" id="{9BAFE55B-7408-4744-9BC5-461DF6568996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8">
              <a:extLst>
                <a:ext uri="{FF2B5EF4-FFF2-40B4-BE49-F238E27FC236}">
                  <a16:creationId xmlns:a16="http://schemas.microsoft.com/office/drawing/2014/main" id="{0DF0045C-60C2-4FAF-B4AC-8012DA50A29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21C10D7-2AAC-4F4D-A7C0-605FC39B7E80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262FFA7B-73B6-441C-A2CC-6EA9F6EE7337}"/>
              </a:ext>
            </a:extLst>
          </p:cNvPr>
          <p:cNvGrpSpPr/>
          <p:nvPr userDrawn="1"/>
        </p:nvGrpSpPr>
        <p:grpSpPr>
          <a:xfrm>
            <a:off x="0" y="1775463"/>
            <a:ext cx="18288000" cy="3595707"/>
            <a:chOff x="-24581" y="1790700"/>
            <a:chExt cx="18288000" cy="3595707"/>
          </a:xfrm>
        </p:grpSpPr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11F37E96-FE8D-476B-BFB0-28ED7F39709E}"/>
                </a:ext>
              </a:extLst>
            </p:cNvPr>
            <p:cNvSpPr/>
            <p:nvPr/>
          </p:nvSpPr>
          <p:spPr>
            <a:xfrm>
              <a:off x="-24581" y="3473853"/>
              <a:ext cx="18288000" cy="514350"/>
            </a:xfrm>
            <a:custGeom>
              <a:avLst/>
              <a:gdLst/>
              <a:ahLst/>
              <a:cxnLst/>
              <a:rect l="l" t="t" r="r" b="b"/>
              <a:pathLst>
                <a:path w="18288000" h="514350">
                  <a:moveTo>
                    <a:pt x="0" y="514349"/>
                  </a:moveTo>
                  <a:lnTo>
                    <a:pt x="0" y="0"/>
                  </a:lnTo>
                  <a:lnTo>
                    <a:pt x="18288000" y="0"/>
                  </a:lnTo>
                  <a:lnTo>
                    <a:pt x="18288000" y="514349"/>
                  </a:lnTo>
                  <a:lnTo>
                    <a:pt x="0" y="514349"/>
                  </a:lnTo>
                  <a:close/>
                </a:path>
              </a:pathLst>
            </a:custGeom>
            <a:solidFill>
              <a:srgbClr val="B058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EB0E2C8F-4A84-4AD4-8BC1-F61351B5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1790700"/>
              <a:ext cx="3876674" cy="359570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E95E46FD-F467-4ADE-ABD0-E6A4A9FE2A87}"/>
              </a:ext>
            </a:extLst>
          </p:cNvPr>
          <p:cNvSpPr/>
          <p:nvPr userDrawn="1"/>
        </p:nvSpPr>
        <p:spPr>
          <a:xfrm>
            <a:off x="635" y="8883435"/>
            <a:ext cx="18287365" cy="1381125"/>
          </a:xfrm>
          <a:custGeom>
            <a:avLst/>
            <a:gdLst/>
            <a:ahLst/>
            <a:cxnLst/>
            <a:rect l="l" t="t" r="r" b="b"/>
            <a:pathLst>
              <a:path w="18287365" h="1381125">
                <a:moveTo>
                  <a:pt x="18287242" y="1381125"/>
                </a:moveTo>
                <a:lnTo>
                  <a:pt x="0" y="1381125"/>
                </a:lnTo>
                <a:lnTo>
                  <a:pt x="0" y="0"/>
                </a:lnTo>
                <a:lnTo>
                  <a:pt x="18287242" y="0"/>
                </a:lnTo>
                <a:lnTo>
                  <a:pt x="18287242" y="1381125"/>
                </a:lnTo>
                <a:close/>
              </a:path>
            </a:pathLst>
          </a:custGeom>
          <a:solidFill>
            <a:srgbClr val="F6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D778CF7E-9520-4B30-8263-3DF7E2FD8C1A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045793" y="9240624"/>
            <a:ext cx="3152774" cy="666749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596AACBD-3C44-44F7-A794-D07294759216}"/>
              </a:ext>
            </a:extLst>
          </p:cNvPr>
          <p:cNvSpPr/>
          <p:nvPr userDrawn="1"/>
        </p:nvSpPr>
        <p:spPr>
          <a:xfrm>
            <a:off x="42862" y="8856529"/>
            <a:ext cx="18202275" cy="0"/>
          </a:xfrm>
          <a:custGeom>
            <a:avLst/>
            <a:gdLst/>
            <a:ahLst/>
            <a:cxnLst/>
            <a:rect l="l" t="t" r="r" b="b"/>
            <a:pathLst>
              <a:path w="18202275">
                <a:moveTo>
                  <a:pt x="0" y="0"/>
                </a:moveTo>
                <a:lnTo>
                  <a:pt x="18202273" y="0"/>
                </a:lnTo>
              </a:path>
            </a:pathLst>
          </a:custGeom>
          <a:ln w="85724">
            <a:solidFill>
              <a:srgbClr val="B058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2">
            <a:extLst>
              <a:ext uri="{FF2B5EF4-FFF2-40B4-BE49-F238E27FC236}">
                <a16:creationId xmlns:a16="http://schemas.microsoft.com/office/drawing/2014/main" id="{DC67AE64-9ED4-47FE-8345-37E800B47F7D}"/>
              </a:ext>
            </a:extLst>
          </p:cNvPr>
          <p:cNvGrpSpPr/>
          <p:nvPr userDrawn="1"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ACB47688-E4F5-4E94-9C96-F9D5A61FA187}"/>
                </a:ext>
              </a:extLst>
            </p:cNvPr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E5F35078-FC84-46BA-8493-4689CDB1AA6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9201DC64-4478-4EB9-9025-51D6079FF496}"/>
                </a:ext>
              </a:extLst>
            </p:cNvPr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5C346AD7-BE02-4237-8C03-A128D4DB66D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675C40D4-E192-496A-B2DE-5B4634DF9FD1}"/>
                </a:ext>
              </a:extLst>
            </p:cNvPr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8">
              <a:extLst>
                <a:ext uri="{FF2B5EF4-FFF2-40B4-BE49-F238E27FC236}">
                  <a16:creationId xmlns:a16="http://schemas.microsoft.com/office/drawing/2014/main" id="{492B8A7E-0267-433F-BD96-9BA3EC33D5D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D54CE27-4B34-4A2D-BBA3-5AAF26A98167}"/>
              </a:ext>
            </a:extLst>
          </p:cNvPr>
          <p:cNvSpPr txBox="1"/>
          <p:nvPr userDrawn="1"/>
        </p:nvSpPr>
        <p:spPr>
          <a:xfrm>
            <a:off x="5105400" y="9283125"/>
            <a:ext cx="1234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"/>
              </a:spcBef>
            </a:pPr>
            <a:r>
              <a:rPr lang="en-US" sz="1600" dirty="0"/>
              <a:t> "The</a:t>
            </a:r>
            <a:r>
              <a:rPr lang="en-US" sz="1600" spc="-15" dirty="0"/>
              <a:t> </a:t>
            </a:r>
            <a:r>
              <a:rPr lang="en-US" sz="1600" dirty="0"/>
              <a:t>European</a:t>
            </a:r>
            <a:r>
              <a:rPr lang="en-US" sz="1600" spc="-15" dirty="0"/>
              <a:t> </a:t>
            </a:r>
            <a:r>
              <a:rPr lang="en-US" sz="1600" dirty="0"/>
              <a:t>Commission</a:t>
            </a:r>
            <a:r>
              <a:rPr lang="en-US" sz="1600" spc="-10" dirty="0"/>
              <a:t> </a:t>
            </a:r>
            <a:r>
              <a:rPr lang="en-US" sz="1600" dirty="0"/>
              <a:t>support</a:t>
            </a:r>
            <a:r>
              <a:rPr lang="en-US" sz="1600" spc="-15" dirty="0"/>
              <a:t> </a:t>
            </a:r>
            <a:r>
              <a:rPr lang="en-US" sz="1600" dirty="0"/>
              <a:t>for</a:t>
            </a:r>
            <a:r>
              <a:rPr lang="en-US" sz="1600" spc="-10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production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this</a:t>
            </a:r>
            <a:r>
              <a:rPr lang="en-US" sz="1600" spc="-15" dirty="0"/>
              <a:t> </a:t>
            </a:r>
            <a:r>
              <a:rPr lang="en-US" sz="1600" dirty="0"/>
              <a:t>publication</a:t>
            </a:r>
            <a:r>
              <a:rPr lang="en-US" sz="1600" spc="-10" dirty="0"/>
              <a:t> </a:t>
            </a:r>
            <a:r>
              <a:rPr lang="en-US" sz="1600" dirty="0"/>
              <a:t>does</a:t>
            </a:r>
            <a:r>
              <a:rPr lang="en-US" sz="1600" spc="-15" dirty="0"/>
              <a:t> </a:t>
            </a:r>
            <a:r>
              <a:rPr lang="en-US" sz="1600" dirty="0"/>
              <a:t>not</a:t>
            </a:r>
            <a:r>
              <a:rPr lang="en-US" sz="1600" spc="-10" dirty="0"/>
              <a:t> </a:t>
            </a:r>
            <a:r>
              <a:rPr lang="en-US" sz="1600" dirty="0"/>
              <a:t>constitute</a:t>
            </a:r>
            <a:r>
              <a:rPr lang="en-US" sz="1600" spc="-15" dirty="0"/>
              <a:t> </a:t>
            </a:r>
            <a:r>
              <a:rPr lang="en-US" sz="1600" dirty="0"/>
              <a:t>endorsement</a:t>
            </a:r>
            <a:r>
              <a:rPr lang="en-US" sz="1600" spc="-10" dirty="0"/>
              <a:t> </a:t>
            </a:r>
            <a:r>
              <a:rPr lang="en-US" sz="1600" dirty="0"/>
              <a:t>of</a:t>
            </a:r>
            <a:r>
              <a:rPr lang="en-US" sz="1600" spc="-15" dirty="0"/>
              <a:t> </a:t>
            </a:r>
            <a:r>
              <a:rPr lang="en-US" sz="1600" dirty="0"/>
              <a:t>the</a:t>
            </a:r>
            <a:r>
              <a:rPr lang="en-US" sz="1600" spc="-15" dirty="0"/>
              <a:t> </a:t>
            </a:r>
            <a:r>
              <a:rPr lang="en-US" sz="1600" dirty="0"/>
              <a:t>contents</a:t>
            </a:r>
            <a:r>
              <a:rPr lang="en-US" sz="1600" spc="-10" dirty="0"/>
              <a:t> </a:t>
            </a:r>
            <a:r>
              <a:rPr lang="en-US" sz="1600" dirty="0"/>
              <a:t>which</a:t>
            </a:r>
            <a:r>
              <a:rPr lang="en-US" sz="1600" spc="-155" dirty="0"/>
              <a:t> </a:t>
            </a:r>
            <a:r>
              <a:rPr lang="en-US" sz="1600" dirty="0"/>
              <a:t>reflects the views only of the authors, and the Commission cannot be held responsible for any use which may be made of the</a:t>
            </a:r>
            <a:r>
              <a:rPr lang="en-US" sz="1600" spc="5" dirty="0"/>
              <a:t> </a:t>
            </a:r>
            <a:r>
              <a:rPr lang="en-US" sz="1600" dirty="0"/>
              <a:t>information contained therein."</a:t>
            </a:r>
            <a:endParaRPr lang="es-ES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9E953B-CAA4-449F-ACCE-41955DA3CD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453887"/>
            <a:ext cx="1711842" cy="15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e4f-network.eu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oleObject" Target="../embeddings/oleObject6.bin"/><Relationship Id="rId7" Type="http://schemas.openxmlformats.org/officeDocument/2006/relationships/diagramQuickStyle" Target="../diagrams/quickStyl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5.wmf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oleObject" Target="../embeddings/oleObject7.bin"/><Relationship Id="rId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6.wmf"/><Relationship Id="rId9" Type="http://schemas.microsoft.com/office/2007/relationships/diagramDrawing" Target="../diagrams/drawin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oleObject" Target="../embeddings/oleObject8.bin"/><Relationship Id="rId7" Type="http://schemas.openxmlformats.org/officeDocument/2006/relationships/diagramQuickStyle" Target="../diagrams/quickStyl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7.wmf"/><Relationship Id="rId9" Type="http://schemas.microsoft.com/office/2007/relationships/diagramDrawing" Target="../diagrams/drawin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oleObject" Target="../embeddings/oleObject9.bin"/><Relationship Id="rId7" Type="http://schemas.openxmlformats.org/officeDocument/2006/relationships/diagramQuickStyle" Target="../diagrams/quickStyl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18.wmf"/><Relationship Id="rId9" Type="http://schemas.microsoft.com/office/2007/relationships/diagramDrawing" Target="../diagrams/drawing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oleObject" Target="../embeddings/oleObject10.bin"/><Relationship Id="rId7" Type="http://schemas.openxmlformats.org/officeDocument/2006/relationships/diagramQuickStyle" Target="../diagrams/quickStyl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19.wmf"/><Relationship Id="rId9" Type="http://schemas.microsoft.com/office/2007/relationships/diagramDrawing" Target="../diagrams/drawin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oleObject" Target="../embeddings/oleObject12.bin"/><Relationship Id="rId7" Type="http://schemas.openxmlformats.org/officeDocument/2006/relationships/diagramQuickStyle" Target="../diagrams/quickStyl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image" Target="../media/image21.wmf"/><Relationship Id="rId9" Type="http://schemas.microsoft.com/office/2007/relationships/diagramDrawing" Target="../diagrams/drawing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oleObject" Target="../embeddings/oleObject13.bin"/><Relationship Id="rId7" Type="http://schemas.openxmlformats.org/officeDocument/2006/relationships/diagramQuickStyle" Target="../diagrams/quickStyl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22.wmf"/><Relationship Id="rId9" Type="http://schemas.microsoft.com/office/2007/relationships/diagramDrawing" Target="../diagrams/drawing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2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4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oleObject" Target="../embeddings/oleObject16.bin"/><Relationship Id="rId7" Type="http://schemas.openxmlformats.org/officeDocument/2006/relationships/diagramQuickStyle" Target="../diagrams/quickStyl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24.wmf"/><Relationship Id="rId9" Type="http://schemas.microsoft.com/office/2007/relationships/diagramDrawing" Target="../diagrams/drawing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2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6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oleObject" Target="../embeddings/oleObject18.bin"/><Relationship Id="rId7" Type="http://schemas.openxmlformats.org/officeDocument/2006/relationships/diagramQuickStyle" Target="../diagrams/quickStyl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openxmlformats.org/officeDocument/2006/relationships/image" Target="../media/image26.wmf"/><Relationship Id="rId9" Type="http://schemas.microsoft.com/office/2007/relationships/diagramDrawing" Target="../diagrams/drawing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7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27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e4f-network.e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wmf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oleObject" Target="../embeddings/oleObject2.bin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diagramData" Target="../diagrams/data2.xml"/><Relationship Id="rId5" Type="http://schemas.openxmlformats.org/officeDocument/2006/relationships/image" Target="../media/image11.png"/><Relationship Id="rId10" Type="http://schemas.microsoft.com/office/2007/relationships/diagramDrawing" Target="../diagrams/drawing2.xml"/><Relationship Id="rId4" Type="http://schemas.openxmlformats.org/officeDocument/2006/relationships/image" Target="../media/image10.wmf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oleObject" Target="../embeddings/oleObject4.bin"/><Relationship Id="rId7" Type="http://schemas.openxmlformats.org/officeDocument/2006/relationships/diagramQuickStyle" Target="../diagrams/quickStyl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3.wmf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oleObject" Target="../embeddings/oleObject5.bin"/><Relationship Id="rId7" Type="http://schemas.openxmlformats.org/officeDocument/2006/relationships/diagramQuickStyle" Target="../diagrams/quickStyl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4.wmf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9" y="8813666"/>
            <a:ext cx="18287365" cy="1474470"/>
            <a:chOff x="379" y="8813666"/>
            <a:chExt cx="18287365" cy="1474470"/>
          </a:xfrm>
        </p:grpSpPr>
        <p:sp>
          <p:nvSpPr>
            <p:cNvPr id="3" name="object 3"/>
            <p:cNvSpPr/>
            <p:nvPr/>
          </p:nvSpPr>
          <p:spPr>
            <a:xfrm>
              <a:off x="597090" y="9475139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26"/>
                  </a:lnTo>
                  <a:lnTo>
                    <a:pt x="422567" y="147167"/>
                  </a:lnTo>
                  <a:lnTo>
                    <a:pt x="406869" y="135699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26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99"/>
                  </a:lnTo>
                  <a:lnTo>
                    <a:pt x="396405" y="128041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42"/>
                  </a:lnTo>
                  <a:lnTo>
                    <a:pt x="27597" y="360870"/>
                  </a:lnTo>
                  <a:lnTo>
                    <a:pt x="27597" y="189699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77419" y="191389"/>
                  </a:lnTo>
                  <a:lnTo>
                    <a:pt x="75069" y="189699"/>
                  </a:lnTo>
                  <a:lnTo>
                    <a:pt x="60350" y="179184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41"/>
                  </a:lnTo>
                  <a:lnTo>
                    <a:pt x="264782" y="31775"/>
                  </a:lnTo>
                  <a:lnTo>
                    <a:pt x="221348" y="25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69" y="529920"/>
                  </a:lnTo>
                  <a:lnTo>
                    <a:pt x="212293" y="531025"/>
                  </a:lnTo>
                  <a:lnTo>
                    <a:pt x="215163" y="531939"/>
                  </a:lnTo>
                  <a:lnTo>
                    <a:pt x="215912" y="531939"/>
                  </a:lnTo>
                  <a:lnTo>
                    <a:pt x="220167" y="531939"/>
                  </a:lnTo>
                  <a:lnTo>
                    <a:pt x="220916" y="531939"/>
                  </a:lnTo>
                  <a:lnTo>
                    <a:pt x="223774" y="531037"/>
                  </a:lnTo>
                  <a:lnTo>
                    <a:pt x="225259" y="529945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934" y="9689613"/>
              <a:ext cx="435459" cy="2549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0056" y="9125191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54" y="156476"/>
                  </a:moveTo>
                  <a:lnTo>
                    <a:pt x="431533" y="151726"/>
                  </a:lnTo>
                  <a:lnTo>
                    <a:pt x="422579" y="147167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82" y="291934"/>
                  </a:lnTo>
                  <a:lnTo>
                    <a:pt x="204241" y="282117"/>
                  </a:lnTo>
                  <a:lnTo>
                    <a:pt x="204241" y="316052"/>
                  </a:lnTo>
                  <a:lnTo>
                    <a:pt x="204241" y="490829"/>
                  </a:lnTo>
                  <a:lnTo>
                    <a:pt x="27597" y="360857"/>
                  </a:lnTo>
                  <a:lnTo>
                    <a:pt x="27597" y="189699"/>
                  </a:lnTo>
                  <a:lnTo>
                    <a:pt x="204241" y="316052"/>
                  </a:lnTo>
                  <a:lnTo>
                    <a:pt x="204241" y="282117"/>
                  </a:lnTo>
                  <a:lnTo>
                    <a:pt x="75057" y="189699"/>
                  </a:lnTo>
                  <a:lnTo>
                    <a:pt x="50393" y="172059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69" y="31775"/>
                  </a:lnTo>
                  <a:lnTo>
                    <a:pt x="221335" y="12"/>
                  </a:lnTo>
                  <a:lnTo>
                    <a:pt x="214795" y="0"/>
                  </a:lnTo>
                  <a:lnTo>
                    <a:pt x="6540" y="151079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80"/>
                  </a:lnTo>
                  <a:lnTo>
                    <a:pt x="207162" y="528078"/>
                  </a:lnTo>
                  <a:lnTo>
                    <a:pt x="210794" y="529932"/>
                  </a:lnTo>
                  <a:lnTo>
                    <a:pt x="212293" y="531025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37"/>
                  </a:lnTo>
                  <a:lnTo>
                    <a:pt x="225285" y="529932"/>
                  </a:lnTo>
                  <a:lnTo>
                    <a:pt x="228917" y="528091"/>
                  </a:lnTo>
                  <a:lnTo>
                    <a:pt x="229819" y="526618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70"/>
                  </a:lnTo>
                  <a:lnTo>
                    <a:pt x="434454" y="188760"/>
                  </a:lnTo>
                  <a:lnTo>
                    <a:pt x="434454" y="158457"/>
                  </a:lnTo>
                  <a:lnTo>
                    <a:pt x="434454" y="156476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897" y="9339661"/>
              <a:ext cx="435459" cy="2549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23010" y="9486582"/>
              <a:ext cx="434975" cy="532130"/>
            </a:xfrm>
            <a:custGeom>
              <a:avLst/>
              <a:gdLst/>
              <a:ahLst/>
              <a:cxnLst/>
              <a:rect l="l" t="t" r="r" b="b"/>
              <a:pathLst>
                <a:path w="434975" h="532129">
                  <a:moveTo>
                    <a:pt x="434467" y="158457"/>
                  </a:moveTo>
                  <a:lnTo>
                    <a:pt x="434454" y="156476"/>
                  </a:lnTo>
                  <a:lnTo>
                    <a:pt x="431546" y="151714"/>
                  </a:lnTo>
                  <a:lnTo>
                    <a:pt x="422567" y="147154"/>
                  </a:lnTo>
                  <a:lnTo>
                    <a:pt x="406869" y="135686"/>
                  </a:lnTo>
                  <a:lnTo>
                    <a:pt x="406869" y="189826"/>
                  </a:lnTo>
                  <a:lnTo>
                    <a:pt x="406869" y="362940"/>
                  </a:lnTo>
                  <a:lnTo>
                    <a:pt x="231838" y="490931"/>
                  </a:lnTo>
                  <a:lnTo>
                    <a:pt x="231838" y="316014"/>
                  </a:lnTo>
                  <a:lnTo>
                    <a:pt x="265214" y="291947"/>
                  </a:lnTo>
                  <a:lnTo>
                    <a:pt x="406869" y="189826"/>
                  </a:lnTo>
                  <a:lnTo>
                    <a:pt x="406869" y="135686"/>
                  </a:lnTo>
                  <a:lnTo>
                    <a:pt x="396405" y="128028"/>
                  </a:lnTo>
                  <a:lnTo>
                    <a:pt x="396405" y="162229"/>
                  </a:lnTo>
                  <a:lnTo>
                    <a:pt x="217970" y="291922"/>
                  </a:lnTo>
                  <a:lnTo>
                    <a:pt x="204254" y="282117"/>
                  </a:lnTo>
                  <a:lnTo>
                    <a:pt x="204254" y="316052"/>
                  </a:lnTo>
                  <a:lnTo>
                    <a:pt x="204254" y="490829"/>
                  </a:lnTo>
                  <a:lnTo>
                    <a:pt x="27597" y="360857"/>
                  </a:lnTo>
                  <a:lnTo>
                    <a:pt x="27597" y="189687"/>
                  </a:lnTo>
                  <a:lnTo>
                    <a:pt x="204254" y="316052"/>
                  </a:lnTo>
                  <a:lnTo>
                    <a:pt x="204254" y="282117"/>
                  </a:lnTo>
                  <a:lnTo>
                    <a:pt x="152933" y="245402"/>
                  </a:lnTo>
                  <a:lnTo>
                    <a:pt x="75069" y="189687"/>
                  </a:lnTo>
                  <a:lnTo>
                    <a:pt x="37426" y="162775"/>
                  </a:lnTo>
                  <a:lnTo>
                    <a:pt x="218008" y="31775"/>
                  </a:lnTo>
                  <a:lnTo>
                    <a:pt x="396405" y="162229"/>
                  </a:lnTo>
                  <a:lnTo>
                    <a:pt x="396405" y="128028"/>
                  </a:lnTo>
                  <a:lnTo>
                    <a:pt x="264782" y="31775"/>
                  </a:lnTo>
                  <a:lnTo>
                    <a:pt x="221348" y="12"/>
                  </a:lnTo>
                  <a:lnTo>
                    <a:pt x="214795" y="0"/>
                  </a:lnTo>
                  <a:lnTo>
                    <a:pt x="6565" y="151053"/>
                  </a:lnTo>
                  <a:lnTo>
                    <a:pt x="2908" y="152946"/>
                  </a:lnTo>
                  <a:lnTo>
                    <a:pt x="12" y="157683"/>
                  </a:lnTo>
                  <a:lnTo>
                    <a:pt x="12" y="158445"/>
                  </a:lnTo>
                  <a:lnTo>
                    <a:pt x="12" y="162902"/>
                  </a:lnTo>
                  <a:lnTo>
                    <a:pt x="12" y="372249"/>
                  </a:lnTo>
                  <a:lnTo>
                    <a:pt x="2108" y="376377"/>
                  </a:lnTo>
                  <a:lnTo>
                    <a:pt x="206235" y="526567"/>
                  </a:lnTo>
                  <a:lnTo>
                    <a:pt x="207162" y="528066"/>
                  </a:lnTo>
                  <a:lnTo>
                    <a:pt x="210820" y="529945"/>
                  </a:lnTo>
                  <a:lnTo>
                    <a:pt x="212293" y="531012"/>
                  </a:lnTo>
                  <a:lnTo>
                    <a:pt x="215163" y="531926"/>
                  </a:lnTo>
                  <a:lnTo>
                    <a:pt x="215912" y="531926"/>
                  </a:lnTo>
                  <a:lnTo>
                    <a:pt x="220167" y="531926"/>
                  </a:lnTo>
                  <a:lnTo>
                    <a:pt x="220916" y="531926"/>
                  </a:lnTo>
                  <a:lnTo>
                    <a:pt x="223774" y="531025"/>
                  </a:lnTo>
                  <a:lnTo>
                    <a:pt x="225247" y="529958"/>
                  </a:lnTo>
                  <a:lnTo>
                    <a:pt x="228917" y="528091"/>
                  </a:lnTo>
                  <a:lnTo>
                    <a:pt x="229831" y="526592"/>
                  </a:lnTo>
                  <a:lnTo>
                    <a:pt x="278612" y="490931"/>
                  </a:lnTo>
                  <a:lnTo>
                    <a:pt x="432346" y="378510"/>
                  </a:lnTo>
                  <a:lnTo>
                    <a:pt x="434454" y="374357"/>
                  </a:lnTo>
                  <a:lnTo>
                    <a:pt x="434454" y="188760"/>
                  </a:lnTo>
                  <a:lnTo>
                    <a:pt x="434454" y="161429"/>
                  </a:lnTo>
                  <a:lnTo>
                    <a:pt x="434467" y="158457"/>
                  </a:lnTo>
                  <a:close/>
                </a:path>
              </a:pathLst>
            </a:custGeom>
            <a:solidFill>
              <a:srgbClr val="AB4E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2853" y="9701048"/>
              <a:ext cx="435459" cy="254959"/>
            </a:xfrm>
            <a:prstGeom prst="rect">
              <a:avLst/>
            </a:prstGeom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B22E22E-102D-4F39-871D-A47062F5E08F}"/>
              </a:ext>
            </a:extLst>
          </p:cNvPr>
          <p:cNvSpPr txBox="1"/>
          <p:nvPr/>
        </p:nvSpPr>
        <p:spPr>
          <a:xfrm>
            <a:off x="5295900" y="6515100"/>
            <a:ext cx="7696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4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Titolo</a:t>
            </a:r>
            <a:r>
              <a:rPr lang="en-US" sz="4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training</a:t>
            </a:r>
            <a:r>
              <a:rPr lang="en-U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</a:p>
          <a:p>
            <a:pPr algn="ctr">
              <a:spcBef>
                <a:spcPts val="5"/>
              </a:spcBef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4400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Gestione</a:t>
            </a:r>
            <a:r>
              <a:rPr lang="en-U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400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interculturale</a:t>
            </a:r>
            <a:r>
              <a:rPr lang="en-US" sz="4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FF77D8-BE9E-336F-6009-FF57C57DF311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DD2F895-7262-9633-90DA-F2BB33FD2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05473" y="88717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Comunicare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05472" y="1675248"/>
            <a:ext cx="7990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2.3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Controllare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le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proprie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emozioni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228599" y="2486998"/>
            <a:ext cx="99822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L'impatto delle emozioni nella comunicazione con gli altri è molto importante. Esse possono sia favorire che ostacolare la comunicazione. Pertanto, è necessario identificare le proprie emozioni e saperle gestire;</a:t>
            </a:r>
          </a:p>
          <a:p>
            <a:pPr marL="342900" indent="-342900" algn="just">
              <a:buFontTx/>
              <a:buChar char="-"/>
            </a:pPr>
            <a:r>
              <a:rPr lang="it-I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Filtrate le vostre emozioni, isolatevi per qualche istante, fate un passo indietro;</a:t>
            </a:r>
          </a:p>
          <a:p>
            <a:pPr marL="342900" indent="-342900" algn="just">
              <a:buFontTx/>
              <a:buChar char="-"/>
            </a:pPr>
            <a:r>
              <a:rPr lang="it-I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Usare l'intelligenza emotiva significa sapersi adattare a una situazione. È utile anche mostrare empatia con gli altri, controllando e usando le proprie emozioni per comunicare e condividere meglio;</a:t>
            </a:r>
          </a:p>
          <a:p>
            <a:pPr marL="342900" indent="-342900" algn="just">
              <a:buFontTx/>
              <a:buChar char="-"/>
            </a:pPr>
            <a:r>
              <a:rPr lang="it-IT" sz="2800" dirty="0">
                <a:solidFill>
                  <a:srgbClr val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Adottate un atteggiamento positivo, eliminate i pensieri negativi concentrandovi su quelli positivi, e diventate voi stessi una fonte di energia positiva. Infatti, il positivo attira il positivo: attiriamo ciò che pensiamo!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7F12ACD8-721F-C3A7-2A40-EA1AEC0271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314701"/>
              </p:ext>
            </p:extLst>
          </p:nvPr>
        </p:nvGraphicFramePr>
        <p:xfrm>
          <a:off x="10820400" y="2313632"/>
          <a:ext cx="6869297" cy="461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Bitmap Image" r:id="rId3" imgW="5499000" imgH="3695760" progId="PBrush">
                  <p:embed/>
                </p:oleObj>
              </mc:Choice>
              <mc:Fallback>
                <p:oleObj name="Bitmap Image" r:id="rId3" imgW="5499000" imgH="369576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7F12ACD8-721F-C3A7-2A40-EA1AEC0271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20400" y="2313632"/>
                        <a:ext cx="6869297" cy="4616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0822391"/>
              </p:ext>
            </p:extLst>
          </p:nvPr>
        </p:nvGraphicFramePr>
        <p:xfrm>
          <a:off x="11811000" y="6210300"/>
          <a:ext cx="6112912" cy="2481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11577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1116245" y="3514646"/>
            <a:ext cx="3785526" cy="2602431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206715" y="3438441"/>
            <a:ext cx="3978051" cy="2618400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1445681" y="3473594"/>
            <a:ext cx="3829776" cy="2684537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D4275EA0-5D83-57E3-4C70-3D5BE7896015}"/>
              </a:ext>
            </a:extLst>
          </p:cNvPr>
          <p:cNvSpPr txBox="1"/>
          <p:nvPr/>
        </p:nvSpPr>
        <p:spPr>
          <a:xfrm>
            <a:off x="1735107" y="4496325"/>
            <a:ext cx="3124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20"/>
              </a:lnSpc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Essere informati evita i pregiudizi e facilita la comunicazione.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2260529" y="3484417"/>
            <a:ext cx="2340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Saper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ascoltare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314" y="3717343"/>
            <a:ext cx="435185" cy="510356"/>
          </a:xfrm>
          <a:prstGeom prst="rect">
            <a:avLst/>
          </a:prstGeom>
        </p:spPr>
      </p:pic>
      <p:sp>
        <p:nvSpPr>
          <p:cNvPr id="6" name="TextBox 57">
            <a:extLst>
              <a:ext uri="{FF2B5EF4-FFF2-40B4-BE49-F238E27FC236}">
                <a16:creationId xmlns:a16="http://schemas.microsoft.com/office/drawing/2014/main" id="{64E2E20B-DA1F-09F0-F092-713BEF926EBD}"/>
              </a:ext>
            </a:extLst>
          </p:cNvPr>
          <p:cNvSpPr txBox="1"/>
          <p:nvPr/>
        </p:nvSpPr>
        <p:spPr>
          <a:xfrm>
            <a:off x="6336195" y="4296725"/>
            <a:ext cx="3848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È essenziale gestire bene le relazioni, il tempo e migliorare la produttività.</a:t>
            </a:r>
          </a:p>
        </p:txBody>
      </p:sp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424597" y="3452085"/>
            <a:ext cx="37601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Cura dell'espressione orale e scritta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6195" y="3682922"/>
            <a:ext cx="435185" cy="510356"/>
          </a:xfrm>
          <a:prstGeom prst="rect">
            <a:avLst/>
          </a:prstGeom>
        </p:spPr>
      </p:pic>
      <p:sp>
        <p:nvSpPr>
          <p:cNvPr id="9" name="TextBox 57">
            <a:extLst>
              <a:ext uri="{FF2B5EF4-FFF2-40B4-BE49-F238E27FC236}">
                <a16:creationId xmlns:a16="http://schemas.microsoft.com/office/drawing/2014/main" id="{0526B356-5E70-9BBD-E39E-C59022D936D5}"/>
              </a:ext>
            </a:extLst>
          </p:cNvPr>
          <p:cNvSpPr txBox="1"/>
          <p:nvPr/>
        </p:nvSpPr>
        <p:spPr>
          <a:xfrm>
            <a:off x="11234995" y="4512072"/>
            <a:ext cx="3666776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Imparare a gestire le proprie emozioni, le proprie reazioni e la propria presenza con le parole</a:t>
            </a:r>
          </a:p>
        </p:txBody>
      </p:sp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1658600" y="3530583"/>
            <a:ext cx="2887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Controllare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proprie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emozioni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3633" y="3727561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7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3E2113F3-06BF-FD6A-FED5-2637BC7D8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601252"/>
              </p:ext>
            </p:extLst>
          </p:nvPr>
        </p:nvGraphicFramePr>
        <p:xfrm>
          <a:off x="10660962" y="2509382"/>
          <a:ext cx="7045394" cy="3951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Bitmap Image" r:id="rId3" imgW="1981080" imgH="1111320" progId="PBrush">
                  <p:embed/>
                </p:oleObj>
              </mc:Choice>
              <mc:Fallback>
                <p:oleObj name="Bitmap Image" r:id="rId3" imgW="1981080" imgH="111132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3E2113F3-06BF-FD6A-FED5-2637BC7D81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0962" y="2509382"/>
                        <a:ext cx="7045394" cy="3951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295400" y="1079094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Gestire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distanza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295400" y="1924607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Stabilire le regole e definire i ruoli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364088" y="2808239"/>
            <a:ext cx="954191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Prima di tutto, prendete in considerazione i fusi orari di tutti;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 possibile, organizzate le riunioni per zone geografiche,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Stabilite regole relative alle riunioni, al codice di abbigliamento, alla periodicità, ai contenuti, alla gestione dell'agenda;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Definite i ruoli e le responsabilità di ogni persona;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Pianificate progetti e compiti e assegnateli ai vari partecipanti;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Stabilite questi diversi punti in consultazione con i team, per prendere in considerazione le particolarità, come i giorni festivi, i giorni non lavorativi.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041269"/>
              </p:ext>
            </p:extLst>
          </p:nvPr>
        </p:nvGraphicFramePr>
        <p:xfrm>
          <a:off x="11811000" y="613410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34063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180F0D4-7215-EC87-51F4-57692D1016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647108"/>
              </p:ext>
            </p:extLst>
          </p:nvPr>
        </p:nvGraphicFramePr>
        <p:xfrm>
          <a:off x="10603593" y="2598196"/>
          <a:ext cx="6052316" cy="382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Bitmap Image" r:id="rId3" imgW="1936800" imgH="1225440" progId="PBrush">
                  <p:embed/>
                </p:oleObj>
              </mc:Choice>
              <mc:Fallback>
                <p:oleObj name="Bitmap Image" r:id="rId3" imgW="1936800" imgH="122544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180F0D4-7215-EC87-51F4-57692D1016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03593" y="2598196"/>
                        <a:ext cx="6052316" cy="3829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143000" y="854823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Gestire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distanza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143000" y="1792535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3.2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Utilizzare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adeguati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216959" y="2382753"/>
            <a:ext cx="96403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Elaborate e create i diversi documenti di attività e di rendicontazione, agenda, fogli di presenza, attività per progetto, spese, documenti di marketing, biglietti da visita, badge;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Create uno spazio di archiviazione comune per i dati, o utilizzate lo spazio di archiviazione dell'azienda se necessario, con le relative autorizzazioni;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Definite strumenti d'ufficio comuni, elaborazione testi, fogli di calcolo, e-mail e altri strumenti digitali, strumenti di gestione dei progetti, come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Trello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Slack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;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Impostate strumenti di videoconferenza e di condivisione di documenti online, come Zoom, Microsoft teams, Google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meet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2099244"/>
              </p:ext>
            </p:extLst>
          </p:nvPr>
        </p:nvGraphicFramePr>
        <p:xfrm>
          <a:off x="11811000" y="5905500"/>
          <a:ext cx="6112912" cy="2808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77321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A900851C-28B2-C29C-B3DD-C734B4A431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284760"/>
              </p:ext>
            </p:extLst>
          </p:nvPr>
        </p:nvGraphicFramePr>
        <p:xfrm>
          <a:off x="10744199" y="2392406"/>
          <a:ext cx="6112911" cy="4111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Bitmap Image" r:id="rId3" imgW="1765440" imgH="1187280" progId="PBrush">
                  <p:embed/>
                </p:oleObj>
              </mc:Choice>
              <mc:Fallback>
                <p:oleObj name="Bitmap Image" r:id="rId3" imgW="1765440" imgH="11872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A900851C-28B2-C29C-B3DD-C734B4A43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44199" y="2392406"/>
                        <a:ext cx="6112911" cy="4111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39850" y="1010118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Gestire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distanza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339850" y="1801587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Section 3.3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Mantenere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lo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spirito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squadra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388477" y="2469945"/>
            <a:ext cx="840664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Contattate i dipendenti prima del loro primo giorno per verificare se dispongono di tutti i mezzi necessari e dare loro fiducia;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Accogliete i nuovi arrivati e presentate i diversi membri del team, fornendo l'accesso alle informazioni necessarie sui profili dei diversi partecipanti;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Stabilite obiettivi comuni e predisponete i mezzi per raggiungerli;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Facilitate le relazioni e gli incontri tra i diversi membri del team per creare legami e rapporti di fiducia e quindi aderire ai valori comuni condivisi con l'azienda. 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0922125"/>
              </p:ext>
            </p:extLst>
          </p:nvPr>
        </p:nvGraphicFramePr>
        <p:xfrm>
          <a:off x="11811000" y="613410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5108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1287637" y="3357722"/>
            <a:ext cx="4866763" cy="3526035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185483" y="3383531"/>
            <a:ext cx="4756051" cy="3397247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1066800" y="3357722"/>
            <a:ext cx="4756050" cy="3397247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D4275EA0-5D83-57E3-4C70-3D5BE7896015}"/>
              </a:ext>
            </a:extLst>
          </p:cNvPr>
          <p:cNvSpPr txBox="1"/>
          <p:nvPr/>
        </p:nvSpPr>
        <p:spPr>
          <a:xfrm>
            <a:off x="1066800" y="4958312"/>
            <a:ext cx="47156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20"/>
              </a:lnSpc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L'integrazione e l'organizzazione di team multiculturali è una vera e propria sfida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95471" y="3435148"/>
            <a:ext cx="3124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Stabilire le regole e definire i ruoli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977" y="3590019"/>
            <a:ext cx="435185" cy="510356"/>
          </a:xfrm>
          <a:prstGeom prst="rect">
            <a:avLst/>
          </a:prstGeom>
        </p:spPr>
      </p:pic>
      <p:sp>
        <p:nvSpPr>
          <p:cNvPr id="6" name="TextBox 57">
            <a:extLst>
              <a:ext uri="{FF2B5EF4-FFF2-40B4-BE49-F238E27FC236}">
                <a16:creationId xmlns:a16="http://schemas.microsoft.com/office/drawing/2014/main" id="{64E2E20B-DA1F-09F0-F092-713BEF926EBD}"/>
              </a:ext>
            </a:extLst>
          </p:cNvPr>
          <p:cNvSpPr txBox="1"/>
          <p:nvPr/>
        </p:nvSpPr>
        <p:spPr>
          <a:xfrm>
            <a:off x="6234132" y="4642841"/>
            <a:ext cx="465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trasformazione digitale non sostituisce la necessità di riflettere sugli usi e sui metodi.</a:t>
            </a:r>
          </a:p>
        </p:txBody>
      </p:sp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490053" y="3383532"/>
            <a:ext cx="3983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Utilizzare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adeguati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9965" y="3486510"/>
            <a:ext cx="435185" cy="510356"/>
          </a:xfrm>
          <a:prstGeom prst="rect">
            <a:avLst/>
          </a:prstGeom>
        </p:spPr>
      </p:pic>
      <p:sp>
        <p:nvSpPr>
          <p:cNvPr id="9" name="TextBox 57">
            <a:extLst>
              <a:ext uri="{FF2B5EF4-FFF2-40B4-BE49-F238E27FC236}">
                <a16:creationId xmlns:a16="http://schemas.microsoft.com/office/drawing/2014/main" id="{0526B356-5E70-9BBD-E39E-C59022D936D5}"/>
              </a:ext>
            </a:extLst>
          </p:cNvPr>
          <p:cNvSpPr txBox="1"/>
          <p:nvPr/>
        </p:nvSpPr>
        <p:spPr>
          <a:xfrm>
            <a:off x="12038193" y="4605084"/>
            <a:ext cx="37131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20"/>
              </a:lnSpc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buona comprensione e il rapporto tra i dipendenti sono essenziali e rimangono un fattore chiave per il successo dell'azienda.</a:t>
            </a:r>
          </a:p>
        </p:txBody>
      </p:sp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217823" y="3473594"/>
            <a:ext cx="3353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Mantenere lo spirito di squadra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03008" y="3473594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4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D86B1DF-77D6-A04D-8ADF-32C4DACB60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327281"/>
              </p:ext>
            </p:extLst>
          </p:nvPr>
        </p:nvGraphicFramePr>
        <p:xfrm>
          <a:off x="10439400" y="2374658"/>
          <a:ext cx="6543955" cy="439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Bitmap Image" r:id="rId3" imgW="2013120" imgH="1352520" progId="PBrush">
                  <p:embed/>
                </p:oleObj>
              </mc:Choice>
              <mc:Fallback>
                <p:oleObj name="Bitmap Image" r:id="rId3" imgW="2013120" imgH="13525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D86B1DF-77D6-A04D-8ADF-32C4DACB60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9400" y="2374658"/>
                        <a:ext cx="6543955" cy="4397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54459" y="62622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Motivare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279801" y="1561997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L’approccio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57200" y="3758743"/>
            <a:ext cx="96267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La motivazione di un dipendente non è solo finanziaria;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Nei Paesi latini, il manager è il principale agente di motivazione attraverso la sua personalità, la sua passione, il suo esempio, la sua creatività e ciò che dà di sé;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La visione anglosassone, opposta, vede il manager ideale come colui che crea le condizioni, dà la voglia di fare e ascolta, tutte cose che si possono imparare;</a:t>
            </a:r>
          </a:p>
        </p:txBody>
      </p:sp>
    </p:spTree>
    <p:extLst>
      <p:ext uri="{BB962C8B-B14F-4D97-AF65-F5344CB8AC3E}">
        <p14:creationId xmlns:p14="http://schemas.microsoft.com/office/powerpoint/2010/main" val="2942301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D86B1DF-77D6-A04D-8ADF-32C4DACB60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39400" y="2374658"/>
          <a:ext cx="6543955" cy="4397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6" name="Bitmap Image" r:id="rId3" imgW="2013120" imgH="1352520" progId="PBrush">
                  <p:embed/>
                </p:oleObj>
              </mc:Choice>
              <mc:Fallback>
                <p:oleObj name="Bitmap Image" r:id="rId3" imgW="2013120" imgH="13525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D86B1DF-77D6-A04D-8ADF-32C4DACB60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9400" y="2374658"/>
                        <a:ext cx="6543955" cy="4397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54459" y="62622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279801" y="1561997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L’approccio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57200" y="3344882"/>
            <a:ext cx="96267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Per gli orientali, la saggezza, acquisita attraverso l'esperienza nel tempo, è l'unica strada possibile per una forma di ascendenza che equivale alla leadership;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Una promozione assume un significato diverso nei vari Paesi. Quando il rapporto con il potere è gerarchico, l'unica vera promozione è anch'essa gerarchica.  La cultura definisce le leve che permettono di riconoscere gli sforzi di ciascuno al loro vero valore. Il riconoscimento ha anche un significato simbolico. 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48892"/>
              </p:ext>
            </p:extLst>
          </p:nvPr>
        </p:nvGraphicFramePr>
        <p:xfrm>
          <a:off x="11811000" y="61341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1193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21802" y="917914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143000" y="1720828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Responsabilizzazione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fiducia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838200" y="4185166"/>
            <a:ext cx="9354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Responsabilizzare un dipendente significa riconoscere la sua competenza ed efficienza e ha lo scopo di rafforzarne l'autonomia;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Questa è una delle diverse leve motivazionali e aumenta il potere del manager, che implicitamente delega parte del suo potere;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FB1D498-A267-DA47-383C-404661F389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313338"/>
              </p:ext>
            </p:extLst>
          </p:nvPr>
        </p:nvGraphicFramePr>
        <p:xfrm>
          <a:off x="10668000" y="2400631"/>
          <a:ext cx="7031264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Bitmap Image" r:id="rId3" imgW="2139840" imgH="1066680" progId="PBrush">
                  <p:embed/>
                </p:oleObj>
              </mc:Choice>
              <mc:Fallback>
                <p:oleObj name="Bitmap Image" r:id="rId3" imgW="2139840" imgH="10666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2FB1D498-A267-DA47-383C-404661F389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0" y="2400631"/>
                        <a:ext cx="7031264" cy="350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7872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321802" y="917914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143000" y="1720828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Responsabilizzazione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fiducia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62000" y="3207723"/>
            <a:ext cx="95829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Il manager e l'azienda si aspettano un forte impegno da parte del dipendente, che sarà controllato e valutato da elementi di verifica. Il manager deve anche lasciare che i suoi dipendenti scelgano i mezzi per raggiungere una determinata performance. Questo contribuisce anche al loro sviluppo professionale;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La delega di una responsabilità è un segno di fiducia che valorizza il dipendente e lo prepara a una possibile ricompensa.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dipendente può essere citato, congratulato e il suo lavoro può essere mostrato come esempio alla comunità. 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5298215"/>
              </p:ext>
            </p:extLst>
          </p:nvPr>
        </p:nvGraphicFramePr>
        <p:xfrm>
          <a:off x="11811000" y="61341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FB1D498-A267-DA47-383C-404661F389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0" y="2400631"/>
          <a:ext cx="7031264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Bitmap Image" r:id="rId8" imgW="2139840" imgH="1066680" progId="PBrush">
                  <p:embed/>
                </p:oleObj>
              </mc:Choice>
              <mc:Fallback>
                <p:oleObj name="Bitmap Image" r:id="rId8" imgW="2139840" imgH="10666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2FB1D498-A267-DA47-383C-404661F389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68000" y="2400631"/>
                        <a:ext cx="7031264" cy="350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9140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433944" y="1511544"/>
            <a:ext cx="5271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Obiettivi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BB7DBF-2106-41DB-8A1B-0DC740ED66F0}"/>
              </a:ext>
            </a:extLst>
          </p:cNvPr>
          <p:cNvSpPr txBox="1"/>
          <p:nvPr/>
        </p:nvSpPr>
        <p:spPr>
          <a:xfrm>
            <a:off x="1571124" y="2749185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 </a:t>
            </a:r>
            <a:r>
              <a:rPr lang="en-GB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termine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GB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questo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corso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GB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sarete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</a:t>
            </a:r>
            <a:r>
              <a:rPr lang="en-GB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grado</a:t>
            </a:r>
            <a:r>
              <a:rPr lang="en-GB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353FE-8C02-491A-97E3-0F609EE7C293}"/>
              </a:ext>
            </a:extLst>
          </p:cNvPr>
          <p:cNvSpPr txBox="1"/>
          <p:nvPr/>
        </p:nvSpPr>
        <p:spPr>
          <a:xfrm>
            <a:off x="2322420" y="3840537"/>
            <a:ext cx="7278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Comprendere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ambiente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AAF9D6F-057A-419A-8258-16F5D0B83874}"/>
              </a:ext>
            </a:extLst>
          </p:cNvPr>
          <p:cNvSpPr txBox="1"/>
          <p:nvPr/>
        </p:nvSpPr>
        <p:spPr>
          <a:xfrm>
            <a:off x="2286001" y="5251786"/>
            <a:ext cx="822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un team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un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ambiente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internazionale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5E2FE64-2B8D-4D64-8B27-C2EB62F25D86}"/>
              </a:ext>
            </a:extLst>
          </p:cNvPr>
          <p:cNvSpPr txBox="1"/>
          <p:nvPr/>
        </p:nvSpPr>
        <p:spPr>
          <a:xfrm>
            <a:off x="2209801" y="6675147"/>
            <a:ext cx="822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Ottimizzare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la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gestione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per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migliorare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vostri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risultati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0351A207-7EF1-46BA-953B-CECF6A0A5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3779713"/>
            <a:ext cx="435185" cy="510356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621B329D-F6F5-4D0C-ADF3-EF47DC304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5207933"/>
            <a:ext cx="435185" cy="510356"/>
          </a:xfrm>
          <a:prstGeom prst="rect">
            <a:avLst/>
          </a:prstGeom>
        </p:spPr>
      </p:pic>
      <p:pic>
        <p:nvPicPr>
          <p:cNvPr id="17" name="object 2">
            <a:extLst>
              <a:ext uri="{FF2B5EF4-FFF2-40B4-BE49-F238E27FC236}">
                <a16:creationId xmlns:a16="http://schemas.microsoft.com/office/drawing/2014/main" id="{6EF133E2-2570-45BD-B6C8-D8377B1DAA3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124" y="6626456"/>
            <a:ext cx="435185" cy="5103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2F95AA-421F-7344-FD71-01A2EC5928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568684"/>
            <a:ext cx="5683281" cy="378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3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2BFE4B84-D198-016D-3D48-EBEA42092E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548076"/>
              </p:ext>
            </p:extLst>
          </p:nvPr>
        </p:nvGraphicFramePr>
        <p:xfrm>
          <a:off x="10591800" y="4146394"/>
          <a:ext cx="6553200" cy="438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Bitmap Image" r:id="rId3" imgW="1898640" imgH="1270080" progId="PBrush">
                  <p:embed/>
                </p:oleObj>
              </mc:Choice>
              <mc:Fallback>
                <p:oleObj name="Bitmap Image" r:id="rId3" imgW="1898640" imgH="12700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2BFE4B84-D198-016D-3D48-EBEA42092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91800" y="4146394"/>
                        <a:ext cx="6553200" cy="438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278259" y="51236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261930" y="1379425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fattori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chiave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motivazione</a:t>
            </a:r>
            <a:endParaRPr lang="fr-FR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85800" y="3646681"/>
            <a:ext cx="8969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È compito del manager garantire il processo di integrazione in modo che la struttura e la diversità culturale possano fondersi, creando un clima di fiducia;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In ogni circostanza, è necessario adottare un atteggiamento positivo, parlando di punti di miglioramento piuttosto che di problemi, considerando le possibili soluzioni e contrastando le situazioni rischiose;</a:t>
            </a:r>
          </a:p>
        </p:txBody>
      </p:sp>
    </p:spTree>
    <p:extLst>
      <p:ext uri="{BB962C8B-B14F-4D97-AF65-F5344CB8AC3E}">
        <p14:creationId xmlns:p14="http://schemas.microsoft.com/office/powerpoint/2010/main" val="3252411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2BFE4B84-D198-016D-3D48-EBEA42092E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91800" y="4146394"/>
          <a:ext cx="6553200" cy="4383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2" name="Bitmap Image" r:id="rId3" imgW="1898640" imgH="1270080" progId="PBrush">
                  <p:embed/>
                </p:oleObj>
              </mc:Choice>
              <mc:Fallback>
                <p:oleObj name="Bitmap Image" r:id="rId3" imgW="1898640" imgH="12700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2BFE4B84-D198-016D-3D48-EBEA42092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91800" y="4146394"/>
                        <a:ext cx="6553200" cy="4383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278259" y="51236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261930" y="1379425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4.3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fattori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chiave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motivazione</a:t>
            </a:r>
            <a:endParaRPr lang="fr-FR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85800" y="3431236"/>
            <a:ext cx="89698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Dimostrare integrità e imparzialità rassicura il team e promuove la coesione. Condividere le informazioni sulla visione dell'azienda e coinvolgere il team nelle decisioni rafforza i legami e il senso di appartenenza;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 team devono essere portati a fare proposte e a unirsi intorno a un progetto comune. Create momenti di scambio informale attraverso chat, condivisioni o videoconferenze. Pianificate momenti di relax e condivisione.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483187"/>
              </p:ext>
            </p:extLst>
          </p:nvPr>
        </p:nvGraphicFramePr>
        <p:xfrm>
          <a:off x="11862731" y="22098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68040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1674537" y="3335307"/>
            <a:ext cx="5711227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5999921" y="3383531"/>
            <a:ext cx="5348791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519579" y="3376816"/>
            <a:ext cx="5090480" cy="38240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D4275EA0-5D83-57E3-4C70-3D5BE7896015}"/>
              </a:ext>
            </a:extLst>
          </p:cNvPr>
          <p:cNvSpPr txBox="1"/>
          <p:nvPr/>
        </p:nvSpPr>
        <p:spPr>
          <a:xfrm>
            <a:off x="685800" y="4758085"/>
            <a:ext cx="4800600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20"/>
              </a:lnSpc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Riconoscere la cultura di ogni persona è essenziale "Creare un gruppo è più della somma delle sue parti" (Aristotele)</a:t>
            </a:r>
          </a:p>
          <a:p>
            <a:pPr marL="0" marR="0" lvl="0" indent="0" algn="ctr" defTabSz="914400" rtl="0" eaLnBrk="1" fontAlgn="auto" latinLnBrk="0" hangingPunct="1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504535" y="3455134"/>
            <a:ext cx="3124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L’approccio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863" y="3615455"/>
            <a:ext cx="435185" cy="510356"/>
          </a:xfrm>
          <a:prstGeom prst="rect">
            <a:avLst/>
          </a:prstGeom>
        </p:spPr>
      </p:pic>
      <p:sp>
        <p:nvSpPr>
          <p:cNvPr id="6" name="TextBox 57">
            <a:extLst>
              <a:ext uri="{FF2B5EF4-FFF2-40B4-BE49-F238E27FC236}">
                <a16:creationId xmlns:a16="http://schemas.microsoft.com/office/drawing/2014/main" id="{64E2E20B-DA1F-09F0-F092-713BEF926EBD}"/>
              </a:ext>
            </a:extLst>
          </p:cNvPr>
          <p:cNvSpPr txBox="1"/>
          <p:nvPr/>
        </p:nvSpPr>
        <p:spPr>
          <a:xfrm>
            <a:off x="6246860" y="4537426"/>
            <a:ext cx="49595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Infondendo autonomia e fiducia nei vostri dipendenti, darete loro l'opportunità di brillare con il proprio talento e le proprie prestazioni.</a:t>
            </a:r>
          </a:p>
        </p:txBody>
      </p:sp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613926" y="3600125"/>
            <a:ext cx="4116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Responsabilizzazione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fiducia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7436" y="3615455"/>
            <a:ext cx="435185" cy="510356"/>
          </a:xfrm>
          <a:prstGeom prst="rect">
            <a:avLst/>
          </a:prstGeom>
        </p:spPr>
      </p:pic>
      <p:sp>
        <p:nvSpPr>
          <p:cNvPr id="9" name="TextBox 57">
            <a:extLst>
              <a:ext uri="{FF2B5EF4-FFF2-40B4-BE49-F238E27FC236}">
                <a16:creationId xmlns:a16="http://schemas.microsoft.com/office/drawing/2014/main" id="{0526B356-5E70-9BBD-E39E-C59022D936D5}"/>
              </a:ext>
            </a:extLst>
          </p:cNvPr>
          <p:cNvSpPr txBox="1"/>
          <p:nvPr/>
        </p:nvSpPr>
        <p:spPr>
          <a:xfrm>
            <a:off x="12311338" y="4596844"/>
            <a:ext cx="44376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220"/>
              </a:lnSpc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Assicurare, integrare, essere imparziali, condividere le informazioni, dialogare e scambiare sono fattori chiave della motivazione al successo del team.</a:t>
            </a:r>
          </a:p>
        </p:txBody>
      </p:sp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3037485" y="3455134"/>
            <a:ext cx="2985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fattori chiave della motivazione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9148" y="3555964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86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685800" y="31973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Disporre di una duplice prospettiva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914400" y="101197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altro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approccio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533400" y="2579013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In un ambiente multiculturale, il manager internazionale deve adottare una doppia prospettiva. La prima prospettiva si concentra sugli aspetti noti della situazione: raggiungere gli obiettivi finanziari, umani, in termini di qualità o quantità, organizzare, decidere e intraprendere quando necessario. È la fonte delle decisioni e delle azioni;</a:t>
            </a:r>
          </a:p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La seconda visione, una visione "meta", deve abbracciare la situazione nella sua interezza, da un'angolazione diversa. Rintraccia l'insolito: "Cosa sta succedendo qui?".</a:t>
            </a: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C45571D0-A0F7-A957-8142-92BCB1B0E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167289"/>
              </p:ext>
            </p:extLst>
          </p:nvPr>
        </p:nvGraphicFramePr>
        <p:xfrm>
          <a:off x="10210800" y="2191847"/>
          <a:ext cx="6934200" cy="4181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6" name="Bitmap Image" r:id="rId3" imgW="2095560" imgH="1263600" progId="PBrush">
                  <p:embed/>
                </p:oleObj>
              </mc:Choice>
              <mc:Fallback>
                <p:oleObj name="Bitmap Image" r:id="rId3" imgW="2095560" imgH="126360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C45571D0-A0F7-A957-8142-92BCB1B0E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0800" y="2191847"/>
                        <a:ext cx="6934200" cy="4181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7563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C45571D0-A0F7-A957-8142-92BCB1B0E7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10800" y="2191847"/>
          <a:ext cx="6934200" cy="4181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Bitmap Image" r:id="rId3" imgW="2095560" imgH="1263600" progId="PBrush">
                  <p:embed/>
                </p:oleObj>
              </mc:Choice>
              <mc:Fallback>
                <p:oleObj name="Bitmap Image" r:id="rId3" imgW="2095560" imgH="126360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C45571D0-A0F7-A957-8142-92BCB1B0E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10800" y="2191847"/>
                        <a:ext cx="6934200" cy="4181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685800" y="319735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5: </a:t>
            </a: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Disporre di una duplice prospettiva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914400" y="101197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altro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approccio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533400" y="3039195"/>
            <a:ext cx="9220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-L'attuale pratica del management interculturale è impregnata di principi provenienti dal mondo anglosassone: combattività, affermazione, valorizzazione della "vittoria combattuta". Con l'ascesa dell'Asia, nelle nostre organizzazioni si diffonderanno gradualmente i principi dell'Estremo Oriente: armonia nelle relazioni, rispetto per le grandi forze della natura e per il tempo concesso alle cose per accadere. Un proverbio cinese dice: "È inutile tirare il germoglio di grano per farlo crescere più velocemente. Potrebbe morire per questo". 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741593"/>
              </p:ext>
            </p:extLst>
          </p:nvPr>
        </p:nvGraphicFramePr>
        <p:xfrm>
          <a:off x="11734800" y="5905500"/>
          <a:ext cx="6341512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6260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5: </a:t>
            </a: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Disporre di una duplice prospettiva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4" y="117476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fr-FR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Team </a:t>
            </a:r>
            <a:r>
              <a:rPr lang="fr-FR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internazionale</a:t>
            </a:r>
            <a:r>
              <a:rPr lang="fr-FR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fr-FR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lang="fr-FR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364088" y="2738978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Ogni individuo è portatore di culture diverse, a seconda dei diversi universi o spazi sociali di cui fa parte: quello del suo paese, della sua categoria sociale, dei suoi riferimenti religiosi o politici, della sua professione, ecc. Nelle équipe interculturali si confrontano i seguenti elementi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 culture nazionali (e talvolta regionali o socio-etniche);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 culture professionali: gli ingegneri non pensano allo stesso modo dei manager o degli avvocati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 anche culture aziendali.</a:t>
            </a:r>
          </a:p>
          <a:p>
            <a:pPr algn="just"/>
            <a:endParaRPr lang="fr-FR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80E74962-98E4-9ECC-FF9D-D80A40408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123087"/>
              </p:ext>
            </p:extLst>
          </p:nvPr>
        </p:nvGraphicFramePr>
        <p:xfrm>
          <a:off x="10363200" y="2595131"/>
          <a:ext cx="6096000" cy="4643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Bitmap Image" r:id="rId3" imgW="5251320" imgH="4000680" progId="PBrush">
                  <p:embed/>
                </p:oleObj>
              </mc:Choice>
              <mc:Fallback>
                <p:oleObj name="Bitmap Image" r:id="rId3" imgW="5251320" imgH="40006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80E74962-98E4-9ECC-FF9D-D80A40408F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3200" y="2595131"/>
                        <a:ext cx="6096000" cy="4643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2931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5: </a:t>
            </a: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Disporre di una duplice prospettiva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4" y="117476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5.2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sz="24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fr-FR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Team </a:t>
            </a:r>
            <a:r>
              <a:rPr lang="fr-FR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internazionale</a:t>
            </a:r>
            <a:r>
              <a:rPr lang="fr-FR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fr-FR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lang="fr-FR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97231" y="3880366"/>
            <a:ext cx="86235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In un ambiente professionale sempre più globale, le persone si spostano con la stessa facilità delle cose. Di fronte a questa notevole mobilità si pone una sfida importante: facilitare l'integrazione dei talenti in un'azienda, indipendentemente dalla loro nazionalità. Ecco perché oggi si parla di gestione interculturale come soluzione a questa sfida. 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2117722"/>
              </p:ext>
            </p:extLst>
          </p:nvPr>
        </p:nvGraphicFramePr>
        <p:xfrm>
          <a:off x="11811000" y="62103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EF05442B-BC1B-A9FF-B041-B49D37D1D9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84599"/>
              </p:ext>
            </p:extLst>
          </p:nvPr>
        </p:nvGraphicFramePr>
        <p:xfrm>
          <a:off x="10210800" y="1882646"/>
          <a:ext cx="525145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Bitmap Image" r:id="rId8" imgW="5251320" imgH="4000680" progId="PBrush">
                  <p:embed/>
                </p:oleObj>
              </mc:Choice>
              <mc:Fallback>
                <p:oleObj name="Bitmap Image" r:id="rId8" imgW="5251320" imgH="40006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EF05442B-BC1B-A9FF-B041-B49D37D1D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10800" y="1882646"/>
                        <a:ext cx="5251450" cy="400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061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FF26ECDF-44DA-21BF-D9AC-8AB6B1EB72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7338073"/>
              </p:ext>
            </p:extLst>
          </p:nvPr>
        </p:nvGraphicFramePr>
        <p:xfrm>
          <a:off x="10744200" y="2516959"/>
          <a:ext cx="6129696" cy="423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2" name="Bitmap Image" r:id="rId3" imgW="1828800" imgH="1263600" progId="PBrush">
                  <p:embed/>
                </p:oleObj>
              </mc:Choice>
              <mc:Fallback>
                <p:oleObj name="Bitmap Image" r:id="rId3" imgW="1828800" imgH="126360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FF26ECDF-44DA-21BF-D9AC-8AB6B1EB72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44200" y="2516959"/>
                        <a:ext cx="6129696" cy="423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5: </a:t>
            </a: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Disporre di una duplice prospettiva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55914" y="117476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Section 5.3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Co-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costruire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il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futuro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ottimizzare</a:t>
            </a:r>
            <a:endParaRPr lang="fr-FR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26465" y="3541484"/>
            <a:ext cx="840664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Il mondo sta cambiando ed evolvendo molto velocemente. I nuovi mezzi di comunicazione digitale, come Instagram e </a:t>
            </a:r>
            <a:r>
              <a:rPr lang="it-IT" sz="2800" dirty="0" err="1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TikTok</a:t>
            </a: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danno una portata globale immediata agli eventi.</a:t>
            </a: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diversità multiculturale non deve essere subita, ma al contrario deve essere utilizzata come fonte di ricchezza per lo sviluppo dell'azienda.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legreya"/>
                <a:ea typeface="+mn-ea"/>
                <a:cs typeface="+mn-cs"/>
              </a:rPr>
              <a:t> 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36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FF26ECDF-44DA-21BF-D9AC-8AB6B1EB722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44200" y="2516959"/>
          <a:ext cx="6129696" cy="423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Bitmap Image" r:id="rId3" imgW="1828800" imgH="1263600" progId="PBrush">
                  <p:embed/>
                </p:oleObj>
              </mc:Choice>
              <mc:Fallback>
                <p:oleObj name="Bitmap Image" r:id="rId3" imgW="1828800" imgH="126360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FF26ECDF-44DA-21BF-D9AC-8AB6B1EB72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44200" y="2516959"/>
                        <a:ext cx="6129696" cy="423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5: </a:t>
            </a:r>
            <a:r>
              <a:rPr lang="it-IT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Disporre di una duplice prospettiva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726465" y="2648932"/>
            <a:ext cx="84066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-Un team internazionale è un laboratorio vivente. Fa risparmiare tempo e convalida la percezione di un'idea o di un prodotto. Riduce i rischi e i costi ed evita gli errori di marketing.</a:t>
            </a: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Porta una maggiore creatività, una mente aperta e una facoltà di adattamento con una maggiore reattività per la sopravvivenza e la buona salute dell'azienda.</a:t>
            </a:r>
          </a:p>
          <a:p>
            <a:pPr lvl="0" algn="just"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Un team multiculturale è il riflesso di una società in fase di cambiamento e globalizzazione. Con la sua struttura, è in grado di rispondere meglio alle aspettative future del mercato. 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legreya"/>
                <a:ea typeface="+mn-ea"/>
                <a:cs typeface="+mn-cs"/>
              </a:rPr>
              <a:t> 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175132"/>
              </p:ext>
            </p:extLst>
          </p:nvPr>
        </p:nvGraphicFramePr>
        <p:xfrm>
          <a:off x="11658600" y="6210300"/>
          <a:ext cx="6265312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2">
            <a:extLst>
              <a:ext uri="{FF2B5EF4-FFF2-40B4-BE49-F238E27FC236}">
                <a16:creationId xmlns:a16="http://schemas.microsoft.com/office/drawing/2014/main" id="{5B10F394-B020-441E-A0F7-0738E28A9FE7}"/>
              </a:ext>
            </a:extLst>
          </p:cNvPr>
          <p:cNvSpPr txBox="1"/>
          <p:nvPr/>
        </p:nvSpPr>
        <p:spPr>
          <a:xfrm>
            <a:off x="1055914" y="1174760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Section 5.3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Co-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costruire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il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futuro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ottimizzare</a:t>
            </a:r>
            <a:endParaRPr lang="fr-FR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940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2113685" y="3376816"/>
            <a:ext cx="5412316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6186043" y="3376816"/>
            <a:ext cx="5757101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519578" y="3376816"/>
            <a:ext cx="5291085" cy="38240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D4275EA0-5D83-57E3-4C70-3D5BE7896015}"/>
              </a:ext>
            </a:extLst>
          </p:cNvPr>
          <p:cNvSpPr txBox="1"/>
          <p:nvPr/>
        </p:nvSpPr>
        <p:spPr>
          <a:xfrm>
            <a:off x="1501512" y="4515240"/>
            <a:ext cx="3533123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220"/>
              </a:lnSpc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È necessaria una duplice prospettiva:</a:t>
            </a:r>
          </a:p>
          <a:p>
            <a:pPr lvl="0" algn="just">
              <a:lnSpc>
                <a:spcPts val="2220"/>
              </a:lnSpc>
              <a:defRPr/>
            </a:pPr>
            <a:endParaRPr lang="it-IT" sz="24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algn="just">
              <a:lnSpc>
                <a:spcPts val="2220"/>
              </a:lnSpc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fattiva con obiettivi qualitativi e quantitativi</a:t>
            </a:r>
          </a:p>
          <a:p>
            <a:pPr lvl="0" algn="just">
              <a:lnSpc>
                <a:spcPts val="2220"/>
              </a:lnSpc>
              <a:defRPr/>
            </a:pPr>
            <a:endParaRPr lang="it-IT" sz="2400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0" algn="just">
              <a:lnSpc>
                <a:spcPts val="2220"/>
              </a:lnSpc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- globale mostrando curiosità.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10434" y="3435148"/>
            <a:ext cx="3124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altro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approccio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0064" y="3461128"/>
            <a:ext cx="435185" cy="510356"/>
          </a:xfrm>
          <a:prstGeom prst="rect">
            <a:avLst/>
          </a:prstGeom>
        </p:spPr>
      </p:pic>
      <p:sp>
        <p:nvSpPr>
          <p:cNvPr id="6" name="TextBox 57">
            <a:extLst>
              <a:ext uri="{FF2B5EF4-FFF2-40B4-BE49-F238E27FC236}">
                <a16:creationId xmlns:a16="http://schemas.microsoft.com/office/drawing/2014/main" id="{64E2E20B-DA1F-09F0-F092-713BEF926EBD}"/>
              </a:ext>
            </a:extLst>
          </p:cNvPr>
          <p:cNvSpPr txBox="1"/>
          <p:nvPr/>
        </p:nvSpPr>
        <p:spPr>
          <a:xfrm>
            <a:off x="7021966" y="4581092"/>
            <a:ext cx="4244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gestione interculturale deve tenere conto di tutti gli aspetti culturali di ciascuno e condividerli con i membri del team.</a:t>
            </a:r>
          </a:p>
        </p:txBody>
      </p:sp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779250" y="3613136"/>
            <a:ext cx="5088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International team and multiculture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44065" y="3525775"/>
            <a:ext cx="435185" cy="510356"/>
          </a:xfrm>
          <a:prstGeom prst="rect">
            <a:avLst/>
          </a:prstGeom>
        </p:spPr>
      </p:pic>
      <p:sp>
        <p:nvSpPr>
          <p:cNvPr id="9" name="TextBox 57">
            <a:extLst>
              <a:ext uri="{FF2B5EF4-FFF2-40B4-BE49-F238E27FC236}">
                <a16:creationId xmlns:a16="http://schemas.microsoft.com/office/drawing/2014/main" id="{0526B356-5E70-9BBD-E39E-C59022D936D5}"/>
              </a:ext>
            </a:extLst>
          </p:cNvPr>
          <p:cNvSpPr txBox="1"/>
          <p:nvPr/>
        </p:nvSpPr>
        <p:spPr>
          <a:xfrm>
            <a:off x="12762357" y="4696880"/>
            <a:ext cx="423024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220"/>
              </a:lnSpc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diversità multiculturale è una risorsa. Un team internazionale fornisce risposte efficaci e più rapide e migliora la competitività dell'azienda.</a:t>
            </a:r>
          </a:p>
        </p:txBody>
      </p:sp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2797618" y="3575183"/>
            <a:ext cx="4783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Co-costruire e ottimizzare il futuro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41400" y="3525775"/>
            <a:ext cx="438630" cy="5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62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D79239-ADE2-4DC9-875C-DD0088D1160B}"/>
              </a:ext>
            </a:extLst>
          </p:cNvPr>
          <p:cNvSpPr txBox="1"/>
          <p:nvPr/>
        </p:nvSpPr>
        <p:spPr>
          <a:xfrm>
            <a:off x="1524000" y="153358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Indice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C9F896-2DB9-4A46-BF95-8A9C26C19FE9}"/>
              </a:ext>
            </a:extLst>
          </p:cNvPr>
          <p:cNvSpPr txBox="1"/>
          <p:nvPr/>
        </p:nvSpPr>
        <p:spPr>
          <a:xfrm>
            <a:off x="1935320" y="2922671"/>
            <a:ext cx="341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83C766-C59A-4336-B14B-5E1B269C5395}"/>
              </a:ext>
            </a:extLst>
          </p:cNvPr>
          <p:cNvSpPr txBox="1"/>
          <p:nvPr/>
        </p:nvSpPr>
        <p:spPr>
          <a:xfrm>
            <a:off x="6859943" y="2851723"/>
            <a:ext cx="3842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Comunicare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353FE-8C02-491A-97E3-0F609EE7C293}"/>
              </a:ext>
            </a:extLst>
          </p:cNvPr>
          <p:cNvSpPr txBox="1"/>
          <p:nvPr/>
        </p:nvSpPr>
        <p:spPr>
          <a:xfrm>
            <a:off x="1930782" y="3477506"/>
            <a:ext cx="334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Obiettivi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5" name="object 2">
            <a:extLst>
              <a:ext uri="{FF2B5EF4-FFF2-40B4-BE49-F238E27FC236}">
                <a16:creationId xmlns:a16="http://schemas.microsoft.com/office/drawing/2014/main" id="{0351A207-7EF1-46BA-953B-CECF6A0A5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899" y="2919063"/>
            <a:ext cx="435185" cy="510356"/>
          </a:xfrm>
          <a:prstGeom prst="rect">
            <a:avLst/>
          </a:prstGeom>
        </p:spPr>
      </p:pic>
      <p:pic>
        <p:nvPicPr>
          <p:cNvPr id="16" name="object 2">
            <a:extLst>
              <a:ext uri="{FF2B5EF4-FFF2-40B4-BE49-F238E27FC236}">
                <a16:creationId xmlns:a16="http://schemas.microsoft.com/office/drawing/2014/main" id="{621B329D-F6F5-4D0C-ADF3-EF47DC304E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9478" y="2895446"/>
            <a:ext cx="435185" cy="51035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3D6F67C-11DB-7F03-2A11-BF445163F9F6}"/>
              </a:ext>
            </a:extLst>
          </p:cNvPr>
          <p:cNvSpPr txBox="1"/>
          <p:nvPr/>
        </p:nvSpPr>
        <p:spPr>
          <a:xfrm>
            <a:off x="6872983" y="3439638"/>
            <a:ext cx="48941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2.1 Saper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ascoltare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Avere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cura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delle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proprie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espressioni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Controllare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le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proprie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emozioni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55AED91-6BB3-390F-EEC2-00D8479C7708}"/>
              </a:ext>
            </a:extLst>
          </p:cNvPr>
          <p:cNvSpPr txBox="1"/>
          <p:nvPr/>
        </p:nvSpPr>
        <p:spPr>
          <a:xfrm>
            <a:off x="12003278" y="2837489"/>
            <a:ext cx="5466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3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Gestire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distanza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2" name="object 2">
            <a:extLst>
              <a:ext uri="{FF2B5EF4-FFF2-40B4-BE49-F238E27FC236}">
                <a16:creationId xmlns:a16="http://schemas.microsoft.com/office/drawing/2014/main" id="{3D263EC9-B095-981F-DE9B-C3EA8256508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1313" y="2877152"/>
            <a:ext cx="435185" cy="510356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EC9468E9-CD30-2F03-B556-BA1E6872F236}"/>
              </a:ext>
            </a:extLst>
          </p:cNvPr>
          <p:cNvSpPr txBox="1"/>
          <p:nvPr/>
        </p:nvSpPr>
        <p:spPr>
          <a:xfrm>
            <a:off x="12032161" y="3399723"/>
            <a:ext cx="630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3.1 Stabilire le regole e definire i ruoli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Utilizzare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adeguati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3.3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Mantenere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lo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spirito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squadra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CCD748E-8591-99B1-4D78-7B663A659DBB}"/>
              </a:ext>
            </a:extLst>
          </p:cNvPr>
          <p:cNvSpPr txBox="1"/>
          <p:nvPr/>
        </p:nvSpPr>
        <p:spPr>
          <a:xfrm>
            <a:off x="1930780" y="5149847"/>
            <a:ext cx="314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4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Motivare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C0A054E-8F5B-33CA-0ACC-1E47492448DF}"/>
              </a:ext>
            </a:extLst>
          </p:cNvPr>
          <p:cNvSpPr txBox="1"/>
          <p:nvPr/>
        </p:nvSpPr>
        <p:spPr>
          <a:xfrm>
            <a:off x="6876343" y="5109768"/>
            <a:ext cx="3936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5 </a:t>
            </a:r>
            <a:r>
              <a:rPr lang="it-IT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Disporre di una duplice prospettiva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8116CE2-6805-1AB1-7DFA-15D6E7F73433}"/>
              </a:ext>
            </a:extLst>
          </p:cNvPr>
          <p:cNvSpPr txBox="1"/>
          <p:nvPr/>
        </p:nvSpPr>
        <p:spPr>
          <a:xfrm>
            <a:off x="1930781" y="5680792"/>
            <a:ext cx="48585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4.1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L’approccio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Responsabilizzazione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fiducia</a:t>
            </a: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4.3 I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fattori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chiave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della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motivazione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9" name="object 2">
            <a:extLst>
              <a:ext uri="{FF2B5EF4-FFF2-40B4-BE49-F238E27FC236}">
                <a16:creationId xmlns:a16="http://schemas.microsoft.com/office/drawing/2014/main" id="{11A7105C-CEA3-C4E0-2469-1A3954BADE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9899" y="5137936"/>
            <a:ext cx="435185" cy="510356"/>
          </a:xfrm>
          <a:prstGeom prst="rect">
            <a:avLst/>
          </a:prstGeom>
        </p:spPr>
      </p:pic>
      <p:pic>
        <p:nvPicPr>
          <p:cNvPr id="30" name="object 2">
            <a:extLst>
              <a:ext uri="{FF2B5EF4-FFF2-40B4-BE49-F238E27FC236}">
                <a16:creationId xmlns:a16="http://schemas.microsoft.com/office/drawing/2014/main" id="{883FE5FE-B289-128C-9CD8-36DFDFA5DA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2415" y="5150171"/>
            <a:ext cx="435185" cy="510356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69B12FA5-AE61-4DA5-4550-AFD82F2B0C7F}"/>
              </a:ext>
            </a:extLst>
          </p:cNvPr>
          <p:cNvSpPr txBox="1"/>
          <p:nvPr/>
        </p:nvSpPr>
        <p:spPr>
          <a:xfrm>
            <a:off x="6876342" y="6075376"/>
            <a:ext cx="43250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5.1 Un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altro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approccio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it-IT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5.2 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Team </a:t>
            </a:r>
            <a:r>
              <a:rPr lang="fr-FR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internazionale</a:t>
            </a:r>
            <a:r>
              <a:rPr lang="fr-FR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fr-FR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multiculturale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5.3 Co-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costruire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il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futuro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ottimizzare</a:t>
            </a:r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EF9AD57-FDF8-80EA-244F-BA7BBCD03DAC}"/>
              </a:ext>
            </a:extLst>
          </p:cNvPr>
          <p:cNvSpPr txBox="1"/>
          <p:nvPr/>
        </p:nvSpPr>
        <p:spPr>
          <a:xfrm>
            <a:off x="11963400" y="5242349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28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lang="en-US" sz="28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7" name="object 2">
            <a:extLst>
              <a:ext uri="{FF2B5EF4-FFF2-40B4-BE49-F238E27FC236}">
                <a16:creationId xmlns:a16="http://schemas.microsoft.com/office/drawing/2014/main" id="{F4667D44-CC6E-C7BD-1391-C3C53E9B546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79648" y="5170436"/>
            <a:ext cx="435185" cy="510356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0F302390-441F-5588-AF4B-E2EFB07B05B6}"/>
              </a:ext>
            </a:extLst>
          </p:cNvPr>
          <p:cNvSpPr txBox="1"/>
          <p:nvPr/>
        </p:nvSpPr>
        <p:spPr>
          <a:xfrm>
            <a:off x="11963400" y="5765569"/>
            <a:ext cx="5570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6.1 La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sfida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interculturale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6.2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metodi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6.3 La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dimensione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umana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fr-FR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4661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66800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sfida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interculturale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544179" y="1834810"/>
            <a:ext cx="10210800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Una presenza internazionale è un'innegabile fonte di ricchezza, ma implica anche il superamento di alcune importanti sfide interculturali.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Dovete tracciare una mappa delle diverse culture rappresentate nel vostro team e nella vostra azienda. Dovete dedicare del tempo a scoprire le specificità di queste diverse culture e a discuterne con le persone interessate, quindi armonizzare queste specificità per creare un contesto di lavoro comune, in cui tutti possano esprimersi ed essere considerati.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ruolo del manager è quello di preservare gli interessi dell'azienda e di cercare un consenso sugli usi molto diversi di una cultura. Un esempio è la puntualità agli appuntamenti o alle riunioni. Gli anglosassoni sono molto puntuali, mentre gli europei del Sud e gli africani sono più flessibili su questo tema.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686091"/>
              </p:ext>
            </p:extLst>
          </p:nvPr>
        </p:nvGraphicFramePr>
        <p:xfrm>
          <a:off x="11811000" y="62103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E1B4BD02-53BD-6626-B160-549A892960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921513"/>
              </p:ext>
            </p:extLst>
          </p:nvPr>
        </p:nvGraphicFramePr>
        <p:xfrm>
          <a:off x="11106986" y="2383087"/>
          <a:ext cx="6127612" cy="3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Bitmap Image" r:id="rId8" imgW="1911240" imgH="1193760" progId="PBrush">
                  <p:embed/>
                </p:oleObj>
              </mc:Choice>
              <mc:Fallback>
                <p:oleObj name="Bitmap Image" r:id="rId8" imgW="1911240" imgH="119376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E1B4BD02-53BD-6626-B160-549A89296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06986" y="2383087"/>
                        <a:ext cx="6127612" cy="3827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8597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D8FD5F06-D112-7807-2E0D-B5439C85A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251842"/>
              </p:ext>
            </p:extLst>
          </p:nvPr>
        </p:nvGraphicFramePr>
        <p:xfrm>
          <a:off x="11811000" y="2100038"/>
          <a:ext cx="5562600" cy="378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4" name="Bitmap Image" r:id="rId3" imgW="1650960" imgH="1123920" progId="PBrush">
                  <p:embed/>
                </p:oleObj>
              </mc:Choice>
              <mc:Fallback>
                <p:oleObj name="Bitmap Image" r:id="rId3" imgW="1650960" imgH="11239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D8FD5F06-D112-7807-2E0D-B5439C85A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11000" y="2100038"/>
                        <a:ext cx="5562600" cy="378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609600" y="2744570"/>
            <a:ext cx="102815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 mezzi e i metodi da mettere in atto sono decisivi per gestire i team e promuovere il completamento dei progetti. È quindi necessario: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Prendersi il tempo necessario per definire chiaramente gli obiettivi qualitativi e quantitativi individuali e collettivi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Definire il quadro di riferimento del lavoro e registrarlo in un documento accessibile a tutti in qualsiasi momento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Determinare l'ambito di lavoro e distribuire il lavoro in base alle competenze;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lang="en-US" sz="2800" dirty="0">
              <a:solidFill>
                <a:prstClr val="black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legreya"/>
                <a:ea typeface="+mn-ea"/>
                <a:cs typeface="+mn-cs"/>
              </a:rPr>
            </a:b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legreya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41CAE544-7CDE-451E-A4D8-A441D5D58020}"/>
              </a:ext>
            </a:extLst>
          </p:cNvPr>
          <p:cNvSpPr txBox="1"/>
          <p:nvPr/>
        </p:nvSpPr>
        <p:spPr>
          <a:xfrm>
            <a:off x="1071155" y="425701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0772FF18-455D-4B77-8EEC-79EA97307B7D}"/>
              </a:ext>
            </a:extLst>
          </p:cNvPr>
          <p:cNvSpPr txBox="1"/>
          <p:nvPr/>
        </p:nvSpPr>
        <p:spPr>
          <a:xfrm>
            <a:off x="1066800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metodi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52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D8FD5F06-D112-7807-2E0D-B5439C85AB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811000" y="2100038"/>
          <a:ext cx="5562600" cy="378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8" name="Bitmap Image" r:id="rId3" imgW="1650960" imgH="1123920" progId="PBrush">
                  <p:embed/>
                </p:oleObj>
              </mc:Choice>
              <mc:Fallback>
                <p:oleObj name="Bitmap Image" r:id="rId3" imgW="1650960" imgH="112392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D8FD5F06-D112-7807-2E0D-B5439C85A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11000" y="2100038"/>
                        <a:ext cx="5562600" cy="378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66800" y="1366344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6.2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metodi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533399" y="3212325"/>
            <a:ext cx="104339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Coordinare i diversi compiti, stabilire un calendario per raggiungere un obiettivo comune;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Condividere una tabella di marcia e definire le tappe intermedie per raggiungerlo;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Predisporre strumenti di collaborazione, software di traduzione, promuovere una buona organizzazione del lavoro e lo spirito di squadra;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Comunicare, stabilire la frequenza delle riunioni, condividere documenti di lavoro comuni coinvolgendo tutti nella preparazione della riunione;</a:t>
            </a:r>
          </a:p>
          <a:p>
            <a:pPr marL="457200" lvl="0" indent="-457200" algn="just">
              <a:buFont typeface="Courier New" panose="02070309020205020404" pitchFamily="49" charset="0"/>
              <a:buChar char="o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Gestire l'individuo e la collettività.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4657696"/>
              </p:ext>
            </p:extLst>
          </p:nvPr>
        </p:nvGraphicFramePr>
        <p:xfrm>
          <a:off x="11429999" y="5219700"/>
          <a:ext cx="6629401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1">
            <a:extLst>
              <a:ext uri="{FF2B5EF4-FFF2-40B4-BE49-F238E27FC236}">
                <a16:creationId xmlns:a16="http://schemas.microsoft.com/office/drawing/2014/main" id="{C8F11764-D4BD-4B0C-8571-0C5C274AC604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2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039586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6.3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dimensione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umana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02188" y="3356472"/>
            <a:ext cx="100401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Un'azienda è innanzitutto un insieme di uomini e donne che condividono obiettivi e valori comuni. Il manager deve avere un minimo di informazioni su ogni persona e sulla sua cultura, per adattare il suo dialogo caso per caso;</a:t>
            </a:r>
          </a:p>
          <a:p>
            <a:pPr marL="342900" lvl="0" indent="-3429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L'impegno dei dipendenti deve essere riconosciuto e premiato secondo regole stabilite e valide per tutti. È importante stabilire piccoli rituali: pausa caffè, aperitivo, pranzo insieme, che permettano di rafforzare la coesione del team. Queste pratiche possono essere applicate in modo originale anche a distanza;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B09AF23A-510A-C66C-B3DC-00B7ED972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649463"/>
              </p:ext>
            </p:extLst>
          </p:nvPr>
        </p:nvGraphicFramePr>
        <p:xfrm>
          <a:off x="10820400" y="2297816"/>
          <a:ext cx="6916823" cy="3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Bitmap Image" r:id="rId3" imgW="1828800" imgH="1028880" progId="PBrush">
                  <p:embed/>
                </p:oleObj>
              </mc:Choice>
              <mc:Fallback>
                <p:oleObj name="Bitmap Image" r:id="rId3" imgW="1828800" imgH="10288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B09AF23A-510A-C66C-B3DC-00B7ED972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820400" y="2297816"/>
                        <a:ext cx="6916823" cy="389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1">
            <a:extLst>
              <a:ext uri="{FF2B5EF4-FFF2-40B4-BE49-F238E27FC236}">
                <a16:creationId xmlns:a16="http://schemas.microsoft.com/office/drawing/2014/main" id="{FFF65CFE-7AB8-40D7-AA76-43DB321FCFF5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72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02188" y="3787359"/>
            <a:ext cx="100401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  <a:defRPr/>
            </a:pPr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Fornendo un feedback regolare su cifre, risultati e progressi, il team sarà più coinvolto e unito. La celebrazione dei successi e del completamento del progetto dopo un periodo di intenso lavoro mantiene la motivazione e l'impegno dei team. L'autovalutazione è un modo per responsabilizzare i dipendenti. A volte, collaboratori esterni, coach, mediatori, ecc. aiutano l'integrazione e lo sviluppo e facilitano il dialogo sociale.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0398618"/>
              </p:ext>
            </p:extLst>
          </p:nvPr>
        </p:nvGraphicFramePr>
        <p:xfrm>
          <a:off x="11811000" y="6210300"/>
          <a:ext cx="6112912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B09AF23A-510A-C66C-B3DC-00B7ED9729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20400" y="2297816"/>
          <a:ext cx="6916823" cy="3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6" name="Bitmap Image" r:id="rId8" imgW="1828800" imgH="1028880" progId="PBrush">
                  <p:embed/>
                </p:oleObj>
              </mc:Choice>
              <mc:Fallback>
                <p:oleObj name="Bitmap Image" r:id="rId8" imgW="1828800" imgH="1028880" progId="PBrush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B09AF23A-510A-C66C-B3DC-00B7ED972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820400" y="2297816"/>
                        <a:ext cx="6916823" cy="389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1">
            <a:extLst>
              <a:ext uri="{FF2B5EF4-FFF2-40B4-BE49-F238E27FC236}">
                <a16:creationId xmlns:a16="http://schemas.microsoft.com/office/drawing/2014/main" id="{89F9C880-1FCF-4693-B9A5-FA7AB2610E07}"/>
              </a:ext>
            </a:extLst>
          </p:cNvPr>
          <p:cNvSpPr txBox="1"/>
          <p:nvPr/>
        </p:nvSpPr>
        <p:spPr>
          <a:xfrm>
            <a:off x="1066800" y="509540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6: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Buone</a:t>
            </a:r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pratiche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uadroTexto 2">
            <a:extLst>
              <a:ext uri="{FF2B5EF4-FFF2-40B4-BE49-F238E27FC236}">
                <a16:creationId xmlns:a16="http://schemas.microsoft.com/office/drawing/2014/main" id="{AB899C83-1DD8-426A-A829-DF8C79FA7956}"/>
              </a:ext>
            </a:extLst>
          </p:cNvPr>
          <p:cNvSpPr txBox="1"/>
          <p:nvPr/>
        </p:nvSpPr>
        <p:spPr>
          <a:xfrm>
            <a:off x="1039586" y="1217426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076D1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6.3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AAE3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dimensione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umana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63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785C1DB3-25FB-3AD4-CCC1-4D6B982DAABA}"/>
              </a:ext>
            </a:extLst>
          </p:cNvPr>
          <p:cNvSpPr/>
          <p:nvPr/>
        </p:nvSpPr>
        <p:spPr>
          <a:xfrm>
            <a:off x="12129266" y="3324057"/>
            <a:ext cx="5711227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5750092" y="3372416"/>
            <a:ext cx="5757101" cy="3929602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519579" y="3376816"/>
            <a:ext cx="5090480" cy="3824084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05894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D4275EA0-5D83-57E3-4C70-3D5BE7896015}"/>
              </a:ext>
            </a:extLst>
          </p:cNvPr>
          <p:cNvSpPr txBox="1"/>
          <p:nvPr/>
        </p:nvSpPr>
        <p:spPr>
          <a:xfrm>
            <a:off x="914979" y="4629480"/>
            <a:ext cx="4189841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220"/>
              </a:lnSpc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creazione di un ambiente di lavoro comune e favorevole a tutti è una delle chiavi del successo del manager.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1910434" y="3435148"/>
            <a:ext cx="3124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sfida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interculturale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1666" y="3432377"/>
            <a:ext cx="435185" cy="510356"/>
          </a:xfrm>
          <a:prstGeom prst="rect">
            <a:avLst/>
          </a:prstGeom>
        </p:spPr>
      </p:pic>
      <p:sp>
        <p:nvSpPr>
          <p:cNvPr id="6" name="TextBox 57">
            <a:extLst>
              <a:ext uri="{FF2B5EF4-FFF2-40B4-BE49-F238E27FC236}">
                <a16:creationId xmlns:a16="http://schemas.microsoft.com/office/drawing/2014/main" id="{64E2E20B-DA1F-09F0-F092-713BEF926EBD}"/>
              </a:ext>
            </a:extLst>
          </p:cNvPr>
          <p:cNvSpPr txBox="1"/>
          <p:nvPr/>
        </p:nvSpPr>
        <p:spPr>
          <a:xfrm>
            <a:off x="6016769" y="4578675"/>
            <a:ext cx="50933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Vengono utilizzati per gestire gruppi di lavoro e realizzare progetti.</a:t>
            </a:r>
          </a:p>
          <a:p>
            <a:pPr lvl="0" algn="just"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Nei suoi obiettivi, il manager deve tenere conto dell'individuo e del gruppo.</a:t>
            </a:r>
          </a:p>
        </p:txBody>
      </p:sp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6402212" y="3456722"/>
            <a:ext cx="5093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Strumenti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e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metodi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55428" y="3440844"/>
            <a:ext cx="435185" cy="510356"/>
          </a:xfrm>
          <a:prstGeom prst="rect">
            <a:avLst/>
          </a:prstGeom>
        </p:spPr>
      </p:pic>
      <p:sp>
        <p:nvSpPr>
          <p:cNvPr id="9" name="TextBox 57">
            <a:extLst>
              <a:ext uri="{FF2B5EF4-FFF2-40B4-BE49-F238E27FC236}">
                <a16:creationId xmlns:a16="http://schemas.microsoft.com/office/drawing/2014/main" id="{0526B356-5E70-9BBD-E39E-C59022D936D5}"/>
              </a:ext>
            </a:extLst>
          </p:cNvPr>
          <p:cNvSpPr txBox="1"/>
          <p:nvPr/>
        </p:nvSpPr>
        <p:spPr>
          <a:xfrm>
            <a:off x="12685565" y="4732563"/>
            <a:ext cx="45986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220"/>
              </a:lnSpc>
              <a:defRPr/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È necessario tenere conto dello sviluppo delle donne e degli uomini in un progetto aziendale. Il manager deve coinvolgere e premiare il personale istituendo rituali e momenti di convivialità.</a:t>
            </a:r>
          </a:p>
        </p:txBody>
      </p:sp>
      <p:sp>
        <p:nvSpPr>
          <p:cNvPr id="10" name="Rectangle 58">
            <a:extLst>
              <a:ext uri="{FF2B5EF4-FFF2-40B4-BE49-F238E27FC236}">
                <a16:creationId xmlns:a16="http://schemas.microsoft.com/office/drawing/2014/main" id="{57A4DE11-6DBD-D00A-3E1D-605EE186F6F6}"/>
              </a:ext>
            </a:extLst>
          </p:cNvPr>
          <p:cNvSpPr/>
          <p:nvPr/>
        </p:nvSpPr>
        <p:spPr>
          <a:xfrm>
            <a:off x="13607816" y="3444505"/>
            <a:ext cx="3230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dimensione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umana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object 2">
            <a:extLst>
              <a:ext uri="{FF2B5EF4-FFF2-40B4-BE49-F238E27FC236}">
                <a16:creationId xmlns:a16="http://schemas.microsoft.com/office/drawing/2014/main" id="{AD4F969A-85AE-A98D-87DE-D66181C2F1E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38740" y="3432377"/>
            <a:ext cx="438630" cy="57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97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EDDD99-298F-41D0-922C-4BD6E66D7434}"/>
              </a:ext>
            </a:extLst>
          </p:cNvPr>
          <p:cNvSpPr txBox="1"/>
          <p:nvPr/>
        </p:nvSpPr>
        <p:spPr>
          <a:xfrm>
            <a:off x="5867400" y="6210300"/>
            <a:ext cx="5410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>
                <a:tab pos="1205230" algn="l"/>
                <a:tab pos="1926589" algn="l"/>
                <a:tab pos="2915920" algn="l"/>
                <a:tab pos="3444875" algn="l"/>
                <a:tab pos="4383405" algn="l"/>
                <a:tab pos="6796405" algn="l"/>
              </a:tabLst>
              <a:defRPr/>
            </a:pPr>
            <a:r>
              <a:rPr lang="en-US" sz="8000" b="1" spc="-114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Grazie</a:t>
            </a:r>
            <a:r>
              <a:rPr lang="en-US" sz="8000" b="1" spc="-114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!</a:t>
            </a:r>
            <a:endParaRPr kumimoji="0" lang="en-US" sz="8000" b="1" i="0" u="none" strike="noStrike" kern="1200" cap="none" spc="0" normalizeH="0" baseline="0" dirty="0">
              <a:ln>
                <a:noFill/>
              </a:ln>
              <a:solidFill>
                <a:srgbClr val="B05894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2D4F1C-F8EC-67AC-1392-9E090DDB8BD5}"/>
              </a:ext>
            </a:extLst>
          </p:cNvPr>
          <p:cNvSpPr txBox="1"/>
          <p:nvPr/>
        </p:nvSpPr>
        <p:spPr>
          <a:xfrm>
            <a:off x="4229100" y="5753100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6810" marR="2413635" algn="ctr">
              <a:spcBef>
                <a:spcPts val="415"/>
              </a:spcBef>
              <a:spcAft>
                <a:spcPts val="0"/>
              </a:spcAft>
            </a:pPr>
            <a:r>
              <a:rPr lang="en-US" sz="2400" b="1" u="sng" dirty="0">
                <a:solidFill>
                  <a:srgbClr val="B05894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e4f-network.eu</a:t>
            </a:r>
            <a:endParaRPr lang="es-ES" sz="2400" u="sng" dirty="0">
              <a:solidFill>
                <a:srgbClr val="B05894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36C23D-C0FE-4FF2-9AEE-09FEB0A7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5748635"/>
            <a:ext cx="472319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9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889F7D1-C6CB-6DB0-7B11-CB3B10343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91488"/>
              </p:ext>
            </p:extLst>
          </p:nvPr>
        </p:nvGraphicFramePr>
        <p:xfrm>
          <a:off x="9400861" y="2361445"/>
          <a:ext cx="6968625" cy="4993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Bitmap Image" r:id="rId3" imgW="5130720" imgH="3676680" progId="PBrush">
                  <p:embed/>
                </p:oleObj>
              </mc:Choice>
              <mc:Fallback>
                <p:oleObj name="Bitmap Image" r:id="rId3" imgW="5130720" imgH="36766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0889F7D1-C6CB-6DB0-7B11-CB3B103430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00861" y="2361445"/>
                        <a:ext cx="6968625" cy="4993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55174" y="1219347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06189" y="2267978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1433403" y="3347443"/>
            <a:ext cx="72045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gestione interculturale è un metodo di gestione che consiste nell'implementare strategie e tecniche per affrontare le differenze derivanti dalle culture degli individui all'interno di un'organizzazione professionale.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723928"/>
              </p:ext>
            </p:extLst>
          </p:nvPr>
        </p:nvGraphicFramePr>
        <p:xfrm>
          <a:off x="3733800" y="6235068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349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id="{BD04CB68-F5C9-CD71-2C2C-651E877512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069026"/>
              </p:ext>
            </p:extLst>
          </p:nvPr>
        </p:nvGraphicFramePr>
        <p:xfrm>
          <a:off x="9906000" y="3889777"/>
          <a:ext cx="7712668" cy="3489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Bitmap Image" r:id="rId3" imgW="3200400" imgH="1447920" progId="PBrush">
                  <p:embed/>
                </p:oleObj>
              </mc:Choice>
              <mc:Fallback>
                <p:oleObj name="Bitmap Image" r:id="rId3" imgW="3200400" imgH="1447920" progId="PBrush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BD04CB68-F5C9-CD71-2C2C-651E87751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0" y="3889777"/>
                        <a:ext cx="7712668" cy="3489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E7D6E63-8FCE-C5F5-1F23-82223980FD94}"/>
              </a:ext>
            </a:extLst>
          </p:cNvPr>
          <p:cNvSpPr txBox="1"/>
          <p:nvPr/>
        </p:nvSpPr>
        <p:spPr>
          <a:xfrm>
            <a:off x="1447800" y="1573291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88CBC4-0546-B538-622C-F368DA12C84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Obiettivi di una gestione interculturale</a:t>
            </a:r>
            <a:endParaRPr lang="fr-FR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3361C5-95E8-D45F-B19C-54E2DF964459}"/>
              </a:ext>
            </a:extLst>
          </p:cNvPr>
          <p:cNvSpPr txBox="1"/>
          <p:nvPr/>
        </p:nvSpPr>
        <p:spPr>
          <a:xfrm>
            <a:off x="1219200" y="4079470"/>
            <a:ext cx="914400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5"/>
              </a:buBlip>
            </a:pP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Comunicazione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DB4997-323E-0692-4E2A-707C0DD6E25B}"/>
              </a:ext>
            </a:extLst>
          </p:cNvPr>
          <p:cNvSpPr txBox="1"/>
          <p:nvPr/>
        </p:nvSpPr>
        <p:spPr>
          <a:xfrm>
            <a:off x="1213757" y="4598644"/>
            <a:ext cx="914400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5"/>
              </a:buBlip>
            </a:pP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Organizzazione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B61D24-0C03-5619-A027-F46BDB05C705}"/>
              </a:ext>
            </a:extLst>
          </p:cNvPr>
          <p:cNvSpPr txBox="1"/>
          <p:nvPr/>
        </p:nvSpPr>
        <p:spPr>
          <a:xfrm>
            <a:off x="1197428" y="5191588"/>
            <a:ext cx="9144000" cy="518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3600"/>
              </a:lnSpc>
              <a:buBlip>
                <a:blip r:embed="rId5"/>
              </a:buBlip>
            </a:pPr>
            <a:r>
              <a:rPr lang="fr-FR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8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Integrazione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2" name="Diagrama 11">
            <a:extLst>
              <a:ext uri="{FF2B5EF4-FFF2-40B4-BE49-F238E27FC236}">
                <a16:creationId xmlns:a16="http://schemas.microsoft.com/office/drawing/2014/main" id="{2D507606-03AC-60F9-008D-13006CA41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317431"/>
              </p:ext>
            </p:extLst>
          </p:nvPr>
        </p:nvGraphicFramePr>
        <p:xfrm>
          <a:off x="1197428" y="5931041"/>
          <a:ext cx="9389512" cy="2682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D44844-5FAA-440C-AD93-A83C1629BD23}"/>
              </a:ext>
            </a:extLst>
          </p:cNvPr>
          <p:cNvSpPr txBox="1"/>
          <p:nvPr/>
        </p:nvSpPr>
        <p:spPr>
          <a:xfrm>
            <a:off x="1447800" y="3326790"/>
            <a:ext cx="160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suo scopo è quello di facilitare il rapporto tra i dipendenti di un'azienda e gli attori internazionali:</a:t>
            </a:r>
          </a:p>
        </p:txBody>
      </p:sp>
    </p:spTree>
    <p:extLst>
      <p:ext uri="{BB962C8B-B14F-4D97-AF65-F5344CB8AC3E}">
        <p14:creationId xmlns:p14="http://schemas.microsoft.com/office/powerpoint/2010/main" val="745332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7800" y="1573291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1: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Introduzione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55174" y="2552700"/>
            <a:ext cx="1004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1.3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28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en-US" sz="28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75DE121-E9FB-4509-D1BA-E0575F96D03D}"/>
              </a:ext>
            </a:extLst>
          </p:cNvPr>
          <p:cNvSpPr/>
          <p:nvPr/>
        </p:nvSpPr>
        <p:spPr>
          <a:xfrm>
            <a:off x="965428" y="3682425"/>
            <a:ext cx="50048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altLang="es-ES" sz="28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Ottimizzare i risultati </a:t>
            </a:r>
            <a:r>
              <a:rPr lang="it-IT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 raggiungere gli obiettivi finanziari e umani, in termini di qualità e quantità.</a:t>
            </a:r>
          </a:p>
          <a:p>
            <a:pPr algn="just">
              <a:defRPr/>
            </a:pPr>
            <a:r>
              <a:rPr lang="it-IT" altLang="es-E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Creare un team coeso ed efficiente, rappresentativo dei valori dell'azienda. 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C4D49014-66C6-EF44-3C52-B4E7092E71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5924300"/>
              </p:ext>
            </p:extLst>
          </p:nvPr>
        </p:nvGraphicFramePr>
        <p:xfrm>
          <a:off x="11712853" y="2480038"/>
          <a:ext cx="5306786" cy="2954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D74B2ADB-CAD6-6143-71E4-A8620DAC89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646368"/>
              </p:ext>
            </p:extLst>
          </p:nvPr>
        </p:nvGraphicFramePr>
        <p:xfrm>
          <a:off x="6079031" y="2814310"/>
          <a:ext cx="5525075" cy="552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Bitmap Image" r:id="rId8" imgW="12700080" imgH="12700080" progId="PBrush">
                  <p:embed/>
                </p:oleObj>
              </mc:Choice>
              <mc:Fallback>
                <p:oleObj name="Bitmap Image" r:id="rId8" imgW="12700080" imgH="12700080" progId="PBrush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D74B2ADB-CAD6-6143-71E4-A8620DAC89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79031" y="2814310"/>
                        <a:ext cx="5525075" cy="552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2635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FC7E83DD-3641-D2F1-E241-532A461817B2}"/>
              </a:ext>
            </a:extLst>
          </p:cNvPr>
          <p:cNvSpPr/>
          <p:nvPr/>
        </p:nvSpPr>
        <p:spPr>
          <a:xfrm>
            <a:off x="9424026" y="3667288"/>
            <a:ext cx="3581400" cy="2719188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53B3577-D9C0-67CB-B8BD-0E33B29CFE77}"/>
              </a:ext>
            </a:extLst>
          </p:cNvPr>
          <p:cNvSpPr/>
          <p:nvPr/>
        </p:nvSpPr>
        <p:spPr>
          <a:xfrm>
            <a:off x="3696764" y="3660025"/>
            <a:ext cx="3352800" cy="2603376"/>
          </a:xfrm>
          <a:prstGeom prst="rect">
            <a:avLst/>
          </a:prstGeom>
          <a:solidFill>
            <a:srgbClr val="FFECFC"/>
          </a:solidFill>
          <a:ln>
            <a:solidFill>
              <a:srgbClr val="FFE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55D1384-6811-342B-65B8-F85E2C0DA244}"/>
              </a:ext>
            </a:extLst>
          </p:cNvPr>
          <p:cNvSpPr txBox="1"/>
          <p:nvPr/>
        </p:nvSpPr>
        <p:spPr>
          <a:xfrm>
            <a:off x="1447800" y="1573291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sintesi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TextBox 57">
            <a:extLst>
              <a:ext uri="{FF2B5EF4-FFF2-40B4-BE49-F238E27FC236}">
                <a16:creationId xmlns:a16="http://schemas.microsoft.com/office/drawing/2014/main" id="{D4275EA0-5D83-57E3-4C70-3D5BE7896015}"/>
              </a:ext>
            </a:extLst>
          </p:cNvPr>
          <p:cNvSpPr txBox="1"/>
          <p:nvPr/>
        </p:nvSpPr>
        <p:spPr>
          <a:xfrm>
            <a:off x="3582464" y="4869290"/>
            <a:ext cx="358140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È la gestione delle differenze culturali all'interno di un'entità pubblica o privata.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C19CE81B-88B7-56D0-835C-580EF1D39AEA}"/>
              </a:ext>
            </a:extLst>
          </p:cNvPr>
          <p:cNvSpPr/>
          <p:nvPr/>
        </p:nvSpPr>
        <p:spPr>
          <a:xfrm>
            <a:off x="4259974" y="3667288"/>
            <a:ext cx="2391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Gestione</a:t>
            </a:r>
            <a:r>
              <a:rPr lang="en-US" sz="24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interculturale</a:t>
            </a:r>
            <a:endParaRPr lang="fr-FR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194018B4-B354-3889-61E1-72BFFF89DBE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4788" y="3837358"/>
            <a:ext cx="435185" cy="510356"/>
          </a:xfrm>
          <a:prstGeom prst="rect">
            <a:avLst/>
          </a:prstGeom>
        </p:spPr>
      </p:pic>
      <p:sp>
        <p:nvSpPr>
          <p:cNvPr id="6" name="TextBox 57">
            <a:extLst>
              <a:ext uri="{FF2B5EF4-FFF2-40B4-BE49-F238E27FC236}">
                <a16:creationId xmlns:a16="http://schemas.microsoft.com/office/drawing/2014/main" id="{64E2E20B-DA1F-09F0-F092-713BEF926EBD}"/>
              </a:ext>
            </a:extLst>
          </p:cNvPr>
          <p:cNvSpPr txBox="1"/>
          <p:nvPr/>
        </p:nvSpPr>
        <p:spPr>
          <a:xfrm>
            <a:off x="9447735" y="4812982"/>
            <a:ext cx="3352799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220"/>
              </a:lnSpc>
            </a:pPr>
            <a:r>
              <a:rPr lang="it-IT" sz="2400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Ottimizzare i risultati finanziari e umani, trasmettendo i valori dell'azienda. </a:t>
            </a:r>
          </a:p>
        </p:txBody>
      </p:sp>
      <p:sp>
        <p:nvSpPr>
          <p:cNvPr id="7" name="Rectangle 58">
            <a:extLst>
              <a:ext uri="{FF2B5EF4-FFF2-40B4-BE49-F238E27FC236}">
                <a16:creationId xmlns:a16="http://schemas.microsoft.com/office/drawing/2014/main" id="{DC5D6AA9-5455-9552-81E8-CF2B76572622}"/>
              </a:ext>
            </a:extLst>
          </p:cNvPr>
          <p:cNvSpPr/>
          <p:nvPr/>
        </p:nvSpPr>
        <p:spPr>
          <a:xfrm>
            <a:off x="10232717" y="3886049"/>
            <a:ext cx="1782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Finalità</a:t>
            </a:r>
            <a:endParaRPr lang="en-US" sz="24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49413C0B-8236-CA4A-DD00-985667C34D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7400" y="3886049"/>
            <a:ext cx="435185" cy="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8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A57332C5-86A7-910D-E5CF-40D0602B84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70814"/>
              </p:ext>
            </p:extLst>
          </p:nvPr>
        </p:nvGraphicFramePr>
        <p:xfrm>
          <a:off x="9144000" y="2170187"/>
          <a:ext cx="6986585" cy="467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Bitmap Image" r:id="rId3" imgW="5518080" imgH="3689280" progId="PBrush">
                  <p:embed/>
                </p:oleObj>
              </mc:Choice>
              <mc:Fallback>
                <p:oleObj name="Bitmap Image" r:id="rId3" imgW="5518080" imgH="36892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A57332C5-86A7-910D-E5CF-40D0602B84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0" y="2170187"/>
                        <a:ext cx="6986585" cy="4671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1449731" y="801578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Comunicare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1430342" y="1877799"/>
            <a:ext cx="10040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2.1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en-US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Saper </a:t>
            </a:r>
            <a:r>
              <a:rPr lang="en-US" sz="32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ascoltare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838200" y="2731664"/>
            <a:ext cx="8001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Osservare e prestare attenzione a tutti i segnali verbali e non verbali espressi dagli interlocutori;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Conoscere i codici sociali del paese d'origine del dipendente;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Essere informati sul contesto storico, geopolitico ed economico dei paesi interessati;</a:t>
            </a:r>
          </a:p>
          <a:p>
            <a:pPr marL="457200" indent="-4572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Rispettare e avere una mentalità aperta, prendendo in considerazione le richieste e le aspettative dei dipendenti e tutto ciò che non è chiaro per loro.</a:t>
            </a:r>
          </a:p>
          <a:p>
            <a:pPr marL="457200" indent="-457200" algn="just">
              <a:buFontTx/>
              <a:buChar char="-"/>
            </a:pPr>
            <a:endParaRPr lang="fr-FR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4373707"/>
              </p:ext>
            </p:extLst>
          </p:nvPr>
        </p:nvGraphicFramePr>
        <p:xfrm>
          <a:off x="11811000" y="613410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1805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25961049-4AD7-9ABE-DB3F-3A742BD573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442821"/>
              </p:ext>
            </p:extLst>
          </p:nvPr>
        </p:nvGraphicFramePr>
        <p:xfrm>
          <a:off x="9989576" y="2007869"/>
          <a:ext cx="6900377" cy="4563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Bitmap Image" r:id="rId3" imgW="5924520" imgH="3917880" progId="PBrush">
                  <p:embed/>
                </p:oleObj>
              </mc:Choice>
              <mc:Fallback>
                <p:oleObj name="Bitmap Image" r:id="rId3" imgW="5924520" imgH="3917880" progId="PBrush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25961049-4AD7-9ABE-DB3F-3A742BD573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89576" y="2007869"/>
                        <a:ext cx="6900377" cy="4563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E625E0BC-2C03-4133-9CEF-1FF5F8AB3A15}"/>
              </a:ext>
            </a:extLst>
          </p:cNvPr>
          <p:cNvSpPr txBox="1"/>
          <p:nvPr/>
        </p:nvSpPr>
        <p:spPr>
          <a:xfrm>
            <a:off x="914400" y="728717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Unità 2: </a:t>
            </a:r>
            <a:r>
              <a:rPr lang="en-US" sz="4000" b="1" dirty="0" err="1">
                <a:solidFill>
                  <a:srgbClr val="B05894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Comunicare</a:t>
            </a:r>
            <a:endParaRPr lang="en-US" sz="4000" b="1" dirty="0">
              <a:solidFill>
                <a:srgbClr val="B05894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C042FF-D434-4A38-93CB-0832511D99F8}"/>
              </a:ext>
            </a:extLst>
          </p:cNvPr>
          <p:cNvSpPr txBox="1"/>
          <p:nvPr/>
        </p:nvSpPr>
        <p:spPr>
          <a:xfrm>
            <a:off x="914400" y="1436603"/>
            <a:ext cx="907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Sezione</a:t>
            </a:r>
            <a:r>
              <a:rPr lang="en-US" sz="2800" b="1" dirty="0">
                <a:solidFill>
                  <a:srgbClr val="E076D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2.2</a:t>
            </a:r>
            <a:r>
              <a:rPr lang="en-US" sz="2800" b="1" dirty="0">
                <a:solidFill>
                  <a:srgbClr val="ECAAE3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 </a:t>
            </a:r>
            <a:r>
              <a:rPr lang="it-IT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Cura dell'espressione orale e scritta</a:t>
            </a:r>
            <a:endParaRPr lang="en-US" sz="3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521BE96-AC12-B3FD-176F-ABA9DC2E5562}"/>
              </a:ext>
            </a:extLst>
          </p:cNvPr>
          <p:cNvSpPr txBox="1"/>
          <p:nvPr/>
        </p:nvSpPr>
        <p:spPr>
          <a:xfrm rot="10800000" flipV="1">
            <a:off x="421163" y="2375528"/>
            <a:ext cx="916645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Per comunicare bene, è necessario essere alla portata dell'interlocutore;</a:t>
            </a:r>
          </a:p>
          <a:p>
            <a:pPr marL="342900" indent="-3429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Bisogna distinguere tra comunicazione scritta e orale. La scrittura lascia una traccia, formalizza, può essere usata come prova. È importante, qualunque sia il mezzo (posta, e-mail, WhatsApp, SMS), curare la scrittura. Una conversazione orale completa un testo ed evita i malintesi;</a:t>
            </a:r>
          </a:p>
          <a:p>
            <a:pPr marL="342900" indent="-3429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Illustrate ciò che dite con esempi, invitate il vostro interlocutore a riformulare i concetti principali;</a:t>
            </a:r>
          </a:p>
          <a:p>
            <a:pPr marL="342900" indent="-3429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Strutturate i vostri pensieri e organizzate le vostre idee;</a:t>
            </a:r>
          </a:p>
          <a:p>
            <a:pPr marL="342900" indent="-342900" algn="just">
              <a:buFontTx/>
              <a:buChar char="-"/>
            </a:pPr>
            <a:r>
              <a:rPr lang="it-IT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Sfruttate la comunicazione non verbale: il 97% dei messaggi viene trasmesso attraverso gesti, posture, suoni e gestione del silenzio.</a:t>
            </a:r>
          </a:p>
        </p:txBody>
      </p:sp>
      <p:graphicFrame>
        <p:nvGraphicFramePr>
          <p:cNvPr id="9" name="Diagrama 11">
            <a:extLst>
              <a:ext uri="{FF2B5EF4-FFF2-40B4-BE49-F238E27FC236}">
                <a16:creationId xmlns:a16="http://schemas.microsoft.com/office/drawing/2014/main" id="{1B4E81B3-7632-2271-412C-9F24767CA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463049"/>
              </p:ext>
            </p:extLst>
          </p:nvPr>
        </p:nvGraphicFramePr>
        <p:xfrm>
          <a:off x="11963400" y="6286500"/>
          <a:ext cx="6112912" cy="2224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05448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2587</TotalTime>
  <Words>3314</Words>
  <Application>Microsoft Office PowerPoint</Application>
  <PresentationFormat>Personalizado</PresentationFormat>
  <Paragraphs>237</Paragraphs>
  <Slides>36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Alegreya</vt:lpstr>
      <vt:lpstr>Arial</vt:lpstr>
      <vt:lpstr>Calibri</vt:lpstr>
      <vt:lpstr>Courier New</vt:lpstr>
      <vt:lpstr>Microsoft Sans Serif</vt:lpstr>
      <vt:lpstr>Office Theme</vt:lpstr>
      <vt:lpstr>Diseño personalizado</vt:lpstr>
      <vt:lpstr>Bitmap 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E4F PPT TEMPLATE</dc:title>
  <dc:creator>Monia Coppola</dc:creator>
  <cp:keywords>DAE5WsvJFTY,BAEXurJiHZU</cp:keywords>
  <cp:lastModifiedBy>Javier Serón Molina</cp:lastModifiedBy>
  <cp:revision>70</cp:revision>
  <dcterms:created xsi:type="dcterms:W3CDTF">2022-02-25T10:54:18Z</dcterms:created>
  <dcterms:modified xsi:type="dcterms:W3CDTF">2023-02-06T12:53:51Z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2022-02-25T00:00:00Z</vt:filetime>
  </property>
  <property fmtid="{D5CDD505-2E9C-101B-9397-08002B2CF9AE}" pid="3" name="Creator">
    <vt:lpwstr>Canva</vt:lpwstr>
  </property>
  <property fmtid="{D5CDD505-2E9C-101B-9397-08002B2CF9AE}" pid="4" name="LastSaved">
    <vt:filetime>2022-02-25T00:00:00Z</vt:filetime>
  </property>
</Properties>
</file>