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41"/>
  </p:notesMasterIdLst>
  <p:sldIdLst>
    <p:sldId id="256" r:id="rId3"/>
    <p:sldId id="257" r:id="rId4"/>
    <p:sldId id="261" r:id="rId5"/>
    <p:sldId id="258" r:id="rId6"/>
    <p:sldId id="260" r:id="rId7"/>
    <p:sldId id="267" r:id="rId8"/>
    <p:sldId id="263" r:id="rId9"/>
    <p:sldId id="266" r:id="rId10"/>
    <p:sldId id="296" r:id="rId11"/>
    <p:sldId id="272" r:id="rId12"/>
    <p:sldId id="268" r:id="rId13"/>
    <p:sldId id="276" r:id="rId14"/>
    <p:sldId id="297" r:id="rId15"/>
    <p:sldId id="298" r:id="rId16"/>
    <p:sldId id="299" r:id="rId17"/>
    <p:sldId id="277" r:id="rId18"/>
    <p:sldId id="300" r:id="rId19"/>
    <p:sldId id="311" r:id="rId20"/>
    <p:sldId id="278" r:id="rId21"/>
    <p:sldId id="301" r:id="rId22"/>
    <p:sldId id="279" r:id="rId23"/>
    <p:sldId id="302" r:id="rId24"/>
    <p:sldId id="271" r:id="rId25"/>
    <p:sldId id="283" r:id="rId26"/>
    <p:sldId id="303" r:id="rId27"/>
    <p:sldId id="304" r:id="rId28"/>
    <p:sldId id="305" r:id="rId29"/>
    <p:sldId id="306" r:id="rId30"/>
    <p:sldId id="308" r:id="rId31"/>
    <p:sldId id="309" r:id="rId32"/>
    <p:sldId id="307" r:id="rId33"/>
    <p:sldId id="290" r:id="rId34"/>
    <p:sldId id="291" r:id="rId35"/>
    <p:sldId id="292" r:id="rId36"/>
    <p:sldId id="293" r:id="rId37"/>
    <p:sldId id="310" r:id="rId38"/>
    <p:sldId id="274" r:id="rId39"/>
    <p:sldId id="259" r:id="rId40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894"/>
    <a:srgbClr val="E076D1"/>
    <a:srgbClr val="F5D3F0"/>
    <a:srgbClr val="FFECFC"/>
    <a:srgbClr val="E58BD8"/>
    <a:srgbClr val="D18A21"/>
    <a:srgbClr val="ECA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63" d="100"/>
          <a:sy n="63" d="100"/>
        </p:scale>
        <p:origin x="115" y="17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Personal branding significa gestire strategicamente la propria </a:t>
          </a:r>
          <a:r>
            <a:rPr lang="it-IT" sz="3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immagine professionale.</a:t>
          </a: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-22173" custLinFactNeighborY="4235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Senza il personal branding, sareste percepiti come uguali a tutti gli altri e quindi sarebbe impossibile distinguersi!</a:t>
          </a: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-5533" custLinFactNeighborY="-6494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l"/>
          <a:r>
            <a:rPr lang="it-IT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1. Migliora la percezione pubblica</a:t>
          </a:r>
        </a:p>
        <a:p>
          <a:pPr algn="just"/>
          <a:r>
            <a:rPr lang="it-IT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 social media possono essere utilizzati per costruire una reputazione online o per migliorare quella esistente.</a:t>
          </a:r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A5C13CE3-F293-44EA-A8F4-221634ABB4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it-IT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2. Aumenta la visibilità </a:t>
          </a:r>
        </a:p>
        <a:p>
          <a:pPr algn="just"/>
          <a:r>
            <a:rPr lang="it-IT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 social media sono giustamente considerati uno degli strumenti di networking più efficaci.</a:t>
          </a:r>
        </a:p>
      </dgm:t>
    </dgm:pt>
    <dgm:pt modelId="{960ABBFE-09B8-4B39-B94B-C5D9F03323FB}" type="parTrans" cxnId="{68B651A7-89BF-4FD8-8566-005105716B9E}">
      <dgm:prSet/>
      <dgm:spPr/>
      <dgm:t>
        <a:bodyPr/>
        <a:lstStyle/>
        <a:p>
          <a:endParaRPr lang="it-IT"/>
        </a:p>
      </dgm:t>
    </dgm:pt>
    <dgm:pt modelId="{E21F4F47-0DB5-4EF7-A89A-9759A9F89658}" type="sibTrans" cxnId="{68B651A7-89BF-4FD8-8566-005105716B9E}">
      <dgm:prSet/>
      <dgm:spPr>
        <a:solidFill>
          <a:srgbClr val="B05894"/>
        </a:solidFill>
      </dgm:spPr>
      <dgm:t>
        <a:bodyPr/>
        <a:lstStyle/>
        <a:p>
          <a:endParaRPr lang="it-IT"/>
        </a:p>
      </dgm:t>
    </dgm:pt>
    <dgm:pt modelId="{9C51AE0E-6272-435A-AC6E-15A1B8286EA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l"/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3. Ci </a:t>
          </a:r>
          <a:r>
            <a:rPr lang="en-GB" sz="2400" b="1" kern="1200" dirty="0" err="1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si</a:t>
          </a:r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GB" sz="2400" b="1" kern="1200" dirty="0" err="1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può</a:t>
          </a:r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GB" sz="2400" b="1" kern="1200" dirty="0" err="1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rivolgere</a:t>
          </a:r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ai </a:t>
          </a:r>
          <a:r>
            <a:rPr lang="en-GB" sz="2400" b="1" kern="1200" dirty="0" err="1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propri</a:t>
          </a:r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GB" sz="2400" b="1" kern="1200" dirty="0" err="1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gruppi</a:t>
          </a:r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target</a:t>
          </a:r>
        </a:p>
        <a:p>
          <a:pPr algn="just"/>
          <a:r>
            <a:rPr lang="it-IT" sz="2400" b="0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 social media creano numerosi punti di contatto con i potenziali clienti, consentendovi di commercializzare i vostri prodotti in modo più efficace.</a:t>
          </a:r>
        </a:p>
      </dgm:t>
    </dgm:pt>
    <dgm:pt modelId="{1D5A63AA-11F0-4623-B315-50C7786D70DD}" type="parTrans" cxnId="{F243D45A-733E-4691-AEB0-C7E4BCDC4DAE}">
      <dgm:prSet/>
      <dgm:spPr/>
      <dgm:t>
        <a:bodyPr/>
        <a:lstStyle/>
        <a:p>
          <a:endParaRPr lang="it-IT"/>
        </a:p>
      </dgm:t>
    </dgm:pt>
    <dgm:pt modelId="{8A0DFD8B-4028-4ED9-A45A-237DFEB27A77}" type="sibTrans" cxnId="{F243D45A-733E-4691-AEB0-C7E4BCDC4DAE}">
      <dgm:prSet/>
      <dgm:spPr/>
      <dgm:t>
        <a:bodyPr/>
        <a:lstStyle/>
        <a:p>
          <a:endParaRPr lang="it-IT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3" custLinFactNeighborX="-836" custLinFactNeighborY="-1075">
        <dgm:presLayoutVars>
          <dgm:bulletEnabled val="1"/>
        </dgm:presLayoutVars>
      </dgm:prSet>
      <dgm:spPr/>
    </dgm:pt>
    <dgm:pt modelId="{20E9D5E8-6E39-430A-8D32-7F31E7EBB828}" type="pres">
      <dgm:prSet presAssocID="{0073AA99-A9E4-4984-98E6-B6B5CC98A412}" presName="sibTrans" presStyleLbl="sibTrans2D1" presStyleIdx="0" presStyleCnt="2"/>
      <dgm:spPr/>
    </dgm:pt>
    <dgm:pt modelId="{20DB9FBC-2AC4-45A5-84C0-71B8BFB45BB3}" type="pres">
      <dgm:prSet presAssocID="{0073AA99-A9E4-4984-98E6-B6B5CC98A412}" presName="connectorText" presStyleLbl="sibTrans2D1" presStyleIdx="0" presStyleCnt="2"/>
      <dgm:spPr/>
    </dgm:pt>
    <dgm:pt modelId="{F4632236-A290-4424-AD00-0B814D17F716}" type="pres">
      <dgm:prSet presAssocID="{A5C13CE3-F293-44EA-A8F4-221634ABB450}" presName="node" presStyleLbl="node1" presStyleIdx="1" presStyleCnt="3">
        <dgm:presLayoutVars>
          <dgm:bulletEnabled val="1"/>
        </dgm:presLayoutVars>
      </dgm:prSet>
      <dgm:spPr/>
    </dgm:pt>
    <dgm:pt modelId="{007E7BDA-BEDD-4604-B5A9-1E38CAE6D7AE}" type="pres">
      <dgm:prSet presAssocID="{E21F4F47-0DB5-4EF7-A89A-9759A9F89658}" presName="sibTrans" presStyleLbl="sibTrans2D1" presStyleIdx="1" presStyleCnt="2"/>
      <dgm:spPr/>
    </dgm:pt>
    <dgm:pt modelId="{10DD1CF3-1FD8-43B6-BD20-A0877C827148}" type="pres">
      <dgm:prSet presAssocID="{E21F4F47-0DB5-4EF7-A89A-9759A9F89658}" presName="connectorText" presStyleLbl="sibTrans2D1" presStyleIdx="1" presStyleCnt="2"/>
      <dgm:spPr/>
    </dgm:pt>
    <dgm:pt modelId="{BB7147B7-5599-43F0-A16F-7F0C8FC0A327}" type="pres">
      <dgm:prSet presAssocID="{9C51AE0E-6272-435A-AC6E-15A1B8286EAC}" presName="node" presStyleLbl="node1" presStyleIdx="2" presStyleCnt="3">
        <dgm:presLayoutVars>
          <dgm:bulletEnabled val="1"/>
        </dgm:presLayoutVars>
      </dgm:prSet>
      <dgm:spPr/>
    </dgm:pt>
  </dgm:ptLst>
  <dgm:cxnLst>
    <dgm:cxn modelId="{5C976737-874F-4BE5-8069-58259FBB8F85}" type="presOf" srcId="{0073AA99-A9E4-4984-98E6-B6B5CC98A412}" destId="{20DB9FBC-2AC4-45A5-84C0-71B8BFB45BB3}" srcOrd="1" destOrd="0" presId="urn:microsoft.com/office/officeart/2005/8/layout/process1"/>
    <dgm:cxn modelId="{1CF4DB41-9872-4AE3-8228-0AAEDAB8A40B}" type="presOf" srcId="{9C51AE0E-6272-435A-AC6E-15A1B8286EAC}" destId="{BB7147B7-5599-43F0-A16F-7F0C8FC0A327}" srcOrd="0" destOrd="0" presId="urn:microsoft.com/office/officeart/2005/8/layout/process1"/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C42DC66A-F5D0-417C-967F-EB38EC39079D}" type="presOf" srcId="{A5C13CE3-F293-44EA-A8F4-221634ABB450}" destId="{F4632236-A290-4424-AD00-0B814D17F716}" srcOrd="0" destOrd="0" presId="urn:microsoft.com/office/officeart/2005/8/layout/process1"/>
    <dgm:cxn modelId="{F060496C-955B-4E10-92AC-6E95B694BA38}" type="presOf" srcId="{E21F4F47-0DB5-4EF7-A89A-9759A9F89658}" destId="{007E7BDA-BEDD-4604-B5A9-1E38CAE6D7AE}" srcOrd="0" destOrd="0" presId="urn:microsoft.com/office/officeart/2005/8/layout/process1"/>
    <dgm:cxn modelId="{A586775A-97BA-4125-8D3A-DDA5375F54A6}" type="presOf" srcId="{0073AA99-A9E4-4984-98E6-B6B5CC98A412}" destId="{20E9D5E8-6E39-430A-8D32-7F31E7EBB828}" srcOrd="0" destOrd="0" presId="urn:microsoft.com/office/officeart/2005/8/layout/process1"/>
    <dgm:cxn modelId="{F243D45A-733E-4691-AEB0-C7E4BCDC4DAE}" srcId="{4CE57F6F-AAED-4B75-B840-D6F328661C27}" destId="{9C51AE0E-6272-435A-AC6E-15A1B8286EAC}" srcOrd="2" destOrd="0" parTransId="{1D5A63AA-11F0-4623-B315-50C7786D70DD}" sibTransId="{8A0DFD8B-4028-4ED9-A45A-237DFEB27A77}"/>
    <dgm:cxn modelId="{68B651A7-89BF-4FD8-8566-005105716B9E}" srcId="{4CE57F6F-AAED-4B75-B840-D6F328661C27}" destId="{A5C13CE3-F293-44EA-A8F4-221634ABB450}" srcOrd="1" destOrd="0" parTransId="{960ABBFE-09B8-4B39-B94B-C5D9F03323FB}" sibTransId="{E21F4F47-0DB5-4EF7-A89A-9759A9F89658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515807BB-A531-4D2A-94D9-7603CA70190B}" type="presOf" srcId="{E21F4F47-0DB5-4EF7-A89A-9759A9F89658}" destId="{10DD1CF3-1FD8-43B6-BD20-A0877C827148}" srcOrd="1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  <dgm:cxn modelId="{1C98D479-EBD0-468D-B371-05771A4EB487}" type="presParOf" srcId="{1B0FDF83-6572-46D8-BF9E-343DB8A4C171}" destId="{20E9D5E8-6E39-430A-8D32-7F31E7EBB828}" srcOrd="1" destOrd="0" presId="urn:microsoft.com/office/officeart/2005/8/layout/process1"/>
    <dgm:cxn modelId="{9C96CC22-B70D-4091-BE17-18D3D3BAD037}" type="presParOf" srcId="{20E9D5E8-6E39-430A-8D32-7F31E7EBB828}" destId="{20DB9FBC-2AC4-45A5-84C0-71B8BFB45BB3}" srcOrd="0" destOrd="0" presId="urn:microsoft.com/office/officeart/2005/8/layout/process1"/>
    <dgm:cxn modelId="{D8222A85-8862-4DF8-B621-850932DBB281}" type="presParOf" srcId="{1B0FDF83-6572-46D8-BF9E-343DB8A4C171}" destId="{F4632236-A290-4424-AD00-0B814D17F716}" srcOrd="2" destOrd="0" presId="urn:microsoft.com/office/officeart/2005/8/layout/process1"/>
    <dgm:cxn modelId="{80585126-E855-407B-AC6C-06786A2DE3F0}" type="presParOf" srcId="{1B0FDF83-6572-46D8-BF9E-343DB8A4C171}" destId="{007E7BDA-BEDD-4604-B5A9-1E38CAE6D7AE}" srcOrd="3" destOrd="0" presId="urn:microsoft.com/office/officeart/2005/8/layout/process1"/>
    <dgm:cxn modelId="{A5FF6603-4EBF-493F-B9F8-28919687739A}" type="presParOf" srcId="{007E7BDA-BEDD-4604-B5A9-1E38CAE6D7AE}" destId="{10DD1CF3-1FD8-43B6-BD20-A0877C827148}" srcOrd="0" destOrd="0" presId="urn:microsoft.com/office/officeart/2005/8/layout/process1"/>
    <dgm:cxn modelId="{2BD015A5-55EE-46E0-84B8-1CD57522DAC2}" type="presParOf" srcId="{1B0FDF83-6572-46D8-BF9E-343DB8A4C171}" destId="{BB7147B7-5599-43F0-A16F-7F0C8FC0A3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endParaRPr lang="it-IT" sz="24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it-IT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4. Aumento della fedeltà del cliente</a:t>
          </a:r>
        </a:p>
        <a:p>
          <a:pPr algn="just"/>
          <a:r>
            <a:rPr lang="it-IT" sz="2400" b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Sarete in grado di rispondere prontamente a eventuali reclami, domande e suggerimenti dei clienti che lasciano una recensione sul vostro canale social.</a:t>
          </a:r>
        </a:p>
        <a:p>
          <a:r>
            <a:rPr lang="it-IT" sz="2400" b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Risposte rapide creano una maggiore fiducia dei clienti in un marchio.</a:t>
          </a:r>
        </a:p>
        <a:p>
          <a:endParaRPr lang="es-ES" sz="28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A5C13CE3-F293-44EA-A8F4-221634ABB4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5. </a:t>
          </a:r>
          <a:r>
            <a:rPr lang="it-IT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Aumentare il potere del marketing</a:t>
          </a:r>
        </a:p>
        <a:p>
          <a:pPr algn="just"/>
          <a:r>
            <a:rPr lang="it-IT" sz="2400" b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Potete utilizzare altri canali di marketing, come il vostro blog, le newsletter, i webinar e altri eventi offline o online per dare una spinta sfruttando il potere dei social media.</a:t>
          </a:r>
        </a:p>
      </dgm:t>
    </dgm:pt>
    <dgm:pt modelId="{960ABBFE-09B8-4B39-B94B-C5D9F03323FB}" type="parTrans" cxnId="{68B651A7-89BF-4FD8-8566-005105716B9E}">
      <dgm:prSet/>
      <dgm:spPr/>
      <dgm:t>
        <a:bodyPr/>
        <a:lstStyle/>
        <a:p>
          <a:endParaRPr lang="it-IT"/>
        </a:p>
      </dgm:t>
    </dgm:pt>
    <dgm:pt modelId="{E21F4F47-0DB5-4EF7-A89A-9759A9F89658}" type="sibTrans" cxnId="{68B651A7-89BF-4FD8-8566-005105716B9E}">
      <dgm:prSet/>
      <dgm:spPr>
        <a:solidFill>
          <a:srgbClr val="B05894"/>
        </a:solidFill>
      </dgm:spPr>
      <dgm:t>
        <a:bodyPr/>
        <a:lstStyle/>
        <a:p>
          <a:endParaRPr lang="it-IT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2" custLinFactNeighborX="-836" custLinFactNeighborY="-1075">
        <dgm:presLayoutVars>
          <dgm:bulletEnabled val="1"/>
        </dgm:presLayoutVars>
      </dgm:prSet>
      <dgm:spPr/>
    </dgm:pt>
    <dgm:pt modelId="{20E9D5E8-6E39-430A-8D32-7F31E7EBB828}" type="pres">
      <dgm:prSet presAssocID="{0073AA99-A9E4-4984-98E6-B6B5CC98A412}" presName="sibTrans" presStyleLbl="sibTrans2D1" presStyleIdx="0" presStyleCnt="1"/>
      <dgm:spPr/>
    </dgm:pt>
    <dgm:pt modelId="{20DB9FBC-2AC4-45A5-84C0-71B8BFB45BB3}" type="pres">
      <dgm:prSet presAssocID="{0073AA99-A9E4-4984-98E6-B6B5CC98A412}" presName="connectorText" presStyleLbl="sibTrans2D1" presStyleIdx="0" presStyleCnt="1"/>
      <dgm:spPr/>
    </dgm:pt>
    <dgm:pt modelId="{F4632236-A290-4424-AD00-0B814D17F716}" type="pres">
      <dgm:prSet presAssocID="{A5C13CE3-F293-44EA-A8F4-221634ABB450}" presName="node" presStyleLbl="node1" presStyleIdx="1" presStyleCnt="2">
        <dgm:presLayoutVars>
          <dgm:bulletEnabled val="1"/>
        </dgm:presLayoutVars>
      </dgm:prSet>
      <dgm:spPr/>
    </dgm:pt>
  </dgm:ptLst>
  <dgm:cxnLst>
    <dgm:cxn modelId="{5C976737-874F-4BE5-8069-58259FBB8F85}" type="presOf" srcId="{0073AA99-A9E4-4984-98E6-B6B5CC98A412}" destId="{20DB9FBC-2AC4-45A5-84C0-71B8BFB45BB3}" srcOrd="1" destOrd="0" presId="urn:microsoft.com/office/officeart/2005/8/layout/process1"/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C42DC66A-F5D0-417C-967F-EB38EC39079D}" type="presOf" srcId="{A5C13CE3-F293-44EA-A8F4-221634ABB450}" destId="{F4632236-A290-4424-AD00-0B814D17F716}" srcOrd="0" destOrd="0" presId="urn:microsoft.com/office/officeart/2005/8/layout/process1"/>
    <dgm:cxn modelId="{A586775A-97BA-4125-8D3A-DDA5375F54A6}" type="presOf" srcId="{0073AA99-A9E4-4984-98E6-B6B5CC98A412}" destId="{20E9D5E8-6E39-430A-8D32-7F31E7EBB828}" srcOrd="0" destOrd="0" presId="urn:microsoft.com/office/officeart/2005/8/layout/process1"/>
    <dgm:cxn modelId="{68B651A7-89BF-4FD8-8566-005105716B9E}" srcId="{4CE57F6F-AAED-4B75-B840-D6F328661C27}" destId="{A5C13CE3-F293-44EA-A8F4-221634ABB450}" srcOrd="1" destOrd="0" parTransId="{960ABBFE-09B8-4B39-B94B-C5D9F03323FB}" sibTransId="{E21F4F47-0DB5-4EF7-A89A-9759A9F89658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  <dgm:cxn modelId="{1C98D479-EBD0-468D-B371-05771A4EB487}" type="presParOf" srcId="{1B0FDF83-6572-46D8-BF9E-343DB8A4C171}" destId="{20E9D5E8-6E39-430A-8D32-7F31E7EBB828}" srcOrd="1" destOrd="0" presId="urn:microsoft.com/office/officeart/2005/8/layout/process1"/>
    <dgm:cxn modelId="{9C96CC22-B70D-4091-BE17-18D3D3BAD037}" type="presParOf" srcId="{20E9D5E8-6E39-430A-8D32-7F31E7EBB828}" destId="{20DB9FBC-2AC4-45A5-84C0-71B8BFB45BB3}" srcOrd="0" destOrd="0" presId="urn:microsoft.com/office/officeart/2005/8/layout/process1"/>
    <dgm:cxn modelId="{D8222A85-8862-4DF8-B621-850932DBB281}" type="presParOf" srcId="{1B0FDF83-6572-46D8-BF9E-343DB8A4C171}" destId="{F4632236-A290-4424-AD00-0B814D17F71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endParaRPr lang="en-U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La natura della vostra attività è fondamentale. La scelta della giusta piattaforma di social media per promuovere il vostro marchio dipende principalmente dalla </a:t>
          </a:r>
          <a:r>
            <a:rPr lang="it-IT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natura della vostra attività</a:t>
          </a:r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</a:t>
          </a:r>
        </a:p>
        <a:p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Ad esempio, se la vostra attività è di tipo artistico o creativo, YouTube (video di lunga durata), Instagram (foto, video di breve durata) o </a:t>
          </a:r>
          <a:r>
            <a:rPr lang="it-IT" sz="28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TikTok</a:t>
          </a:r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sono sicuramente la scelta migliore. Se invece offrite beni e servizi standard, Facebook è la scelta migliore.</a:t>
          </a:r>
        </a:p>
        <a:p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Molto dipende anche </a:t>
          </a:r>
          <a:r>
            <a:rPr lang="it-IT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dall'età del vostro cliente medio</a:t>
          </a:r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 Ad esempio, </a:t>
          </a:r>
          <a:r>
            <a:rPr lang="it-IT" sz="28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TikTok</a:t>
          </a:r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si rivolge a un gruppo più giovane rispetto a Facebook.</a:t>
          </a:r>
        </a:p>
        <a:p>
          <a:pPr algn="ctr"/>
          <a:endParaRPr lang="es-E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28675" custLinFactNeighborY="56765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ctr"/>
          <a:endParaRPr lang="en-U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Dovreste </a:t>
          </a:r>
          <a:r>
            <a:rPr lang="it-IT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creare degli account per la vostra azienda </a:t>
          </a:r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su tutti i principali social network. Includendo il design della vostra azienda e le informazioni più importanti, le persone saranno in grado di riconoscerla.</a:t>
          </a:r>
        </a:p>
        <a:p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È consigliabile non investire in più di </a:t>
          </a:r>
          <a:r>
            <a:rPr lang="it-IT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2 o 3 social network contemporaneamente</a:t>
          </a:r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, almeno all'inizio. Limitatevi a quelli più rilevanti per la vostra attività.</a:t>
          </a:r>
        </a:p>
        <a:p>
          <a:pPr algn="ctr"/>
          <a:endParaRPr lang="es-E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ScaleY="53322" custLinFactNeighborX="-50532" custLinFactNeighborY="11023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0" y="0"/>
          <a:ext cx="5325839" cy="2085506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Personal branding significa gestire strategicamente la propria </a:t>
          </a:r>
          <a:r>
            <a:rPr lang="it-IT" sz="32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immagine professionale.</a:t>
          </a:r>
        </a:p>
      </dsp:txBody>
      <dsp:txXfrm>
        <a:off x="61082" y="61082"/>
        <a:ext cx="5203675" cy="1963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0" y="0"/>
          <a:ext cx="6612096" cy="2711787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Senza il personal branding, sareste percepiti come uguali a tutti gli altri e quindi sarebbe impossibile distinguersi!</a:t>
          </a:r>
        </a:p>
      </dsp:txBody>
      <dsp:txXfrm>
        <a:off x="79426" y="79426"/>
        <a:ext cx="6453244" cy="255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7" y="471527"/>
          <a:ext cx="4201713" cy="3348240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1. Migliora la percezione pubblica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 social media possono essere utilizzati per costruire una reputazione online o per migliorare quella esistente.</a:t>
          </a:r>
        </a:p>
      </dsp:txBody>
      <dsp:txXfrm>
        <a:off x="98074" y="569594"/>
        <a:ext cx="4005579" cy="3152106"/>
      </dsp:txXfrm>
    </dsp:sp>
    <dsp:sp modelId="{20E9D5E8-6E39-430A-8D32-7F31E7EBB828}">
      <dsp:nvSpPr>
        <dsp:cNvPr id="0" name=""/>
        <dsp:cNvSpPr/>
      </dsp:nvSpPr>
      <dsp:spPr>
        <a:xfrm rot="20985">
          <a:off x="4625396" y="1642786"/>
          <a:ext cx="898226" cy="1042024"/>
        </a:xfrm>
        <a:prstGeom prst="rightArrow">
          <a:avLst>
            <a:gd name="adj1" fmla="val 60000"/>
            <a:gd name="adj2" fmla="val 50000"/>
          </a:avLst>
        </a:prstGeom>
        <a:solidFill>
          <a:srgbClr val="B05894"/>
        </a:solidFill>
        <a:ln>
          <a:solidFill>
            <a:srgbClr val="B0589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kern="1200"/>
        </a:p>
      </dsp:txBody>
      <dsp:txXfrm>
        <a:off x="4625399" y="1850369"/>
        <a:ext cx="628758" cy="625214"/>
      </dsp:txXfrm>
    </dsp:sp>
    <dsp:sp modelId="{F4632236-A290-4424-AD00-0B814D17F716}">
      <dsp:nvSpPr>
        <dsp:cNvPr id="0" name=""/>
        <dsp:cNvSpPr/>
      </dsp:nvSpPr>
      <dsp:spPr>
        <a:xfrm>
          <a:off x="5896456" y="507520"/>
          <a:ext cx="4201713" cy="3348240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2. Aumenta la visibilità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 social media sono giustamente considerati uno degli strumenti di networking più efficaci.</a:t>
          </a:r>
        </a:p>
      </dsp:txBody>
      <dsp:txXfrm>
        <a:off x="5994523" y="605587"/>
        <a:ext cx="4005579" cy="3152106"/>
      </dsp:txXfrm>
    </dsp:sp>
    <dsp:sp modelId="{007E7BDA-BEDD-4604-B5A9-1E38CAE6D7AE}">
      <dsp:nvSpPr>
        <dsp:cNvPr id="0" name=""/>
        <dsp:cNvSpPr/>
      </dsp:nvSpPr>
      <dsp:spPr>
        <a:xfrm>
          <a:off x="10518340" y="1660628"/>
          <a:ext cx="890763" cy="1042024"/>
        </a:xfrm>
        <a:prstGeom prst="rightArrow">
          <a:avLst>
            <a:gd name="adj1" fmla="val 60000"/>
            <a:gd name="adj2" fmla="val 50000"/>
          </a:avLst>
        </a:prstGeom>
        <a:solidFill>
          <a:srgbClr val="B0589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400" kern="1200"/>
        </a:p>
      </dsp:txBody>
      <dsp:txXfrm>
        <a:off x="10518340" y="1869033"/>
        <a:ext cx="623534" cy="625214"/>
      </dsp:txXfrm>
    </dsp:sp>
    <dsp:sp modelId="{BB7147B7-5599-43F0-A16F-7F0C8FC0A327}">
      <dsp:nvSpPr>
        <dsp:cNvPr id="0" name=""/>
        <dsp:cNvSpPr/>
      </dsp:nvSpPr>
      <dsp:spPr>
        <a:xfrm>
          <a:off x="11778854" y="507520"/>
          <a:ext cx="4201713" cy="3348240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3. Ci </a:t>
          </a:r>
          <a:r>
            <a:rPr lang="en-GB" sz="2400" b="1" kern="1200" dirty="0" err="1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si</a:t>
          </a:r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GB" sz="2400" b="1" kern="1200" dirty="0" err="1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può</a:t>
          </a:r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GB" sz="2400" b="1" kern="1200" dirty="0" err="1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rivolgere</a:t>
          </a:r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ai </a:t>
          </a:r>
          <a:r>
            <a:rPr lang="en-GB" sz="2400" b="1" kern="1200" dirty="0" err="1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propri</a:t>
          </a:r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GB" sz="2400" b="1" kern="1200" dirty="0" err="1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gruppi</a:t>
          </a:r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target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 social media creano numerosi punti di contatto con i potenziali clienti, consentendovi di commercializzare i vostri prodotti in modo più efficace.</a:t>
          </a:r>
        </a:p>
      </dsp:txBody>
      <dsp:txXfrm>
        <a:off x="11876921" y="605587"/>
        <a:ext cx="4005579" cy="3152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0" y="0"/>
          <a:ext cx="6655318" cy="3581400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4. Aumento della fedeltà del cliente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Sarete in grado di rispondere prontamente a eventuali reclami, domande e suggerimenti dei clienti che lasciano una recensione sul vostro canale social.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Risposte rapide creano una maggiore fiducia dei clienti in un marchio.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04896" y="104896"/>
        <a:ext cx="6445526" cy="3371608"/>
      </dsp:txXfrm>
    </dsp:sp>
    <dsp:sp modelId="{20E9D5E8-6E39-430A-8D32-7F31E7EBB828}">
      <dsp:nvSpPr>
        <dsp:cNvPr id="0" name=""/>
        <dsp:cNvSpPr/>
      </dsp:nvSpPr>
      <dsp:spPr>
        <a:xfrm>
          <a:off x="7323583" y="965440"/>
          <a:ext cx="1416720" cy="1650518"/>
        </a:xfrm>
        <a:prstGeom prst="rightArrow">
          <a:avLst>
            <a:gd name="adj1" fmla="val 60000"/>
            <a:gd name="adj2" fmla="val 50000"/>
          </a:avLst>
        </a:prstGeom>
        <a:solidFill>
          <a:srgbClr val="B05894"/>
        </a:solidFill>
        <a:ln>
          <a:solidFill>
            <a:srgbClr val="B0589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500" kern="1200"/>
        </a:p>
      </dsp:txBody>
      <dsp:txXfrm>
        <a:off x="7323583" y="1295544"/>
        <a:ext cx="991704" cy="990310"/>
      </dsp:txXfrm>
    </dsp:sp>
    <dsp:sp modelId="{F4632236-A290-4424-AD00-0B814D17F716}">
      <dsp:nvSpPr>
        <dsp:cNvPr id="0" name=""/>
        <dsp:cNvSpPr/>
      </dsp:nvSpPr>
      <dsp:spPr>
        <a:xfrm>
          <a:off x="9328376" y="0"/>
          <a:ext cx="6655318" cy="3581400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5. </a:t>
          </a:r>
          <a:r>
            <a:rPr lang="it-IT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Aumentare il potere del marketing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Potete utilizzare altri canali di marketing, come il vostro blog, le newsletter, i webinar e altri eventi offline o online per dare una spinta sfruttando il potere dei social media.</a:t>
          </a:r>
        </a:p>
      </dsp:txBody>
      <dsp:txXfrm>
        <a:off x="9433272" y="104896"/>
        <a:ext cx="6445526" cy="33716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22164" y="0"/>
          <a:ext cx="11331635" cy="4417344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La natura della vostra attività è fondamentale. La scelta della giusta piattaforma di social media per promuovere il vostro marchio dipende principalmente dalla </a:t>
          </a:r>
          <a:r>
            <a:rPr lang="it-IT" sz="28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natura della vostra attività</a:t>
          </a: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</a:t>
          </a:r>
        </a:p>
        <a:p>
          <a:pPr marL="0" lvl="0" indent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Ad esempio, se la vostra attività è di tipo artistico o creativo, YouTube (video di lunga durata), Instagram (foto, video di breve durata) o </a:t>
          </a:r>
          <a:r>
            <a:rPr lang="it-IT" sz="2800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TikTok</a:t>
          </a: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sono sicuramente la scelta migliore. Se invece offrite beni e servizi standard, Facebook è la scelta migliore.</a:t>
          </a:r>
        </a:p>
        <a:p>
          <a:pPr marL="0" lvl="0" indent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Molto dipende anche </a:t>
          </a:r>
          <a:r>
            <a:rPr lang="it-IT" sz="28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dall'età del vostro cliente medio</a:t>
          </a: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 Ad esempio, </a:t>
          </a:r>
          <a:r>
            <a:rPr lang="it-IT" sz="2800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TikTok</a:t>
          </a: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si rivolge a un gruppo più giovane rispetto a Facebook.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51544" y="129380"/>
        <a:ext cx="11072875" cy="41585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0" y="0"/>
          <a:ext cx="10266918" cy="3269983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Dovreste </a:t>
          </a:r>
          <a:r>
            <a:rPr lang="it-IT" sz="28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creare degli account per la vostra azienda </a:t>
          </a: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su tutti i principali social network. Includendo il design della vostra azienda e le informazioni più importanti, le persone saranno in grado di riconoscerla.</a:t>
          </a:r>
        </a:p>
        <a:p>
          <a:pPr marL="0" lvl="0" indent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È consigliabile non investire in più di </a:t>
          </a:r>
          <a:r>
            <a:rPr lang="it-IT" sz="28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2 o 3 social network contemporaneamente</a:t>
          </a: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, almeno all'inizio. Limitatevi a quelli più rilevanti per la vostra attività.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95775" y="95775"/>
        <a:ext cx="10075368" cy="3078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C1F20-85E2-4224-8D8C-1E86A3ABFAB7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DBC10-CF49-4F26-AB07-C2C1FA94BA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2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03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635" y="8883435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6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93" y="9240624"/>
            <a:ext cx="3152774" cy="666749"/>
          </a:xfrm>
          <a:prstGeom prst="rect">
            <a:avLst/>
          </a:prstGeom>
        </p:spPr>
      </p:pic>
      <p:sp>
        <p:nvSpPr>
          <p:cNvPr id="18" name="bg object 18"/>
          <p:cNvSpPr/>
          <p:nvPr userDrawn="1"/>
        </p:nvSpPr>
        <p:spPr>
          <a:xfrm>
            <a:off x="42862" y="8856529"/>
            <a:ext cx="18202275" cy="0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B0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3B8A40FF-BCCA-4458-BE33-0DE6267D64E8}"/>
              </a:ext>
            </a:extLst>
          </p:cNvPr>
          <p:cNvGrpSpPr/>
          <p:nvPr userDrawn="1"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0E4C1E87-1514-4CA3-BDDE-558D9D270F89}"/>
                </a:ext>
              </a:extLst>
            </p:cNvPr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94FA3A65-A307-4ADB-BA2E-7FD2EACD126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26D29DB-FC6D-447F-BCA1-BAEB3C10C957}"/>
                </a:ext>
              </a:extLst>
            </p:cNvPr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6">
              <a:extLst>
                <a:ext uri="{FF2B5EF4-FFF2-40B4-BE49-F238E27FC236}">
                  <a16:creationId xmlns:a16="http://schemas.microsoft.com/office/drawing/2014/main" id="{432897F3-8DC0-4BA4-896A-9DD05ACCAE7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9BAFE55B-7408-4744-9BC5-461DF6568996}"/>
                </a:ext>
              </a:extLst>
            </p:cNvPr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8">
              <a:extLst>
                <a:ext uri="{FF2B5EF4-FFF2-40B4-BE49-F238E27FC236}">
                  <a16:creationId xmlns:a16="http://schemas.microsoft.com/office/drawing/2014/main" id="{0DF0045C-60C2-4FAF-B4AC-8012DA50A29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21C10D7-2AAC-4F4D-A7C0-605FC39B7E80}"/>
              </a:ext>
            </a:extLst>
          </p:cNvPr>
          <p:cNvSpPr txBox="1"/>
          <p:nvPr userDrawn="1"/>
        </p:nvSpPr>
        <p:spPr>
          <a:xfrm>
            <a:off x="5105400" y="9283125"/>
            <a:ext cx="1234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"/>
              </a:spcBef>
            </a:pPr>
            <a:r>
              <a:rPr lang="en-US" sz="1600" dirty="0"/>
              <a:t> "The</a:t>
            </a:r>
            <a:r>
              <a:rPr lang="en-US" sz="1600" spc="-15" dirty="0"/>
              <a:t> </a:t>
            </a:r>
            <a:r>
              <a:rPr lang="en-US" sz="1600" dirty="0"/>
              <a:t>European</a:t>
            </a:r>
            <a:r>
              <a:rPr lang="en-US" sz="1600" spc="-15" dirty="0"/>
              <a:t> </a:t>
            </a:r>
            <a:r>
              <a:rPr lang="en-US" sz="1600" dirty="0"/>
              <a:t>Commission</a:t>
            </a:r>
            <a:r>
              <a:rPr lang="en-US" sz="1600" spc="-10" dirty="0"/>
              <a:t> </a:t>
            </a:r>
            <a:r>
              <a:rPr lang="en-US" sz="1600" dirty="0"/>
              <a:t>support</a:t>
            </a:r>
            <a:r>
              <a:rPr lang="en-US" sz="1600" spc="-15" dirty="0"/>
              <a:t> </a:t>
            </a:r>
            <a:r>
              <a:rPr lang="en-US" sz="1600" dirty="0"/>
              <a:t>for</a:t>
            </a:r>
            <a:r>
              <a:rPr lang="en-US" sz="1600" spc="-10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production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this</a:t>
            </a:r>
            <a:r>
              <a:rPr lang="en-US" sz="1600" spc="-15" dirty="0"/>
              <a:t> </a:t>
            </a:r>
            <a:r>
              <a:rPr lang="en-US" sz="1600" dirty="0"/>
              <a:t>publication</a:t>
            </a:r>
            <a:r>
              <a:rPr lang="en-US" sz="1600" spc="-10" dirty="0"/>
              <a:t> </a:t>
            </a:r>
            <a:r>
              <a:rPr lang="en-US" sz="1600" dirty="0"/>
              <a:t>does</a:t>
            </a:r>
            <a:r>
              <a:rPr lang="en-US" sz="1600" spc="-15" dirty="0"/>
              <a:t> </a:t>
            </a:r>
            <a:r>
              <a:rPr lang="en-US" sz="1600" dirty="0"/>
              <a:t>not</a:t>
            </a:r>
            <a:r>
              <a:rPr lang="en-US" sz="1600" spc="-10" dirty="0"/>
              <a:t> </a:t>
            </a:r>
            <a:r>
              <a:rPr lang="en-US" sz="1600" dirty="0"/>
              <a:t>constitute</a:t>
            </a:r>
            <a:r>
              <a:rPr lang="en-US" sz="1600" spc="-15" dirty="0"/>
              <a:t> </a:t>
            </a:r>
            <a:r>
              <a:rPr lang="en-US" sz="1600" dirty="0"/>
              <a:t>endorsement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contents</a:t>
            </a:r>
            <a:r>
              <a:rPr lang="en-US" sz="1600" spc="-10" dirty="0"/>
              <a:t> </a:t>
            </a:r>
            <a:r>
              <a:rPr lang="en-US" sz="1600" dirty="0"/>
              <a:t>which</a:t>
            </a:r>
            <a:r>
              <a:rPr lang="en-US" sz="1600" spc="-155" dirty="0"/>
              <a:t> </a:t>
            </a:r>
            <a:r>
              <a:rPr lang="en-US" sz="1600" dirty="0"/>
              <a:t>reflects the views only of the authors, and the Commission cannot be held responsible for any use which may be made of the</a:t>
            </a:r>
            <a:r>
              <a:rPr lang="en-US" sz="1600" spc="5" dirty="0"/>
              <a:t> </a:t>
            </a:r>
            <a:r>
              <a:rPr lang="en-US" sz="1600" dirty="0"/>
              <a:t>information contained therein."</a:t>
            </a:r>
            <a:endParaRPr lang="es-ES" sz="1600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62FFA7B-73B6-441C-A2CC-6EA9F6EE7337}"/>
              </a:ext>
            </a:extLst>
          </p:cNvPr>
          <p:cNvGrpSpPr/>
          <p:nvPr userDrawn="1"/>
        </p:nvGrpSpPr>
        <p:grpSpPr>
          <a:xfrm>
            <a:off x="0" y="1775463"/>
            <a:ext cx="18288000" cy="3595707"/>
            <a:chOff x="-24581" y="1790700"/>
            <a:chExt cx="18288000" cy="3595707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11F37E96-FE8D-476B-BFB0-28ED7F39709E}"/>
                </a:ext>
              </a:extLst>
            </p:cNvPr>
            <p:cNvSpPr/>
            <p:nvPr/>
          </p:nvSpPr>
          <p:spPr>
            <a:xfrm>
              <a:off x="-24581" y="3473853"/>
              <a:ext cx="18288000" cy="514350"/>
            </a:xfrm>
            <a:custGeom>
              <a:avLst/>
              <a:gdLst/>
              <a:ahLst/>
              <a:cxnLst/>
              <a:rect l="l" t="t" r="r" b="b"/>
              <a:pathLst>
                <a:path w="18288000" h="514350">
                  <a:moveTo>
                    <a:pt x="0" y="514349"/>
                  </a:moveTo>
                  <a:lnTo>
                    <a:pt x="0" y="0"/>
                  </a:lnTo>
                  <a:lnTo>
                    <a:pt x="18288000" y="0"/>
                  </a:lnTo>
                  <a:lnTo>
                    <a:pt x="18288000" y="514349"/>
                  </a:lnTo>
                  <a:lnTo>
                    <a:pt x="0" y="514349"/>
                  </a:lnTo>
                  <a:close/>
                </a:path>
              </a:pathLst>
            </a:custGeom>
            <a:solidFill>
              <a:srgbClr val="B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B0E2C8F-4A84-4AD4-8BC1-F61351B59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790700"/>
              <a:ext cx="3876674" cy="359570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E95E46FD-F467-4ADE-ABD0-E6A4A9FE2A87}"/>
              </a:ext>
            </a:extLst>
          </p:cNvPr>
          <p:cNvSpPr/>
          <p:nvPr userDrawn="1"/>
        </p:nvSpPr>
        <p:spPr>
          <a:xfrm>
            <a:off x="635" y="8883435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6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D778CF7E-9520-4B30-8263-3DF7E2FD8C1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93" y="9240624"/>
            <a:ext cx="3152774" cy="666749"/>
          </a:xfrm>
          <a:prstGeom prst="rect">
            <a:avLst/>
          </a:prstGeom>
        </p:spPr>
      </p:pic>
      <p:sp>
        <p:nvSpPr>
          <p:cNvPr id="9" name="bg object 18">
            <a:extLst>
              <a:ext uri="{FF2B5EF4-FFF2-40B4-BE49-F238E27FC236}">
                <a16:creationId xmlns:a16="http://schemas.microsoft.com/office/drawing/2014/main" id="{596AACBD-3C44-44F7-A794-D07294759216}"/>
              </a:ext>
            </a:extLst>
          </p:cNvPr>
          <p:cNvSpPr/>
          <p:nvPr userDrawn="1"/>
        </p:nvSpPr>
        <p:spPr>
          <a:xfrm>
            <a:off x="42862" y="8856529"/>
            <a:ext cx="18202275" cy="0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B0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DC67AE64-9ED4-47FE-8345-37E800B47F7D}"/>
              </a:ext>
            </a:extLst>
          </p:cNvPr>
          <p:cNvGrpSpPr/>
          <p:nvPr userDrawn="1"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ACB47688-E4F5-4E94-9C96-F9D5A61FA187}"/>
                </a:ext>
              </a:extLst>
            </p:cNvPr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E5F35078-FC84-46BA-8493-4689CDB1AA6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9201DC64-4478-4EB9-9025-51D6079FF496}"/>
                </a:ext>
              </a:extLst>
            </p:cNvPr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5C346AD7-BE02-4237-8C03-A128D4DB66D4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675C40D4-E192-496A-B2DE-5B4634DF9FD1}"/>
                </a:ext>
              </a:extLst>
            </p:cNvPr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492B8A7E-0267-433F-BD96-9BA3EC33D5D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54CE27-4B34-4A2D-BBA3-5AAF26A98167}"/>
              </a:ext>
            </a:extLst>
          </p:cNvPr>
          <p:cNvSpPr txBox="1"/>
          <p:nvPr userDrawn="1"/>
        </p:nvSpPr>
        <p:spPr>
          <a:xfrm>
            <a:off x="5105400" y="9283125"/>
            <a:ext cx="1234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"/>
              </a:spcBef>
            </a:pPr>
            <a:r>
              <a:rPr lang="en-US" sz="1600" dirty="0"/>
              <a:t> "The</a:t>
            </a:r>
            <a:r>
              <a:rPr lang="en-US" sz="1600" spc="-15" dirty="0"/>
              <a:t> </a:t>
            </a:r>
            <a:r>
              <a:rPr lang="en-US" sz="1600" dirty="0"/>
              <a:t>European</a:t>
            </a:r>
            <a:r>
              <a:rPr lang="en-US" sz="1600" spc="-15" dirty="0"/>
              <a:t> </a:t>
            </a:r>
            <a:r>
              <a:rPr lang="en-US" sz="1600" dirty="0"/>
              <a:t>Commission</a:t>
            </a:r>
            <a:r>
              <a:rPr lang="en-US" sz="1600" spc="-10" dirty="0"/>
              <a:t> </a:t>
            </a:r>
            <a:r>
              <a:rPr lang="en-US" sz="1600" dirty="0"/>
              <a:t>support</a:t>
            </a:r>
            <a:r>
              <a:rPr lang="en-US" sz="1600" spc="-15" dirty="0"/>
              <a:t> </a:t>
            </a:r>
            <a:r>
              <a:rPr lang="en-US" sz="1600" dirty="0"/>
              <a:t>for</a:t>
            </a:r>
            <a:r>
              <a:rPr lang="en-US" sz="1600" spc="-10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production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this</a:t>
            </a:r>
            <a:r>
              <a:rPr lang="en-US" sz="1600" spc="-15" dirty="0"/>
              <a:t> </a:t>
            </a:r>
            <a:r>
              <a:rPr lang="en-US" sz="1600" dirty="0"/>
              <a:t>publication</a:t>
            </a:r>
            <a:r>
              <a:rPr lang="en-US" sz="1600" spc="-10" dirty="0"/>
              <a:t> </a:t>
            </a:r>
            <a:r>
              <a:rPr lang="en-US" sz="1600" dirty="0"/>
              <a:t>does</a:t>
            </a:r>
            <a:r>
              <a:rPr lang="en-US" sz="1600" spc="-15" dirty="0"/>
              <a:t> </a:t>
            </a:r>
            <a:r>
              <a:rPr lang="en-US" sz="1600" dirty="0"/>
              <a:t>not</a:t>
            </a:r>
            <a:r>
              <a:rPr lang="en-US" sz="1600" spc="-10" dirty="0"/>
              <a:t> </a:t>
            </a:r>
            <a:r>
              <a:rPr lang="en-US" sz="1600" dirty="0"/>
              <a:t>constitute</a:t>
            </a:r>
            <a:r>
              <a:rPr lang="en-US" sz="1600" spc="-15" dirty="0"/>
              <a:t> </a:t>
            </a:r>
            <a:r>
              <a:rPr lang="en-US" sz="1600" dirty="0"/>
              <a:t>endorsement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contents</a:t>
            </a:r>
            <a:r>
              <a:rPr lang="en-US" sz="1600" spc="-10" dirty="0"/>
              <a:t> </a:t>
            </a:r>
            <a:r>
              <a:rPr lang="en-US" sz="1600" dirty="0"/>
              <a:t>which</a:t>
            </a:r>
            <a:r>
              <a:rPr lang="en-US" sz="1600" spc="-155" dirty="0"/>
              <a:t> </a:t>
            </a:r>
            <a:r>
              <a:rPr lang="en-US" sz="1600" dirty="0"/>
              <a:t>reflects the views only of the authors, and the Commission cannot be held responsible for any use which may be made of the</a:t>
            </a:r>
            <a:r>
              <a:rPr lang="en-US" sz="1600" spc="5" dirty="0"/>
              <a:t> </a:t>
            </a:r>
            <a:r>
              <a:rPr lang="en-US" sz="1600" dirty="0"/>
              <a:t>information contained therein."</a:t>
            </a:r>
            <a:endParaRPr lang="es-ES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9E953B-CAA4-449F-ACCE-41955DA3CD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453887"/>
            <a:ext cx="1711842" cy="15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8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e4f-network.e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onts.googl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namecheap.com/logo-make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canva.com/en_gb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inkscape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adobe.com/uk/products/illustrator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logaster.co.uk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proutsocial.com/en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blo.buffer.com/" TargetMode="Externa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4f-network.e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3" name="object 3"/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22E22E-102D-4F39-871D-A47062F5E08F}"/>
              </a:ext>
            </a:extLst>
          </p:cNvPr>
          <p:cNvSpPr txBox="1"/>
          <p:nvPr/>
        </p:nvSpPr>
        <p:spPr>
          <a:xfrm>
            <a:off x="4572000" y="6438900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4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Titolo</a:t>
            </a:r>
            <a:r>
              <a:rPr lang="en-US" sz="4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training</a:t>
            </a:r>
            <a:r>
              <a:rPr lang="en-US" sz="44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44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e Personal Branding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FF77D8-BE9E-336F-6009-FF57C57DF311}"/>
              </a:ext>
            </a:extLst>
          </p:cNvPr>
          <p:cNvSpPr txBox="1"/>
          <p:nvPr/>
        </p:nvSpPr>
        <p:spPr>
          <a:xfrm>
            <a:off x="4229100" y="57531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6810" marR="2413635" algn="ctr">
              <a:spcBef>
                <a:spcPts val="415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B05894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e4f-network.eu</a:t>
            </a:r>
            <a:endParaRPr lang="es-ES" sz="2400" u="sng" dirty="0">
              <a:solidFill>
                <a:srgbClr val="B05894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DD2F895-7262-9633-90DA-F2BB33FD2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8635"/>
            <a:ext cx="472319" cy="4616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7">
            <a:extLst>
              <a:ext uri="{FF2B5EF4-FFF2-40B4-BE49-F238E27FC236}">
                <a16:creationId xmlns:a16="http://schemas.microsoft.com/office/drawing/2014/main" id="{67048C04-D0D1-42C5-86CA-F451BB807769}"/>
              </a:ext>
            </a:extLst>
          </p:cNvPr>
          <p:cNvSpPr/>
          <p:nvPr/>
        </p:nvSpPr>
        <p:spPr>
          <a:xfrm>
            <a:off x="1727098" y="3841812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7">
            <a:extLst>
              <a:ext uri="{FF2B5EF4-FFF2-40B4-BE49-F238E27FC236}">
                <a16:creationId xmlns:a16="http://schemas.microsoft.com/office/drawing/2014/main" id="{D8164D2C-51AC-4B30-864E-E53C5C7A1638}"/>
              </a:ext>
            </a:extLst>
          </p:cNvPr>
          <p:cNvSpPr/>
          <p:nvPr/>
        </p:nvSpPr>
        <p:spPr>
          <a:xfrm>
            <a:off x="6336837" y="3841812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sintesi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24685" y="3989338"/>
            <a:ext cx="2628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 branding è un modo per distinguersi dalla concorrenza e comunicare la propria offerta. 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00" y="4076700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6905363" y="3996762"/>
            <a:ext cx="2741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Un'immagine forte del marchio ha un impatto enorme sul modo in cui i clienti reagiscono ai vostri prodotti. 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66" y="4076700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0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1DE946D-EAB8-47EE-AD45-7CCBB7E9B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5449">
            <a:off x="10664502" y="784278"/>
            <a:ext cx="3531454" cy="3531454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62B37EA-C9CE-406A-8F51-C40668F3240D}"/>
              </a:ext>
            </a:extLst>
          </p:cNvPr>
          <p:cNvSpPr/>
          <p:nvPr/>
        </p:nvSpPr>
        <p:spPr>
          <a:xfrm>
            <a:off x="2438400" y="4506509"/>
            <a:ext cx="13411200" cy="3913591"/>
          </a:xfrm>
          <a:prstGeom prst="roundRect">
            <a:avLst/>
          </a:prstGeom>
          <a:solidFill>
            <a:srgbClr val="FFECFC"/>
          </a:solidFill>
          <a:ln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55174" y="668207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3.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 passi per definire il logo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155854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Stabilire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vostra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identità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55174" y="2188803"/>
            <a:ext cx="922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Stabilite chi siete e a chi volete rivolgervi.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Cosa rappresenta la vostra azienda? Come vi posizionate sul mercato? A quale tipo di cliente volete rivolgervi?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DB4997-323E-0692-4E2A-707C0DD6E25B}"/>
              </a:ext>
            </a:extLst>
          </p:cNvPr>
          <p:cNvSpPr txBox="1"/>
          <p:nvPr/>
        </p:nvSpPr>
        <p:spPr>
          <a:xfrm>
            <a:off x="3581400" y="4506509"/>
            <a:ext cx="11125200" cy="50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 iniziare con il piede giusto, dovreste porvi le seguenti domande: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11B4B09-6E2E-4EA7-A415-8BBEED835E43}"/>
              </a:ext>
            </a:extLst>
          </p:cNvPr>
          <p:cNvSpPr>
            <a:spLocks noChangeAspect="1"/>
          </p:cNvSpPr>
          <p:nvPr/>
        </p:nvSpPr>
        <p:spPr>
          <a:xfrm>
            <a:off x="3007200" y="5571168"/>
            <a:ext cx="2520000" cy="25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6F618C0-388D-4796-84FD-B8ADCC21F303}"/>
              </a:ext>
            </a:extLst>
          </p:cNvPr>
          <p:cNvSpPr>
            <a:spLocks noChangeAspect="1"/>
          </p:cNvSpPr>
          <p:nvPr/>
        </p:nvSpPr>
        <p:spPr>
          <a:xfrm>
            <a:off x="7700161" y="5504644"/>
            <a:ext cx="2520000" cy="25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194CC4CF-77D8-42B4-B97D-80334A213FCD}"/>
              </a:ext>
            </a:extLst>
          </p:cNvPr>
          <p:cNvSpPr>
            <a:spLocks noChangeAspect="1"/>
          </p:cNvSpPr>
          <p:nvPr/>
        </p:nvSpPr>
        <p:spPr>
          <a:xfrm>
            <a:off x="12760800" y="5504644"/>
            <a:ext cx="2520000" cy="25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9E4DC7-ED16-4060-96A3-A73FB7003D86}"/>
              </a:ext>
            </a:extLst>
          </p:cNvPr>
          <p:cNvSpPr txBox="1"/>
          <p:nvPr/>
        </p:nvSpPr>
        <p:spPr>
          <a:xfrm>
            <a:off x="3421209" y="6352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Chi siete?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473B6FF-A37F-48B6-8AA0-A9FB4E89EF2D}"/>
              </a:ext>
            </a:extLst>
          </p:cNvPr>
          <p:cNvSpPr txBox="1"/>
          <p:nvPr/>
        </p:nvSpPr>
        <p:spPr>
          <a:xfrm>
            <a:off x="7931461" y="62875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Cosa vi distingue?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05B4CF-996D-4179-9FD0-7171BF25DF0F}"/>
              </a:ext>
            </a:extLst>
          </p:cNvPr>
          <p:cNvSpPr txBox="1"/>
          <p:nvPr/>
        </p:nvSpPr>
        <p:spPr>
          <a:xfrm>
            <a:off x="13015019" y="6137357"/>
            <a:ext cx="2011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chi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volete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rivolgervi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  <a:endParaRPr lang="it-IT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0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74A89F6-80D1-468A-89BA-806644505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305300"/>
            <a:ext cx="6096000" cy="405765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372FB83-957B-4DEC-9F25-40D7C94CE89C}"/>
              </a:ext>
            </a:extLst>
          </p:cNvPr>
          <p:cNvSpPr/>
          <p:nvPr/>
        </p:nvSpPr>
        <p:spPr>
          <a:xfrm>
            <a:off x="3048000" y="3361668"/>
            <a:ext cx="7987937" cy="4296432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3.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 passi per definire il logo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Definire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lo stile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3429000" y="3695107"/>
            <a:ext cx="746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Definite lo stile del vostro logo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Esistono diversi tipi di logo che sono il risultato di una combinazione variegata di caratteri ed elementi grafici.</a:t>
            </a: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alcuni casi, abbiamo esempi di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"loghi testuali" 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"loghi grafici"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puri.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Naturalmente, il vostro logo può anche combinare elementi grafici e font in modi diversi.</a:t>
            </a:r>
          </a:p>
        </p:txBody>
      </p:sp>
    </p:spTree>
    <p:extLst>
      <p:ext uri="{BB962C8B-B14F-4D97-AF65-F5344CB8AC3E}">
        <p14:creationId xmlns:p14="http://schemas.microsoft.com/office/powerpoint/2010/main" val="291762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98C3451-D12E-4710-BFE5-7A17419B2FF8}"/>
              </a:ext>
            </a:extLst>
          </p:cNvPr>
          <p:cNvSpPr/>
          <p:nvPr/>
        </p:nvSpPr>
        <p:spPr>
          <a:xfrm>
            <a:off x="1267518" y="3238500"/>
            <a:ext cx="15303137" cy="3048000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55174" y="1110229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3.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 passi per definire il logo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61036" y="2266697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Definire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lo stile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1455174" y="3368255"/>
            <a:ext cx="14927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Definite lo stile del vostro logo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scelta dell'opzione giusta dipende da un lato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dall'essenza del vostro marchio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dall'altro dal nome e dal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grado di notorietà 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della vostra azienda.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Nel caso di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start-up,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cui reputazione non è ancora definita, il logo deve essere innanzitutto creato. Per questo motivo, il nome del marchio deve assolutamente essere incluso nel logo.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0372F6-5E0D-4D0E-ACF6-0839CA1E2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03548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42928F1-2B48-4577-A77B-7325DEDEF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74" y="3947053"/>
            <a:ext cx="7746104" cy="43450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049022A-D800-48A7-8B17-D4F087A35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74" y="3299299"/>
            <a:ext cx="9136626" cy="35206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3.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 passi per definire il logo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3.3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Colori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giusti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7772400" y="35433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altLang="es-E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Scegliere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colori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giusti</a:t>
            </a:r>
            <a:endParaRPr lang="en-US" altLang="es-E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colori hanno un enorme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impatto psicologico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ogni colore è associato a determinate emozioni. Cercate di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limitarvi a uno o due colori, o al massimo a tre.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Nella prossima diapositiva troverete una panoramica delle caratteristiche che potete esprimere con la scelta dei colori...</a:t>
            </a:r>
          </a:p>
        </p:txBody>
      </p:sp>
    </p:spTree>
    <p:extLst>
      <p:ext uri="{BB962C8B-B14F-4D97-AF65-F5344CB8AC3E}">
        <p14:creationId xmlns:p14="http://schemas.microsoft.com/office/powerpoint/2010/main" val="2813678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E61E059-C3BB-4B35-A5F7-0AB43ECDDCF1}"/>
              </a:ext>
            </a:extLst>
          </p:cNvPr>
          <p:cNvSpPr/>
          <p:nvPr/>
        </p:nvSpPr>
        <p:spPr>
          <a:xfrm>
            <a:off x="3352800" y="2383423"/>
            <a:ext cx="11887200" cy="6088736"/>
          </a:xfrm>
          <a:prstGeom prst="roundRect">
            <a:avLst/>
          </a:prstGeom>
          <a:gradFill flip="none" rotWithShape="1">
            <a:gsLst>
              <a:gs pos="0">
                <a:srgbClr val="F5D3F0">
                  <a:shade val="30000"/>
                  <a:satMod val="115000"/>
                </a:srgbClr>
              </a:gs>
              <a:gs pos="50000">
                <a:srgbClr val="F5D3F0">
                  <a:shade val="67500"/>
                  <a:satMod val="115000"/>
                </a:srgbClr>
              </a:gs>
              <a:gs pos="100000">
                <a:srgbClr val="F5D3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55174" y="639573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3.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 passi per definire il logo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9349" y="1603831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3.3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Colori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giusti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4191000" y="2781300"/>
            <a:ext cx="1021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Scegliere i colori giusti</a:t>
            </a:r>
          </a:p>
          <a:p>
            <a:pPr algn="ctr">
              <a:defRPr/>
            </a:pPr>
            <a:endParaRPr lang="en-US" altLang="es-E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Nero: </a:t>
            </a:r>
            <a:r>
              <a:rPr lang="en-U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eleganza</a:t>
            </a: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stabilità</a:t>
            </a:r>
            <a:endParaRPr 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Bianco: </a:t>
            </a:r>
            <a:r>
              <a:rPr lang="en-US" sz="2400" b="1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ordine</a:t>
            </a:r>
            <a:r>
              <a:rPr lang="en-US" sz="24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semplicità</a:t>
            </a:r>
            <a:endParaRPr lang="en-US" sz="2400" b="1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Grigio: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esperienza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professionalità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Blu: </a:t>
            </a:r>
            <a:r>
              <a:rPr lang="en-US" sz="2400" b="1" dirty="0" err="1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calma</a:t>
            </a:r>
            <a:r>
              <a:rPr lang="en-US" sz="2400" b="1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fiducia</a:t>
            </a:r>
          </a:p>
          <a:p>
            <a:pPr algn="ctr">
              <a:lnSpc>
                <a:spcPts val="3600"/>
              </a:lnSpc>
            </a:pPr>
            <a:r>
              <a:rPr lang="it-IT" sz="2400" b="1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Verde: ecologia, naturalezza, sostenibilità, salute, armonia</a:t>
            </a:r>
          </a:p>
          <a:p>
            <a:pPr algn="ctr">
              <a:lnSpc>
                <a:spcPts val="36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Marrone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naturalezza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calore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tradizione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it-IT" sz="2400" b="1" dirty="0">
                <a:solidFill>
                  <a:srgbClr val="FFF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Giallo: calore, buon umore, ottimismo</a:t>
            </a:r>
          </a:p>
          <a:p>
            <a:pPr algn="ctr">
              <a:lnSpc>
                <a:spcPts val="3600"/>
              </a:lnSpc>
            </a:pPr>
            <a:r>
              <a:rPr lang="it-IT" sz="2400" b="1" dirty="0">
                <a:solidFill>
                  <a:schemeClr val="accent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Arancione: innovazione, entusiasmo caratterizzato da uno spirito grintoso</a:t>
            </a:r>
          </a:p>
          <a:p>
            <a:pPr algn="ctr">
              <a:lnSpc>
                <a:spcPts val="3600"/>
              </a:lnSpc>
            </a:pPr>
            <a:r>
              <a:rPr lang="it-IT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Rosso: passione, fiducia in se stessi, coraggio</a:t>
            </a: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Rosa: </a:t>
            </a:r>
            <a:r>
              <a:rPr lang="en-US" sz="24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femminilità</a:t>
            </a:r>
            <a:r>
              <a:rPr lang="en-US" sz="24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erotismo</a:t>
            </a:r>
            <a:endParaRPr lang="en-US" altLang="es-E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7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35A8BC28-906D-4475-87C2-AB64D5E1278C}"/>
              </a:ext>
            </a:extLst>
          </p:cNvPr>
          <p:cNvSpPr/>
          <p:nvPr/>
        </p:nvSpPr>
        <p:spPr>
          <a:xfrm>
            <a:off x="1455174" y="2437235"/>
            <a:ext cx="8831826" cy="5742135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3.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 passi per definire il logo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785011" y="2692406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3.4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Font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giusti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id="{981B6312-F3D3-4728-B79F-F75C566F129E}"/>
              </a:ext>
            </a:extLst>
          </p:cNvPr>
          <p:cNvSpPr/>
          <p:nvPr/>
        </p:nvSpPr>
        <p:spPr>
          <a:xfrm>
            <a:off x="1785011" y="3371684"/>
            <a:ext cx="8138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Trovate il font perfetto per la vostra azienda</a:t>
            </a:r>
          </a:p>
          <a:p>
            <a:pPr algn="just">
              <a:defRPr/>
            </a:pPr>
            <a:endParaRPr lang="en-US" altLang="es-E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 il logo contiene dei caratteri, il passo successivo è la scelta del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font appropriato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Idealmente, il carattere e l'immagine non solo devono stare bene insieme, ma anche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rafforzarsi a vicenda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essenziale che il carattere si adatti perfettamente non solo al logo, ma anche alla vostra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identità aziendale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 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Google </a:t>
            </a:r>
            <a:r>
              <a:rPr lang="it-IT" altLang="es-E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Fonts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 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troverete una panoramica dei diversi tipi di font.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6BE763-C200-47E5-B903-77F740E44FCF}"/>
              </a:ext>
            </a:extLst>
          </p:cNvPr>
          <p:cNvSpPr txBox="1"/>
          <p:nvPr/>
        </p:nvSpPr>
        <p:spPr>
          <a:xfrm>
            <a:off x="12496800" y="2989041"/>
            <a:ext cx="1676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900" dirty="0">
                <a:latin typeface="Broadway" panose="04040905080B02020502" pitchFamily="82" charset="0"/>
              </a:rPr>
              <a:t>4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0314810-D9AA-4C7A-861D-FD46E123D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93" y="2268129"/>
            <a:ext cx="2743200" cy="293586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B17C26-F95D-43FB-B6AD-D25B32737E48}"/>
              </a:ext>
            </a:extLst>
          </p:cNvPr>
          <p:cNvSpPr txBox="1"/>
          <p:nvPr/>
        </p:nvSpPr>
        <p:spPr>
          <a:xfrm>
            <a:off x="13232989" y="3670443"/>
            <a:ext cx="132760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700" dirty="0">
                <a:solidFill>
                  <a:srgbClr val="E076D1"/>
                </a:solidFill>
                <a:latin typeface="Blackadder ITC" panose="04020505051007020D02" pitchFamily="8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39453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F804308-642E-41E4-9CA5-93665C1BE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34" y="4991100"/>
            <a:ext cx="5222686" cy="34845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0E1CBB-A982-4704-A385-1FE662FB5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38500"/>
            <a:ext cx="9136626" cy="4191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3.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 passi per definire il logo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3.5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Ritocchi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finali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id="{981B6312-F3D3-4728-B79F-F75C566F129E}"/>
              </a:ext>
            </a:extLst>
          </p:cNvPr>
          <p:cNvSpPr/>
          <p:nvPr/>
        </p:nvSpPr>
        <p:spPr>
          <a:xfrm>
            <a:off x="7696200" y="3786501"/>
            <a:ext cx="85270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5. </a:t>
            </a:r>
            <a:r>
              <a:rPr lang="en-US" altLang="es-E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Modifiche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finali</a:t>
            </a:r>
            <a:endParaRPr lang="en-US" altLang="es-E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altLang="es-E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 logo, la scelta dei colori e il carattere sono stati rivisti e coordinati tra loro allo stesso tempo.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volte è utile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concedersi qualche giorno per dedicarsi ad altro 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 poi tornare a lavorare sul logo con la mente libera. Inoltre, assicuratevi di verificare esattamente i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formati di file 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necessari per il logo, per evitare complicazioni in futuro.</a:t>
            </a:r>
          </a:p>
        </p:txBody>
      </p:sp>
    </p:spTree>
    <p:extLst>
      <p:ext uri="{BB962C8B-B14F-4D97-AF65-F5344CB8AC3E}">
        <p14:creationId xmlns:p14="http://schemas.microsoft.com/office/powerpoint/2010/main" val="109107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85C1DB3-25FB-3AD4-CCC1-4D6B982DAABA}"/>
              </a:ext>
            </a:extLst>
          </p:cNvPr>
          <p:cNvSpPr/>
          <p:nvPr/>
        </p:nvSpPr>
        <p:spPr>
          <a:xfrm>
            <a:off x="10921074" y="2643923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36837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sintesi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56444" y="2989634"/>
            <a:ext cx="25824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Una strategia di branding di successo si basa su una chiara identità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6885933" y="2791449"/>
            <a:ext cx="2784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Esistono diversi tipi di logo, frutto di una variegata combinazione di caratteri ed elementi grafici.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23" y="3174434"/>
            <a:ext cx="435185" cy="510356"/>
          </a:xfrm>
          <a:prstGeom prst="rect">
            <a:avLst/>
          </a:prstGeom>
        </p:spPr>
      </p:pic>
      <p:sp>
        <p:nvSpPr>
          <p:cNvPr id="10" name="Rectangle 58">
            <a:extLst>
              <a:ext uri="{FF2B5EF4-FFF2-40B4-BE49-F238E27FC236}">
                <a16:creationId xmlns:a16="http://schemas.microsoft.com/office/drawing/2014/main" id="{57A4DE11-6DBD-D00A-3E1D-605EE186F6F6}"/>
              </a:ext>
            </a:extLst>
          </p:cNvPr>
          <p:cNvSpPr/>
          <p:nvPr/>
        </p:nvSpPr>
        <p:spPr>
          <a:xfrm>
            <a:off x="11258383" y="2843615"/>
            <a:ext cx="3084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importante scegliere i colori giusti per il logo, perché suggeriscono determinate emozioni.</a:t>
            </a: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AD4F969A-85AE-A98D-87DE-D66181C2F1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366" y="3174434"/>
            <a:ext cx="435185" cy="510356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CCB46CD-CCFE-C020-E70D-1AE15A76DA06}"/>
              </a:ext>
            </a:extLst>
          </p:cNvPr>
          <p:cNvSpPr/>
          <p:nvPr/>
        </p:nvSpPr>
        <p:spPr>
          <a:xfrm>
            <a:off x="6336837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92C4DEF-F8D7-AA5F-8DB9-37560EE80165}"/>
              </a:ext>
            </a:extLst>
          </p:cNvPr>
          <p:cNvSpPr/>
          <p:nvPr/>
        </p:nvSpPr>
        <p:spPr>
          <a:xfrm>
            <a:off x="1752600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58">
            <a:extLst>
              <a:ext uri="{FF2B5EF4-FFF2-40B4-BE49-F238E27FC236}">
                <a16:creationId xmlns:a16="http://schemas.microsoft.com/office/drawing/2014/main" id="{58EDE693-DE1C-5E00-503D-2D71BD5D0C94}"/>
              </a:ext>
            </a:extLst>
          </p:cNvPr>
          <p:cNvSpPr/>
          <p:nvPr/>
        </p:nvSpPr>
        <p:spPr>
          <a:xfrm>
            <a:off x="2411507" y="6035724"/>
            <a:ext cx="2294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Anche il carattere di un logo è fondamentale </a:t>
            </a:r>
          </a:p>
        </p:txBody>
      </p:sp>
      <p:pic>
        <p:nvPicPr>
          <p:cNvPr id="28" name="object 2">
            <a:extLst>
              <a:ext uri="{FF2B5EF4-FFF2-40B4-BE49-F238E27FC236}">
                <a16:creationId xmlns:a16="http://schemas.microsoft.com/office/drawing/2014/main" id="{5BF319F7-F234-F50F-2E21-3AFF48E388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49" y="6112014"/>
            <a:ext cx="435185" cy="510356"/>
          </a:xfrm>
          <a:prstGeom prst="rect">
            <a:avLst/>
          </a:prstGeom>
        </p:spPr>
      </p:pic>
      <p:sp>
        <p:nvSpPr>
          <p:cNvPr id="30" name="Rectangle 58">
            <a:extLst>
              <a:ext uri="{FF2B5EF4-FFF2-40B4-BE49-F238E27FC236}">
                <a16:creationId xmlns:a16="http://schemas.microsoft.com/office/drawing/2014/main" id="{FBDB3B8D-AF54-C9D8-640A-2A004C58DEE0}"/>
              </a:ext>
            </a:extLst>
          </p:cNvPr>
          <p:cNvSpPr/>
          <p:nvPr/>
        </p:nvSpPr>
        <p:spPr>
          <a:xfrm>
            <a:off x="7040471" y="5860083"/>
            <a:ext cx="247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Create i giusti formati di logo che vi serviranno per diversi scopi</a:t>
            </a:r>
          </a:p>
        </p:txBody>
      </p:sp>
      <p:pic>
        <p:nvPicPr>
          <p:cNvPr id="31" name="object 2">
            <a:extLst>
              <a:ext uri="{FF2B5EF4-FFF2-40B4-BE49-F238E27FC236}">
                <a16:creationId xmlns:a16="http://schemas.microsoft.com/office/drawing/2014/main" id="{60A20428-C5AC-B742-EA84-67B91F011E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23" y="6125533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299087" y="800100"/>
            <a:ext cx="1531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Piattaforme di social media: perché usarle e quali scegliere?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5004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4.1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Perché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social media?</a:t>
            </a:r>
          </a:p>
          <a:p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 sono diversi motivi per cui stabilire una forte presenza sui social media è assolutamente essenziale per qualsiasi azienda che voglia avere successo.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0100"/>
              </p:ext>
            </p:extLst>
          </p:nvPr>
        </p:nvGraphicFramePr>
        <p:xfrm>
          <a:off x="1146687" y="4176980"/>
          <a:ext cx="15994626" cy="436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9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D79239-ADE2-4DC9-875C-DD0088D1160B}"/>
              </a:ext>
            </a:extLst>
          </p:cNvPr>
          <p:cNvSpPr txBox="1"/>
          <p:nvPr/>
        </p:nvSpPr>
        <p:spPr>
          <a:xfrm>
            <a:off x="1571123" y="826525"/>
            <a:ext cx="527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Obiettivi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finalità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BB7DBF-2106-41DB-8A1B-0DC740ED66F0}"/>
              </a:ext>
            </a:extLst>
          </p:cNvPr>
          <p:cNvSpPr txBox="1"/>
          <p:nvPr/>
        </p:nvSpPr>
        <p:spPr>
          <a:xfrm>
            <a:off x="1571123" y="1972523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 </a:t>
            </a:r>
            <a:r>
              <a:rPr lang="en-GB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termine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questo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corso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sarete 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GB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grado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2322419" y="3238366"/>
            <a:ext cx="590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Capire cos'è il branding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AF9D6F-057A-419A-8258-16F5D0B83874}"/>
              </a:ext>
            </a:extLst>
          </p:cNvPr>
          <p:cNvSpPr txBox="1"/>
          <p:nvPr/>
        </p:nvSpPr>
        <p:spPr>
          <a:xfrm>
            <a:off x="2328109" y="4497415"/>
            <a:ext cx="795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Conoscere i passi principali per la creazione di un logo efficace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E2FE64-2B8D-4D64-8B27-C2EB62F25D86}"/>
              </a:ext>
            </a:extLst>
          </p:cNvPr>
          <p:cNvSpPr txBox="1"/>
          <p:nvPr/>
        </p:nvSpPr>
        <p:spPr>
          <a:xfrm>
            <a:off x="2322419" y="5987157"/>
            <a:ext cx="716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Conoscere i principali strumenti digitali per creare il proprio logo.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23" y="3271075"/>
            <a:ext cx="435185" cy="510356"/>
          </a:xfrm>
          <a:prstGeom prst="rect">
            <a:avLst/>
          </a:prstGeom>
        </p:spPr>
      </p:pic>
      <p:pic>
        <p:nvPicPr>
          <p:cNvPr id="16" name="object 2">
            <a:extLst>
              <a:ext uri="{FF2B5EF4-FFF2-40B4-BE49-F238E27FC236}">
                <a16:creationId xmlns:a16="http://schemas.microsoft.com/office/drawing/2014/main" id="{621B329D-F6F5-4D0C-ADF3-EF47DC304E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49" y="4633144"/>
            <a:ext cx="435185" cy="510356"/>
          </a:xfrm>
          <a:prstGeom prst="rect">
            <a:avLst/>
          </a:prstGeom>
        </p:spPr>
      </p:pic>
      <p:pic>
        <p:nvPicPr>
          <p:cNvPr id="17" name="object 2">
            <a:extLst>
              <a:ext uri="{FF2B5EF4-FFF2-40B4-BE49-F238E27FC236}">
                <a16:creationId xmlns:a16="http://schemas.microsoft.com/office/drawing/2014/main" id="{6EF133E2-2570-45BD-B6C8-D8377B1DAA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23" y="5989767"/>
            <a:ext cx="435185" cy="510356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6F93D718-DE5C-43FB-B964-A6626E9892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23" y="7346390"/>
            <a:ext cx="435185" cy="510356"/>
          </a:xfrm>
          <a:prstGeom prst="rect">
            <a:avLst/>
          </a:prstGeom>
        </p:spPr>
      </p:pic>
      <p:sp>
        <p:nvSpPr>
          <p:cNvPr id="12" name="CuadroTexto 8">
            <a:extLst>
              <a:ext uri="{FF2B5EF4-FFF2-40B4-BE49-F238E27FC236}">
                <a16:creationId xmlns:a16="http://schemas.microsoft.com/office/drawing/2014/main" id="{4E7732AF-EE18-4805-973E-FA3B375D6F1A}"/>
              </a:ext>
            </a:extLst>
          </p:cNvPr>
          <p:cNvSpPr txBox="1"/>
          <p:nvPr/>
        </p:nvSpPr>
        <p:spPr>
          <a:xfrm>
            <a:off x="2322419" y="7200039"/>
            <a:ext cx="7431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Comprendere l'importanza dei social network per le strategie di branding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91885F6-15B4-4EBD-B9F1-1274D16C4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743220"/>
            <a:ext cx="7212107" cy="48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5004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4.1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Perché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social media?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2050146"/>
              </p:ext>
            </p:extLst>
          </p:nvPr>
        </p:nvGraphicFramePr>
        <p:xfrm>
          <a:off x="1146687" y="3924300"/>
          <a:ext cx="1599462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1">
            <a:extLst>
              <a:ext uri="{FF2B5EF4-FFF2-40B4-BE49-F238E27FC236}">
                <a16:creationId xmlns:a16="http://schemas.microsoft.com/office/drawing/2014/main" id="{FD3846A5-11ED-468A-BA88-5CA2449B173E}"/>
              </a:ext>
            </a:extLst>
          </p:cNvPr>
          <p:cNvSpPr txBox="1"/>
          <p:nvPr/>
        </p:nvSpPr>
        <p:spPr>
          <a:xfrm>
            <a:off x="1299087" y="800100"/>
            <a:ext cx="1531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Piattaforme di social media: perché usarle e quali scegliere?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1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999410" y="1772598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4.2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Quali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social media?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714608"/>
              </p:ext>
            </p:extLst>
          </p:nvPr>
        </p:nvGraphicFramePr>
        <p:xfrm>
          <a:off x="998400" y="2933700"/>
          <a:ext cx="11353800" cy="441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AA87D1CE-7FF6-469E-80A6-9AA610C9621A}"/>
              </a:ext>
            </a:extLst>
          </p:cNvPr>
          <p:cNvSpPr>
            <a:spLocks noChangeAspect="1"/>
          </p:cNvSpPr>
          <p:nvPr/>
        </p:nvSpPr>
        <p:spPr>
          <a:xfrm rot="21000752">
            <a:off x="14097000" y="5482435"/>
            <a:ext cx="1219200" cy="1219200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79D59DB4-2C87-46EE-A7E1-CCAAC3960D5B}"/>
              </a:ext>
            </a:extLst>
          </p:cNvPr>
          <p:cNvSpPr>
            <a:spLocks noChangeAspect="1"/>
          </p:cNvSpPr>
          <p:nvPr/>
        </p:nvSpPr>
        <p:spPr>
          <a:xfrm rot="21169335">
            <a:off x="13305077" y="2034208"/>
            <a:ext cx="1583845" cy="1440000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FAD195A7-8623-4CF7-A5D6-5D624B9EBE10}"/>
              </a:ext>
            </a:extLst>
          </p:cNvPr>
          <p:cNvSpPr>
            <a:spLocks noChangeAspect="1"/>
          </p:cNvSpPr>
          <p:nvPr/>
        </p:nvSpPr>
        <p:spPr>
          <a:xfrm rot="720958">
            <a:off x="16370009" y="6345805"/>
            <a:ext cx="919591" cy="91959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15B3B7D-E6A9-4BDF-BBA5-6037DE94DA71}"/>
              </a:ext>
            </a:extLst>
          </p:cNvPr>
          <p:cNvSpPr>
            <a:spLocks noChangeAspect="1"/>
          </p:cNvSpPr>
          <p:nvPr/>
        </p:nvSpPr>
        <p:spPr>
          <a:xfrm rot="757475">
            <a:off x="15976530" y="3703500"/>
            <a:ext cx="1440160" cy="1440000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5500DE4B-53CD-431C-B4E6-C98F022A7D5C}"/>
              </a:ext>
            </a:extLst>
          </p:cNvPr>
          <p:cNvSpPr>
            <a:spLocks noChangeAspect="1"/>
          </p:cNvSpPr>
          <p:nvPr/>
        </p:nvSpPr>
        <p:spPr>
          <a:xfrm rot="1522925">
            <a:off x="17093743" y="7615886"/>
            <a:ext cx="435309" cy="442574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D25804B9-6690-4B05-9599-5FAA30E8A6F0}"/>
              </a:ext>
            </a:extLst>
          </p:cNvPr>
          <p:cNvSpPr txBox="1"/>
          <p:nvPr/>
        </p:nvSpPr>
        <p:spPr>
          <a:xfrm>
            <a:off x="838200" y="369965"/>
            <a:ext cx="1531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Piattaforme di social media: perché usarle e quali scegliere?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9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9CF30EF-4BC0-45E6-9039-B95AC01F2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667993"/>
            <a:ext cx="6636273" cy="4406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533400" y="2860541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4.2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Quali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social media?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0091250"/>
              </p:ext>
            </p:extLst>
          </p:nvPr>
        </p:nvGraphicFramePr>
        <p:xfrm>
          <a:off x="765687" y="4305300"/>
          <a:ext cx="10287000" cy="3269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1">
            <a:extLst>
              <a:ext uri="{FF2B5EF4-FFF2-40B4-BE49-F238E27FC236}">
                <a16:creationId xmlns:a16="http://schemas.microsoft.com/office/drawing/2014/main" id="{E1E294B7-A13C-4C83-B66A-E9A849F71C4A}"/>
              </a:ext>
            </a:extLst>
          </p:cNvPr>
          <p:cNvSpPr txBox="1"/>
          <p:nvPr/>
        </p:nvSpPr>
        <p:spPr>
          <a:xfrm>
            <a:off x="1299087" y="800100"/>
            <a:ext cx="1531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Piattaforme di social media: perché usarle e quali scegliere?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79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sintesi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24B0AD6-808F-44B8-9BB0-C85C3A183D00}"/>
              </a:ext>
            </a:extLst>
          </p:cNvPr>
          <p:cNvGrpSpPr/>
          <p:nvPr/>
        </p:nvGrpSpPr>
        <p:grpSpPr>
          <a:xfrm>
            <a:off x="1752600" y="3633579"/>
            <a:ext cx="3399281" cy="2603376"/>
            <a:chOff x="1752600" y="2628900"/>
            <a:chExt cx="3399281" cy="260337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53B3577-D9C0-67CB-B8BD-0E33B29CFE77}"/>
                </a:ext>
              </a:extLst>
            </p:cNvPr>
            <p:cNvSpPr/>
            <p:nvPr/>
          </p:nvSpPr>
          <p:spPr>
            <a:xfrm>
              <a:off x="1752600" y="2628900"/>
              <a:ext cx="3352800" cy="2603376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angle 58">
              <a:extLst>
                <a:ext uri="{FF2B5EF4-FFF2-40B4-BE49-F238E27FC236}">
                  <a16:creationId xmlns:a16="http://schemas.microsoft.com/office/drawing/2014/main" id="{C19CE81B-88B7-56D0-835C-580EF1D39AEA}"/>
                </a:ext>
              </a:extLst>
            </p:cNvPr>
            <p:cNvSpPr/>
            <p:nvPr/>
          </p:nvSpPr>
          <p:spPr>
            <a:xfrm>
              <a:off x="2257769" y="2798384"/>
              <a:ext cx="289411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Stabilite una forte presenza sui social media è essenziale per qualsiasi azienda che voglia avere successo.</a:t>
              </a:r>
            </a:p>
          </p:txBody>
        </p:sp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194018B4-B354-3889-61E1-72BFFF89DBE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149" y="3160915"/>
              <a:ext cx="435185" cy="510356"/>
            </a:xfrm>
            <a:prstGeom prst="rect">
              <a:avLst/>
            </a:prstGeom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F959F9AA-EDEB-4ADA-8382-104714973962}"/>
              </a:ext>
            </a:extLst>
          </p:cNvPr>
          <p:cNvGrpSpPr/>
          <p:nvPr/>
        </p:nvGrpSpPr>
        <p:grpSpPr>
          <a:xfrm>
            <a:off x="6336837" y="3633579"/>
            <a:ext cx="3352800" cy="2603376"/>
            <a:chOff x="6336837" y="2628900"/>
            <a:chExt cx="3352800" cy="2603376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C7E83DD-3641-D2F1-E241-532A461817B2}"/>
                </a:ext>
              </a:extLst>
            </p:cNvPr>
            <p:cNvSpPr/>
            <p:nvPr/>
          </p:nvSpPr>
          <p:spPr>
            <a:xfrm>
              <a:off x="6336837" y="2628900"/>
              <a:ext cx="3352800" cy="2603376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angle 58">
              <a:extLst>
                <a:ext uri="{FF2B5EF4-FFF2-40B4-BE49-F238E27FC236}">
                  <a16:creationId xmlns:a16="http://schemas.microsoft.com/office/drawing/2014/main" id="{DC5D6AA9-5455-9552-81E8-CF2B76572622}"/>
                </a:ext>
              </a:extLst>
            </p:cNvPr>
            <p:cNvSpPr/>
            <p:nvPr/>
          </p:nvSpPr>
          <p:spPr>
            <a:xfrm>
              <a:off x="6819209" y="2961092"/>
              <a:ext cx="287042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La scelta della giusta piattaforma di social media dipende dalla natura del business</a:t>
              </a:r>
            </a:p>
          </p:txBody>
        </p:sp>
        <p:pic>
          <p:nvPicPr>
            <p:cNvPr id="8" name="object 2">
              <a:extLst>
                <a:ext uri="{FF2B5EF4-FFF2-40B4-BE49-F238E27FC236}">
                  <a16:creationId xmlns:a16="http://schemas.microsoft.com/office/drawing/2014/main" id="{49413C0B-8236-CA4A-DD00-985667C34D37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923" y="3174434"/>
              <a:ext cx="435185" cy="510356"/>
            </a:xfrm>
            <a:prstGeom prst="rect">
              <a:avLst/>
            </a:prstGeom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1032A141-715F-4E68-8949-300ECF564538}"/>
              </a:ext>
            </a:extLst>
          </p:cNvPr>
          <p:cNvGrpSpPr/>
          <p:nvPr/>
        </p:nvGrpSpPr>
        <p:grpSpPr>
          <a:xfrm>
            <a:off x="10921074" y="3633579"/>
            <a:ext cx="3861726" cy="2603376"/>
            <a:chOff x="10921074" y="2643923"/>
            <a:chExt cx="3861726" cy="2603376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785C1DB3-25FB-3AD4-CCC1-4D6B982DAABA}"/>
                </a:ext>
              </a:extLst>
            </p:cNvPr>
            <p:cNvSpPr/>
            <p:nvPr/>
          </p:nvSpPr>
          <p:spPr>
            <a:xfrm>
              <a:off x="10921074" y="2643923"/>
              <a:ext cx="3861726" cy="2603376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angle 58">
              <a:extLst>
                <a:ext uri="{FF2B5EF4-FFF2-40B4-BE49-F238E27FC236}">
                  <a16:creationId xmlns:a16="http://schemas.microsoft.com/office/drawing/2014/main" id="{57A4DE11-6DBD-D00A-3E1D-605EE186F6F6}"/>
                </a:ext>
              </a:extLst>
            </p:cNvPr>
            <p:cNvSpPr/>
            <p:nvPr/>
          </p:nvSpPr>
          <p:spPr>
            <a:xfrm>
              <a:off x="11553893" y="2976115"/>
              <a:ext cx="308691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Non investite in più di 2 o 3 social network contemporaneamente, almeno all'inizio.</a:t>
              </a:r>
            </a:p>
          </p:txBody>
        </p:sp>
        <p:pic>
          <p:nvPicPr>
            <p:cNvPr id="11" name="object 2">
              <a:extLst>
                <a:ext uri="{FF2B5EF4-FFF2-40B4-BE49-F238E27FC236}">
                  <a16:creationId xmlns:a16="http://schemas.microsoft.com/office/drawing/2014/main" id="{AD4F969A-85AE-A98D-87DE-D66181C2F1E0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4366" y="3174434"/>
              <a:ext cx="435185" cy="510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66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366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5: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sui Social media: un paio di suggerimenti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5.1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Stile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uniforme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FDB2BF0-82B1-4984-9AA8-6546F9A97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12" y="3619500"/>
            <a:ext cx="6998455" cy="48005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8C9763F-1658-4015-94CA-F41D729D9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108158"/>
            <a:ext cx="8267700" cy="310214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8014833" y="3417690"/>
            <a:ext cx="70970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</a:t>
            </a:r>
            <a:r>
              <a:rPr lang="en-US" altLang="es-ES" sz="2800" b="1" dirty="0" err="1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Usare</a:t>
            </a:r>
            <a:r>
              <a:rPr lang="en-US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uno</a:t>
            </a:r>
            <a:r>
              <a:rPr lang="en-US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stile </a:t>
            </a:r>
            <a:r>
              <a:rPr lang="en-US" altLang="es-ES" sz="2800" b="1" dirty="0" err="1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uniforme</a:t>
            </a:r>
            <a:endParaRPr lang="en-US" altLang="es-ES" sz="2800" b="1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8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Assicuratevi di utilizzare le </a:t>
            </a:r>
            <a:r>
              <a:rPr lang="it-IT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stesse versioni </a:t>
            </a:r>
            <a:r>
              <a:rPr lang="it-IT" altLang="es-ES" sz="28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 logo, font, combinazioni di colori, modelli grafici, ecc. su tutte le vostre piattaforme di social media.</a:t>
            </a:r>
          </a:p>
        </p:txBody>
      </p:sp>
    </p:spTree>
    <p:extLst>
      <p:ext uri="{BB962C8B-B14F-4D97-AF65-F5344CB8AC3E}">
        <p14:creationId xmlns:p14="http://schemas.microsoft.com/office/powerpoint/2010/main" val="3666252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BEC49F3-5472-4E91-B17F-B11733FDC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6290"/>
            <a:ext cx="18393508" cy="5920410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8FA2025-10A3-4DA0-89D1-85154364400E}"/>
              </a:ext>
            </a:extLst>
          </p:cNvPr>
          <p:cNvSpPr/>
          <p:nvPr/>
        </p:nvSpPr>
        <p:spPr>
          <a:xfrm>
            <a:off x="4624754" y="3848101"/>
            <a:ext cx="9144000" cy="2590800"/>
          </a:xfrm>
          <a:prstGeom prst="roundRect">
            <a:avLst/>
          </a:prstGeom>
          <a:solidFill>
            <a:srgbClr val="F5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5: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sui Social media: un paio di suggerimenti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5.2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Dimensione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dell’immagine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354D17B-30B3-4FF6-91D9-1FB41B6279DB}"/>
              </a:ext>
            </a:extLst>
          </p:cNvPr>
          <p:cNvSpPr/>
          <p:nvPr/>
        </p:nvSpPr>
        <p:spPr>
          <a:xfrm>
            <a:off x="4891454" y="3955602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it-IT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Rispetto dei requisiti di dimensione delle immagini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it-IT" sz="28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 </a:t>
            </a:r>
            <a:r>
              <a:rPr lang="it-IT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dimensioni, la risoluzione e i parametri </a:t>
            </a:r>
            <a:r>
              <a:rPr lang="it-IT" sz="28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 logo devono soddisfare i requisiti di qualsiasi piattaforma di social media.</a:t>
            </a:r>
          </a:p>
        </p:txBody>
      </p:sp>
    </p:spTree>
    <p:extLst>
      <p:ext uri="{BB962C8B-B14F-4D97-AF65-F5344CB8AC3E}">
        <p14:creationId xmlns:p14="http://schemas.microsoft.com/office/powerpoint/2010/main" val="3446905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DD6886-A9FC-4EE6-B0D3-D5BE526040E0}"/>
              </a:ext>
            </a:extLst>
          </p:cNvPr>
          <p:cNvCxnSpPr>
            <a:cxnSpLocks/>
          </p:cNvCxnSpPr>
          <p:nvPr/>
        </p:nvCxnSpPr>
        <p:spPr>
          <a:xfrm>
            <a:off x="0" y="6743700"/>
            <a:ext cx="18288000" cy="0"/>
          </a:xfrm>
          <a:prstGeom prst="line">
            <a:avLst/>
          </a:prstGeom>
          <a:ln w="76200">
            <a:solidFill>
              <a:srgbClr val="B0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66AEE550-C6C6-4668-899B-948C61F75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24" y="3390900"/>
            <a:ext cx="8267700" cy="359388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394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5: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sui Social media: un paio di suggerimenti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5.3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Logo semplice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55174" y="36957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altLang="es-ES" sz="2800" b="1" dirty="0" err="1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Utilizzare</a:t>
            </a:r>
            <a:r>
              <a:rPr lang="en-US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loghi</a:t>
            </a:r>
            <a:r>
              <a:rPr lang="en-US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semplificati</a:t>
            </a:r>
            <a:r>
              <a:rPr lang="en-US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>
              <a:defRPr/>
            </a:pPr>
            <a:endParaRPr lang="en-US" altLang="es-ES" sz="28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8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 una piattaforma di social media richiede una piccola immagine di profilo, potrebbe essere una buona idea utilizzare una </a:t>
            </a:r>
            <a:r>
              <a:rPr lang="it-IT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versione semplificata del logo</a:t>
            </a:r>
            <a:r>
              <a:rPr lang="it-IT" altLang="es-ES" sz="28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ad esempio senza testo.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DE8C91F-EE86-49FF-853F-7708022377D5}"/>
              </a:ext>
            </a:extLst>
          </p:cNvPr>
          <p:cNvSpPr>
            <a:spLocks noChangeAspect="1"/>
          </p:cNvSpPr>
          <p:nvPr/>
        </p:nvSpPr>
        <p:spPr>
          <a:xfrm>
            <a:off x="11811000" y="2834825"/>
            <a:ext cx="5400000" cy="5400000"/>
          </a:xfrm>
          <a:prstGeom prst="ellipse">
            <a:avLst/>
          </a:prstGeom>
          <a:noFill/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C007B44-2CB1-4B16-ADAD-285487047CF6}"/>
              </a:ext>
            </a:extLst>
          </p:cNvPr>
          <p:cNvSpPr>
            <a:spLocks noChangeAspect="1"/>
          </p:cNvSpPr>
          <p:nvPr/>
        </p:nvSpPr>
        <p:spPr>
          <a:xfrm>
            <a:off x="13089000" y="2834825"/>
            <a:ext cx="2844000" cy="2844000"/>
          </a:xfrm>
          <a:prstGeom prst="ellipse">
            <a:avLst/>
          </a:prstGeom>
          <a:noFill/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10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9C6336F-CBF5-44DA-A06B-FCC6DF03B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07" y="3096435"/>
            <a:ext cx="8128000" cy="5410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A2DA7D-092B-481D-92D5-CE9327C9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93" y="4490443"/>
            <a:ext cx="8267700" cy="30152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394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5: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sui Social media: un paio di suggerimenti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5.4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Immagini di profilo e di copertina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90343" y="46863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 </a:t>
            </a:r>
            <a:r>
              <a:rPr lang="it-IT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Fate risaltare l'immagine del profilo e l'immagine di copertina.</a:t>
            </a:r>
          </a:p>
          <a:p>
            <a:pPr algn="just">
              <a:defRPr/>
            </a:pPr>
            <a:endParaRPr lang="en-US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importante che l'immagine del profilo e l'immagine di copertina abbiano lo </a:t>
            </a:r>
            <a:r>
              <a:rPr lang="it-IT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stesso design e lo stesso accostamento di colori</a:t>
            </a:r>
            <a:r>
              <a:rPr lang="it-IT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9488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09740A6-DB6B-440E-89BF-5EFA3989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26" y="5143500"/>
            <a:ext cx="5011458" cy="32104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F02283-A4FF-499D-BFAC-549DF86EC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57" y="3108158"/>
            <a:ext cx="8733344" cy="27973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501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5: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sui Social media: un paio di suggerimenti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5.1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Ottimizzare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pagine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7551174" y="3383444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5. </a:t>
            </a:r>
            <a:r>
              <a:rPr lang="it-IT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Ottimizzare le pagine per i dispositivi mobili.</a:t>
            </a:r>
          </a:p>
          <a:p>
            <a:pPr algn="just">
              <a:defRPr/>
            </a:pPr>
            <a:endParaRPr lang="en-US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importante </a:t>
            </a:r>
            <a:r>
              <a:rPr lang="it-IT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testare la pagina su diversi dispositivi</a:t>
            </a:r>
            <a:r>
              <a:rPr lang="it-IT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come un normale computer, un laptop, un tablet e uno smartphone.</a:t>
            </a:r>
          </a:p>
        </p:txBody>
      </p:sp>
    </p:spTree>
    <p:extLst>
      <p:ext uri="{BB962C8B-B14F-4D97-AF65-F5344CB8AC3E}">
        <p14:creationId xmlns:p14="http://schemas.microsoft.com/office/powerpoint/2010/main" val="287098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85C1DB3-25FB-3AD4-CCC1-4D6B982DAABA}"/>
              </a:ext>
            </a:extLst>
          </p:cNvPr>
          <p:cNvSpPr/>
          <p:nvPr/>
        </p:nvSpPr>
        <p:spPr>
          <a:xfrm>
            <a:off x="10921074" y="2643923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36837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sintesi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257472" y="3114614"/>
            <a:ext cx="2582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Usate</a:t>
            </a:r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uno</a:t>
            </a:r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stile </a:t>
            </a:r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uniforme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7052334" y="2989634"/>
            <a:ext cx="2359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Rispettate i requisiti di dimensione delle immagini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23" y="3174434"/>
            <a:ext cx="435185" cy="510356"/>
          </a:xfrm>
          <a:prstGeom prst="rect">
            <a:avLst/>
          </a:prstGeom>
        </p:spPr>
      </p:pic>
      <p:sp>
        <p:nvSpPr>
          <p:cNvPr id="10" name="Rectangle 58">
            <a:extLst>
              <a:ext uri="{FF2B5EF4-FFF2-40B4-BE49-F238E27FC236}">
                <a16:creationId xmlns:a16="http://schemas.microsoft.com/office/drawing/2014/main" id="{57A4DE11-6DBD-D00A-3E1D-605EE186F6F6}"/>
              </a:ext>
            </a:extLst>
          </p:cNvPr>
          <p:cNvSpPr/>
          <p:nvPr/>
        </p:nvSpPr>
        <p:spPr>
          <a:xfrm>
            <a:off x="11467282" y="3099591"/>
            <a:ext cx="2666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Usate</a:t>
            </a:r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loghi</a:t>
            </a:r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semplici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AD4F969A-85AE-A98D-87DE-D66181C2F1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366" y="3174434"/>
            <a:ext cx="435185" cy="510356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CCB46CD-CCFE-C020-E70D-1AE15A76DA06}"/>
              </a:ext>
            </a:extLst>
          </p:cNvPr>
          <p:cNvSpPr/>
          <p:nvPr/>
        </p:nvSpPr>
        <p:spPr>
          <a:xfrm>
            <a:off x="6336837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92C4DEF-F8D7-AA5F-8DB9-37560EE80165}"/>
              </a:ext>
            </a:extLst>
          </p:cNvPr>
          <p:cNvSpPr/>
          <p:nvPr/>
        </p:nvSpPr>
        <p:spPr>
          <a:xfrm>
            <a:off x="1752600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58">
            <a:extLst>
              <a:ext uri="{FF2B5EF4-FFF2-40B4-BE49-F238E27FC236}">
                <a16:creationId xmlns:a16="http://schemas.microsoft.com/office/drawing/2014/main" id="{58EDE693-DE1C-5E00-503D-2D71BD5D0C94}"/>
              </a:ext>
            </a:extLst>
          </p:cNvPr>
          <p:cNvSpPr/>
          <p:nvPr/>
        </p:nvSpPr>
        <p:spPr>
          <a:xfrm>
            <a:off x="2327334" y="5912191"/>
            <a:ext cx="259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Fate risaltare la vostra immagine del profilo e l'immagine di copertina</a:t>
            </a:r>
          </a:p>
        </p:txBody>
      </p:sp>
      <p:pic>
        <p:nvPicPr>
          <p:cNvPr id="28" name="object 2">
            <a:extLst>
              <a:ext uri="{FF2B5EF4-FFF2-40B4-BE49-F238E27FC236}">
                <a16:creationId xmlns:a16="http://schemas.microsoft.com/office/drawing/2014/main" id="{5BF319F7-F234-F50F-2E21-3AFF48E388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49" y="6112014"/>
            <a:ext cx="435185" cy="510356"/>
          </a:xfrm>
          <a:prstGeom prst="rect">
            <a:avLst/>
          </a:prstGeom>
        </p:spPr>
      </p:pic>
      <p:sp>
        <p:nvSpPr>
          <p:cNvPr id="30" name="Rectangle 58">
            <a:extLst>
              <a:ext uri="{FF2B5EF4-FFF2-40B4-BE49-F238E27FC236}">
                <a16:creationId xmlns:a16="http://schemas.microsoft.com/office/drawing/2014/main" id="{FBDB3B8D-AF54-C9D8-640A-2A004C58DEE0}"/>
              </a:ext>
            </a:extLst>
          </p:cNvPr>
          <p:cNvSpPr/>
          <p:nvPr/>
        </p:nvSpPr>
        <p:spPr>
          <a:xfrm>
            <a:off x="7052334" y="6022205"/>
            <a:ext cx="247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Ottimizzate le pagine per i dispositivi mobili</a:t>
            </a:r>
          </a:p>
        </p:txBody>
      </p:sp>
      <p:pic>
        <p:nvPicPr>
          <p:cNvPr id="31" name="object 2">
            <a:extLst>
              <a:ext uri="{FF2B5EF4-FFF2-40B4-BE49-F238E27FC236}">
                <a16:creationId xmlns:a16="http://schemas.microsoft.com/office/drawing/2014/main" id="{60A20428-C5AC-B742-EA84-67B91F011E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23" y="6125533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7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D79239-ADE2-4DC9-875C-DD0088D1160B}"/>
              </a:ext>
            </a:extLst>
          </p:cNvPr>
          <p:cNvSpPr txBox="1"/>
          <p:nvPr/>
        </p:nvSpPr>
        <p:spPr>
          <a:xfrm>
            <a:off x="1461887" y="72216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Indice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C2CCD2F-B37A-4530-AE9C-F63224C4ED3A}"/>
              </a:ext>
            </a:extLst>
          </p:cNvPr>
          <p:cNvGrpSpPr/>
          <p:nvPr/>
        </p:nvGrpSpPr>
        <p:grpSpPr>
          <a:xfrm>
            <a:off x="1292022" y="1773257"/>
            <a:ext cx="2529291" cy="1997240"/>
            <a:chOff x="1237695" y="2203060"/>
            <a:chExt cx="2529291" cy="199724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7C9F896-2DB9-4A46-BF95-8A9C26C19FE9}"/>
                </a:ext>
              </a:extLst>
            </p:cNvPr>
            <p:cNvSpPr txBox="1"/>
            <p:nvPr/>
          </p:nvSpPr>
          <p:spPr>
            <a:xfrm>
              <a:off x="1612318" y="2203060"/>
              <a:ext cx="21546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Unità 1. Personal Branding: </a:t>
              </a:r>
              <a:r>
                <a:rPr lang="en-US" sz="20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cosa</a:t>
              </a:r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significa</a:t>
              </a:r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? 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99353FE-8C02-491A-97E3-0F609EE7C293}"/>
                </a:ext>
              </a:extLst>
            </p:cNvPr>
            <p:cNvSpPr txBox="1"/>
            <p:nvPr/>
          </p:nvSpPr>
          <p:spPr>
            <a:xfrm>
              <a:off x="1612318" y="3184637"/>
              <a:ext cx="21546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1.1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Introduzione</a:t>
              </a: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1.2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L’obiettivo</a:t>
              </a: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del branding</a:t>
              </a:r>
            </a:p>
          </p:txBody>
        </p:sp>
        <p:pic>
          <p:nvPicPr>
            <p:cNvPr id="15" name="object 2">
              <a:extLst>
                <a:ext uri="{FF2B5EF4-FFF2-40B4-BE49-F238E27FC236}">
                  <a16:creationId xmlns:a16="http://schemas.microsoft.com/office/drawing/2014/main" id="{0351A207-7EF1-46BA-953B-CECF6A0A5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695" y="2247706"/>
              <a:ext cx="306975" cy="360000"/>
            </a:xfrm>
            <a:prstGeom prst="rect">
              <a:avLst/>
            </a:prstGeom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0F5BCD87-8C0C-4992-A9C1-9EAADA3324B7}"/>
              </a:ext>
            </a:extLst>
          </p:cNvPr>
          <p:cNvGrpSpPr/>
          <p:nvPr/>
        </p:nvGrpSpPr>
        <p:grpSpPr>
          <a:xfrm>
            <a:off x="5069280" y="1773257"/>
            <a:ext cx="2703120" cy="2339102"/>
            <a:chOff x="4997416" y="2247706"/>
            <a:chExt cx="2369279" cy="2339102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383C766-C59A-4336-B14B-5E1B269C5395}"/>
                </a:ext>
              </a:extLst>
            </p:cNvPr>
            <p:cNvSpPr txBox="1"/>
            <p:nvPr/>
          </p:nvSpPr>
          <p:spPr>
            <a:xfrm>
              <a:off x="5378416" y="2247706"/>
              <a:ext cx="198827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Unità 2. </a:t>
              </a:r>
              <a:r>
                <a:rPr lang="it-IT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 cosa serve il branding e perché è importante?</a:t>
              </a:r>
              <a:endParaRPr lang="en-US" sz="2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16" name="object 2">
              <a:extLst>
                <a:ext uri="{FF2B5EF4-FFF2-40B4-BE49-F238E27FC236}">
                  <a16:creationId xmlns:a16="http://schemas.microsoft.com/office/drawing/2014/main" id="{621B329D-F6F5-4D0C-ADF3-EF47DC304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416" y="2247706"/>
              <a:ext cx="306975" cy="360000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B89EC2C6-D583-10AD-C79A-2634F76ECF68}"/>
                </a:ext>
              </a:extLst>
            </p:cNvPr>
            <p:cNvSpPr txBox="1"/>
            <p:nvPr/>
          </p:nvSpPr>
          <p:spPr>
            <a:xfrm>
              <a:off x="5378416" y="3571145"/>
              <a:ext cx="1878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2.1 Branding per l'azienda, i clienti e i concorrenti</a:t>
              </a: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F350501F-1F88-45F4-BB2C-0897BEF02CA2}"/>
              </a:ext>
            </a:extLst>
          </p:cNvPr>
          <p:cNvGrpSpPr/>
          <p:nvPr/>
        </p:nvGrpSpPr>
        <p:grpSpPr>
          <a:xfrm>
            <a:off x="9105104" y="1773257"/>
            <a:ext cx="2934496" cy="2723823"/>
            <a:chOff x="9144000" y="2203060"/>
            <a:chExt cx="2626274" cy="2723823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F55AED91-6BB3-390F-EEC2-00D8479C7708}"/>
                </a:ext>
              </a:extLst>
            </p:cNvPr>
            <p:cNvSpPr txBox="1"/>
            <p:nvPr/>
          </p:nvSpPr>
          <p:spPr>
            <a:xfrm>
              <a:off x="9525000" y="2203060"/>
              <a:ext cx="22452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Unità 3. </a:t>
              </a:r>
              <a:r>
                <a:rPr lang="it-IT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5 passi per definire il tuo logo</a:t>
              </a:r>
              <a:endParaRPr lang="en-US" sz="2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22" name="object 2">
              <a:extLst>
                <a:ext uri="{FF2B5EF4-FFF2-40B4-BE49-F238E27FC236}">
                  <a16:creationId xmlns:a16="http://schemas.microsoft.com/office/drawing/2014/main" id="{3D263EC9-B095-981F-DE9B-C3EA82565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2250988"/>
              <a:ext cx="306975" cy="360000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216AC3D-4E53-97A4-1317-29288B9C440B}"/>
                </a:ext>
              </a:extLst>
            </p:cNvPr>
            <p:cNvSpPr txBox="1"/>
            <p:nvPr/>
          </p:nvSpPr>
          <p:spPr>
            <a:xfrm>
              <a:off x="9525000" y="2987891"/>
              <a:ext cx="224527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3.1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Stabilire</a:t>
              </a: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la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tua</a:t>
              </a: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identità</a:t>
              </a: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3.2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Definire</a:t>
              </a: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lo stile</a:t>
              </a:r>
            </a:p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3.3 Colori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giusti</a:t>
              </a: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3.4 Font giusto</a:t>
              </a:r>
            </a:p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3.5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Ritocchi</a:t>
              </a: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finali</a:t>
              </a: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AFF2223A-7135-43F1-9281-72F9ED6D0C7B}"/>
              </a:ext>
            </a:extLst>
          </p:cNvPr>
          <p:cNvGrpSpPr/>
          <p:nvPr/>
        </p:nvGrpSpPr>
        <p:grpSpPr>
          <a:xfrm>
            <a:off x="2833487" y="5301265"/>
            <a:ext cx="2897548" cy="2662091"/>
            <a:chOff x="1233307" y="5141110"/>
            <a:chExt cx="2897548" cy="2662091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ECCD748E-8591-99B1-4D78-7B663A659DBB}"/>
                </a:ext>
              </a:extLst>
            </p:cNvPr>
            <p:cNvSpPr txBox="1"/>
            <p:nvPr/>
          </p:nvSpPr>
          <p:spPr>
            <a:xfrm>
              <a:off x="1612318" y="5141110"/>
              <a:ext cx="24423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Unità 4. </a:t>
              </a:r>
              <a:r>
                <a:rPr lang="it-IT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Piattaforme di social media: perché usarle e quali scegliere?</a:t>
              </a:r>
              <a:endParaRPr lang="en-US" sz="2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A8116CE2-6805-1AB1-7DFA-15D6E7F73433}"/>
                </a:ext>
              </a:extLst>
            </p:cNvPr>
            <p:cNvSpPr txBox="1"/>
            <p:nvPr/>
          </p:nvSpPr>
          <p:spPr>
            <a:xfrm>
              <a:off x="1612318" y="6479762"/>
              <a:ext cx="25185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4.1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Perché</a:t>
              </a: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</a:t>
              </a: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social media?</a:t>
              </a:r>
            </a:p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4.2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Quali</a:t>
              </a: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social media?</a:t>
              </a:r>
            </a:p>
          </p:txBody>
        </p:sp>
        <p:pic>
          <p:nvPicPr>
            <p:cNvPr id="29" name="object 2">
              <a:extLst>
                <a:ext uri="{FF2B5EF4-FFF2-40B4-BE49-F238E27FC236}">
                  <a16:creationId xmlns:a16="http://schemas.microsoft.com/office/drawing/2014/main" id="{11A7105C-CEA3-C4E0-2469-1A3954BAD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307" y="5199600"/>
              <a:ext cx="306975" cy="360000"/>
            </a:xfrm>
            <a:prstGeom prst="rect">
              <a:avLst/>
            </a:prstGeom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950F92C5-254D-4F05-9DC7-E639FC2AA71C}"/>
              </a:ext>
            </a:extLst>
          </p:cNvPr>
          <p:cNvGrpSpPr/>
          <p:nvPr/>
        </p:nvGrpSpPr>
        <p:grpSpPr>
          <a:xfrm>
            <a:off x="7157468" y="5301265"/>
            <a:ext cx="3341508" cy="3237181"/>
            <a:chOff x="5081879" y="5136485"/>
            <a:chExt cx="2997843" cy="3237181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0C0A054E-8F5B-33CA-0ACC-1E47492448DF}"/>
                </a:ext>
              </a:extLst>
            </p:cNvPr>
            <p:cNvSpPr txBox="1"/>
            <p:nvPr/>
          </p:nvSpPr>
          <p:spPr>
            <a:xfrm>
              <a:off x="5378416" y="5136485"/>
              <a:ext cx="24423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Unità 5. </a:t>
              </a:r>
              <a:r>
                <a:rPr lang="it-IT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Branding sui Social media: un paio di suggerimenti</a:t>
              </a:r>
              <a:endParaRPr lang="en-US" sz="2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30" name="object 2">
              <a:extLst>
                <a:ext uri="{FF2B5EF4-FFF2-40B4-BE49-F238E27FC236}">
                  <a16:creationId xmlns:a16="http://schemas.microsoft.com/office/drawing/2014/main" id="{883FE5FE-B289-128C-9CD8-36DFDFA5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879" y="5199600"/>
              <a:ext cx="306975" cy="360000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69B12FA5-AE61-4DA5-4550-AFD82F2B0C7F}"/>
                </a:ext>
              </a:extLst>
            </p:cNvPr>
            <p:cNvSpPr txBox="1"/>
            <p:nvPr/>
          </p:nvSpPr>
          <p:spPr>
            <a:xfrm>
              <a:off x="5362971" y="6126897"/>
              <a:ext cx="271675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5.1 Stile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uniforme</a:t>
              </a: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5.2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Dimensione</a:t>
              </a: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dell’immagine</a:t>
              </a: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5.3 Logo semplice</a:t>
              </a:r>
            </a:p>
            <a:p>
              <a:r>
                <a:rPr lang="it-IT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5.4 Immagini di profilo e di copertina</a:t>
              </a:r>
            </a:p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5.5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Ottimizzare</a:t>
              </a: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le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pagine</a:t>
              </a: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8C15631-A355-47AD-8223-D65B9F8BA28F}"/>
              </a:ext>
            </a:extLst>
          </p:cNvPr>
          <p:cNvGrpSpPr/>
          <p:nvPr/>
        </p:nvGrpSpPr>
        <p:grpSpPr>
          <a:xfrm>
            <a:off x="11870636" y="5359755"/>
            <a:ext cx="3445563" cy="1425105"/>
            <a:chOff x="9157921" y="5097935"/>
            <a:chExt cx="3030382" cy="1425105"/>
          </a:xfrm>
        </p:grpSpPr>
        <p:sp>
          <p:nvSpPr>
            <p:cNvPr id="19" name="CuadroTexto 26">
              <a:extLst>
                <a:ext uri="{FF2B5EF4-FFF2-40B4-BE49-F238E27FC236}">
                  <a16:creationId xmlns:a16="http://schemas.microsoft.com/office/drawing/2014/main" id="{4601842E-295C-4A98-8CD7-4AED3817D489}"/>
                </a:ext>
              </a:extLst>
            </p:cNvPr>
            <p:cNvSpPr txBox="1"/>
            <p:nvPr/>
          </p:nvSpPr>
          <p:spPr>
            <a:xfrm>
              <a:off x="9525000" y="5097935"/>
              <a:ext cx="2442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Unità 6. </a:t>
              </a:r>
              <a:r>
                <a:rPr lang="it-IT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Comuni strumenti di personal branding digitale </a:t>
              </a:r>
              <a:endParaRPr lang="en-US" sz="2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198D9448-DB54-4BB2-96C8-6028B6F29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7921" y="5199600"/>
              <a:ext cx="306975" cy="360000"/>
            </a:xfrm>
            <a:prstGeom prst="rect">
              <a:avLst/>
            </a:prstGeom>
          </p:spPr>
        </p:pic>
        <p:sp>
          <p:nvSpPr>
            <p:cNvPr id="24" name="CuadroTexto 32">
              <a:extLst>
                <a:ext uri="{FF2B5EF4-FFF2-40B4-BE49-F238E27FC236}">
                  <a16:creationId xmlns:a16="http://schemas.microsoft.com/office/drawing/2014/main" id="{C5ED0D2D-71E8-49A7-BBE4-BE92D022717E}"/>
                </a:ext>
              </a:extLst>
            </p:cNvPr>
            <p:cNvSpPr txBox="1"/>
            <p:nvPr/>
          </p:nvSpPr>
          <p:spPr>
            <a:xfrm>
              <a:off x="9525000" y="6122930"/>
              <a:ext cx="2663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6.1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Strumenti</a:t>
              </a: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online </a:t>
              </a:r>
              <a:r>
                <a:rPr lang="en-US" sz="20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utili</a:t>
              </a:r>
              <a:endPara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466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008522D-DF4A-441D-8F0E-1AFB737FF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86" y="3075920"/>
            <a:ext cx="8247434" cy="55025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ACE8BB7-8C3C-476B-BEEE-078B9FA3D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74" y="3744828"/>
            <a:ext cx="8527025" cy="33036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280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6: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 strumenti di personal branding digitale 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734766" y="4174004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 creare liberamente e rapidamente un logo personalizzato, sono disponibili diversi </a:t>
            </a:r>
            <a:r>
              <a:rPr lang="it-IT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servizi online, programmi e applicazioni mobili</a:t>
            </a:r>
            <a:r>
              <a:rPr lang="it-IT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Vi permetteranno di dare un aspetto più personalizzato alle vostre pagine sui social media.</a:t>
            </a:r>
          </a:p>
        </p:txBody>
      </p:sp>
    </p:spTree>
    <p:extLst>
      <p:ext uri="{BB962C8B-B14F-4D97-AF65-F5344CB8AC3E}">
        <p14:creationId xmlns:p14="http://schemas.microsoft.com/office/powerpoint/2010/main" val="3423558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7051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>
            <a:spLocks noChangeAspect="1"/>
          </p:cNvSpPr>
          <p:nvPr/>
        </p:nvSpPr>
        <p:spPr>
          <a:xfrm>
            <a:off x="8561360" y="2552700"/>
            <a:ext cx="5868000" cy="58680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9160701" y="3848100"/>
            <a:ext cx="47541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Namecheap</a:t>
            </a:r>
            <a:r>
              <a:rPr lang="en-GB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 tratta di uno strumento Web gratuito che genera automaticamente loghi di stile astratto che possono essere personalizzati direttamente nel browser prima di essere scaricati sul PC.</a:t>
            </a:r>
          </a:p>
        </p:txBody>
      </p:sp>
      <p:pic>
        <p:nvPicPr>
          <p:cNvPr id="1026" name="Picture 2" descr="Visualizza immagine di origine">
            <a:hlinkClick r:id="rId2"/>
            <a:extLst>
              <a:ext uri="{FF2B5EF4-FFF2-40B4-BE49-F238E27FC236}">
                <a16:creationId xmlns:a16="http://schemas.microsoft.com/office/drawing/2014/main" id="{00F9D5B6-E6CE-46BE-AD75-75A1439EB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11" y="6078972"/>
            <a:ext cx="5267449" cy="9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1203692A-8A47-4DCC-B7D8-BE547EC18888}"/>
              </a:ext>
            </a:extLst>
          </p:cNvPr>
          <p:cNvSpPr txBox="1"/>
          <p:nvPr/>
        </p:nvSpPr>
        <p:spPr>
          <a:xfrm>
            <a:off x="1447800" y="1573291"/>
            <a:ext cx="1280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6: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 strumenti di personal branding digitale 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28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D255FDED-CE18-4CC2-BA0A-6ED9DA9B4B47}"/>
              </a:ext>
            </a:extLst>
          </p:cNvPr>
          <p:cNvSpPr>
            <a:spLocks noChangeAspect="1"/>
          </p:cNvSpPr>
          <p:nvPr/>
        </p:nvSpPr>
        <p:spPr>
          <a:xfrm>
            <a:off x="9220200" y="1407301"/>
            <a:ext cx="7315200" cy="73152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10206929" y="2512010"/>
            <a:ext cx="55351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</a:t>
            </a:r>
            <a:r>
              <a:rPr lang="en-GB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un servizio online gratuito (nella versione base) che consente di progettare loghi, volantini, contenuti grafici per il Web e altro ancora direttamente online a partire da simboli e forme già pronti, nonché di caricare immagini e contenuti personalizzati. Permette di scaricare versioni ad alta risoluzione del logo creato, anche in formato PDF.</a:t>
            </a:r>
          </a:p>
        </p:txBody>
      </p:sp>
      <p:pic>
        <p:nvPicPr>
          <p:cNvPr id="2050" name="Picture 2" descr="Visualizza immagine di origine">
            <a:hlinkClick r:id="rId2"/>
            <a:extLst>
              <a:ext uri="{FF2B5EF4-FFF2-40B4-BE49-F238E27FC236}">
                <a16:creationId xmlns:a16="http://schemas.microsoft.com/office/drawing/2014/main" id="{5017CAA9-FB80-42E6-9E82-0B132E5E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83870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3">
            <a:extLst>
              <a:ext uri="{FF2B5EF4-FFF2-40B4-BE49-F238E27FC236}">
                <a16:creationId xmlns:a16="http://schemas.microsoft.com/office/drawing/2014/main" id="{899B3770-F778-41C7-BB38-7ECD3633E386}"/>
              </a:ext>
            </a:extLst>
          </p:cNvPr>
          <p:cNvSpPr txBox="1"/>
          <p:nvPr/>
        </p:nvSpPr>
        <p:spPr>
          <a:xfrm>
            <a:off x="990600" y="647581"/>
            <a:ext cx="1280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6: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 strumenti di personal branding digitale 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86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>
            <a:spLocks noChangeAspect="1"/>
          </p:cNvSpPr>
          <p:nvPr/>
        </p:nvSpPr>
        <p:spPr>
          <a:xfrm>
            <a:off x="7831200" y="2752552"/>
            <a:ext cx="5580000" cy="55800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8428395" y="4365408"/>
            <a:ext cx="4385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Inkscape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un programma totalmente gratuito e open source disponibile per Windows, </a:t>
            </a:r>
            <a:r>
              <a:rPr lang="it-IT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macOS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Linux che consente di creare un logo vettoriale.</a:t>
            </a:r>
          </a:p>
        </p:txBody>
      </p:sp>
      <p:pic>
        <p:nvPicPr>
          <p:cNvPr id="3076" name="Picture 4" descr="Visualizza immagine di origine">
            <a:hlinkClick r:id="rId2"/>
            <a:extLst>
              <a:ext uri="{FF2B5EF4-FFF2-40B4-BE49-F238E27FC236}">
                <a16:creationId xmlns:a16="http://schemas.microsoft.com/office/drawing/2014/main" id="{B2F04BEA-35B4-4A20-89CD-C8D2759E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13" y="4868261"/>
            <a:ext cx="3471587" cy="34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C2FCAB55-778D-4403-8749-F55A927F9331}"/>
              </a:ext>
            </a:extLst>
          </p:cNvPr>
          <p:cNvSpPr txBox="1"/>
          <p:nvPr/>
        </p:nvSpPr>
        <p:spPr>
          <a:xfrm>
            <a:off x="1447800" y="1573291"/>
            <a:ext cx="1280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6: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 strumenti di personal branding digitale 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87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/>
          <p:nvPr/>
        </p:nvSpPr>
        <p:spPr>
          <a:xfrm>
            <a:off x="8405516" y="2281177"/>
            <a:ext cx="6453484" cy="6291323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9111641" y="3543300"/>
            <a:ext cx="5111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 altro software molto efficace è 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Adobe Illustrator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è il software di grafica vettoriale utilizzato dai professionisti del settore per creare loghi. Il programma offre 7 giorni di prova gratuita, dopodiché è necessario sottoscrivere un piano a pagamento.</a:t>
            </a:r>
          </a:p>
        </p:txBody>
      </p:sp>
      <p:pic>
        <p:nvPicPr>
          <p:cNvPr id="4098" name="Picture 2" descr="Visualizza immagine di origine">
            <a:hlinkClick r:id="rId2"/>
            <a:extLst>
              <a:ext uri="{FF2B5EF4-FFF2-40B4-BE49-F238E27FC236}">
                <a16:creationId xmlns:a16="http://schemas.microsoft.com/office/drawing/2014/main" id="{3631257B-057E-4C99-A97F-38528420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28" y="5143500"/>
            <a:ext cx="3367678" cy="32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24F27B6E-8565-4267-A677-5A6CE4C2A516}"/>
              </a:ext>
            </a:extLst>
          </p:cNvPr>
          <p:cNvSpPr txBox="1"/>
          <p:nvPr/>
        </p:nvSpPr>
        <p:spPr>
          <a:xfrm>
            <a:off x="1447800" y="1573291"/>
            <a:ext cx="1280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6: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 strumenti di personal branding digitale 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25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>
            <a:spLocks noChangeAspect="1"/>
          </p:cNvSpPr>
          <p:nvPr/>
        </p:nvSpPr>
        <p:spPr>
          <a:xfrm>
            <a:off x="8534400" y="2814310"/>
            <a:ext cx="5400000" cy="54000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9145785" y="4556118"/>
            <a:ext cx="41772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Logaster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permette di creare e scaricare loghi appositamente adattati alle varie piattaforme di social media.</a:t>
            </a:r>
          </a:p>
        </p:txBody>
      </p:sp>
      <p:pic>
        <p:nvPicPr>
          <p:cNvPr id="5122" name="Picture 2" descr="Visualizza immagine di origine">
            <a:hlinkClick r:id="rId2"/>
            <a:extLst>
              <a:ext uri="{FF2B5EF4-FFF2-40B4-BE49-F238E27FC236}">
                <a16:creationId xmlns:a16="http://schemas.microsoft.com/office/drawing/2014/main" id="{CFAF0D83-784D-4393-833C-807BB09C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9480"/>
            <a:ext cx="56705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9731004F-A969-42EA-97E4-E60557C829F8}"/>
              </a:ext>
            </a:extLst>
          </p:cNvPr>
          <p:cNvSpPr txBox="1"/>
          <p:nvPr/>
        </p:nvSpPr>
        <p:spPr>
          <a:xfrm>
            <a:off x="1447800" y="1573291"/>
            <a:ext cx="1280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6: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 strumenti di personal branding digitale 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46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sualizza immagine di origine">
            <a:extLst>
              <a:ext uri="{FF2B5EF4-FFF2-40B4-BE49-F238E27FC236}">
                <a16:creationId xmlns:a16="http://schemas.microsoft.com/office/drawing/2014/main" id="{E4F787D8-6801-49A8-B8B6-2468E0E0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4718"/>
            <a:ext cx="384716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41537" y="3356316"/>
            <a:ext cx="7772400" cy="243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Altri</a:t>
            </a:r>
            <a:r>
              <a:rPr lang="en-GB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</a:t>
            </a:r>
            <a:r>
              <a:rPr lang="en-GB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</a:t>
            </a:r>
            <a:r>
              <a:rPr lang="en-GB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sono</a:t>
            </a:r>
            <a:r>
              <a:rPr lang="en-GB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Sproutsocial</a:t>
            </a:r>
            <a:r>
              <a:rPr lang="en-GB" sz="2800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consente di adattare le immagini alle indicazioni definite dalle principali piattaforme di social media.</a:t>
            </a:r>
          </a:p>
        </p:txBody>
      </p:sp>
      <p:pic>
        <p:nvPicPr>
          <p:cNvPr id="6148" name="Picture 4" descr="Visualizza immagine di origine">
            <a:extLst>
              <a:ext uri="{FF2B5EF4-FFF2-40B4-BE49-F238E27FC236}">
                <a16:creationId xmlns:a16="http://schemas.microsoft.com/office/drawing/2014/main" id="{E3EF428B-1069-45FC-B4A9-416F04E3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583239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668C52-60C8-4D6E-8163-53C4598F7842}"/>
              </a:ext>
            </a:extLst>
          </p:cNvPr>
          <p:cNvSpPr txBox="1"/>
          <p:nvPr/>
        </p:nvSpPr>
        <p:spPr>
          <a:xfrm>
            <a:off x="9838845" y="4312503"/>
            <a:ext cx="6343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Pablo</a:t>
            </a:r>
            <a:r>
              <a:rPr lang="en-GB" sz="2800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possibile cercare immagini di copertina di grandi dimensioni e aggiungerle al testo.</a:t>
            </a:r>
            <a:endParaRPr lang="en-US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F654E50-AD02-4C9A-952F-A731264420E1}"/>
              </a:ext>
            </a:extLst>
          </p:cNvPr>
          <p:cNvSpPr/>
          <p:nvPr/>
        </p:nvSpPr>
        <p:spPr>
          <a:xfrm>
            <a:off x="1281769" y="4151059"/>
            <a:ext cx="8159663" cy="4345241"/>
          </a:xfrm>
          <a:prstGeom prst="rect">
            <a:avLst/>
          </a:prstGeom>
          <a:noFill/>
          <a:ln w="381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07F0295-CEF0-46A7-86DF-21765C750816}"/>
              </a:ext>
            </a:extLst>
          </p:cNvPr>
          <p:cNvSpPr/>
          <p:nvPr/>
        </p:nvSpPr>
        <p:spPr>
          <a:xfrm>
            <a:off x="9728191" y="4151059"/>
            <a:ext cx="6642126" cy="4345241"/>
          </a:xfrm>
          <a:prstGeom prst="rect">
            <a:avLst/>
          </a:prstGeom>
          <a:noFill/>
          <a:ln w="381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24BDA674-CC81-442C-8328-84234115B30D}"/>
              </a:ext>
            </a:extLst>
          </p:cNvPr>
          <p:cNvSpPr txBox="1"/>
          <p:nvPr/>
        </p:nvSpPr>
        <p:spPr>
          <a:xfrm>
            <a:off x="1447800" y="1573291"/>
            <a:ext cx="1280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6: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 strumenti di personal branding digitale 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14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sintesi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FF67F1B-2176-4778-AE9A-6889AD30952A}"/>
              </a:ext>
            </a:extLst>
          </p:cNvPr>
          <p:cNvGrpSpPr/>
          <p:nvPr/>
        </p:nvGrpSpPr>
        <p:grpSpPr>
          <a:xfrm>
            <a:off x="1600200" y="3661402"/>
            <a:ext cx="3810000" cy="3190257"/>
            <a:chOff x="1752600" y="2628899"/>
            <a:chExt cx="3810000" cy="3190257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53B3577-D9C0-67CB-B8BD-0E33B29CFE77}"/>
                </a:ext>
              </a:extLst>
            </p:cNvPr>
            <p:cNvSpPr/>
            <p:nvPr/>
          </p:nvSpPr>
          <p:spPr>
            <a:xfrm>
              <a:off x="1752600" y="2628899"/>
              <a:ext cx="3810000" cy="3190257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angle 58">
              <a:extLst>
                <a:ext uri="{FF2B5EF4-FFF2-40B4-BE49-F238E27FC236}">
                  <a16:creationId xmlns:a16="http://schemas.microsoft.com/office/drawing/2014/main" id="{C19CE81B-88B7-56D0-835C-580EF1D39AEA}"/>
                </a:ext>
              </a:extLst>
            </p:cNvPr>
            <p:cNvSpPr/>
            <p:nvPr/>
          </p:nvSpPr>
          <p:spPr>
            <a:xfrm>
              <a:off x="2124355" y="2772168"/>
              <a:ext cx="310976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 servizi online, i programmi e le applicazioni mobili vi permetteranno di dare alle vostre pagine sui social media un aspetto più personalizzato.</a:t>
              </a:r>
            </a:p>
          </p:txBody>
        </p:sp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194018B4-B354-3889-61E1-72BFFF89DBE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149" y="3160915"/>
              <a:ext cx="435185" cy="510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071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EDDD99-298F-41D0-922C-4BD6E66D7434}"/>
              </a:ext>
            </a:extLst>
          </p:cNvPr>
          <p:cNvSpPr txBox="1"/>
          <p:nvPr/>
        </p:nvSpPr>
        <p:spPr>
          <a:xfrm>
            <a:off x="5867400" y="62103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Grazie</a:t>
            </a:r>
            <a:r>
              <a:rPr lang="en-US" sz="8000" b="1" spc="-114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B0589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2D4F1C-F8EC-67AC-1392-9E090DDB8BD5}"/>
              </a:ext>
            </a:extLst>
          </p:cNvPr>
          <p:cNvSpPr txBox="1"/>
          <p:nvPr/>
        </p:nvSpPr>
        <p:spPr>
          <a:xfrm>
            <a:off x="4229100" y="57531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6810" marR="2413635" algn="ctr">
              <a:spcBef>
                <a:spcPts val="415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B05894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e4f-network.eu</a:t>
            </a:r>
            <a:endParaRPr lang="es-ES" sz="2400" u="sng" dirty="0">
              <a:solidFill>
                <a:srgbClr val="B05894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36C23D-C0FE-4FF2-9AEE-09FEB0A76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8635"/>
            <a:ext cx="472319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CEC6A0C-6CDF-43ED-A283-287516191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550977"/>
            <a:ext cx="7833666" cy="52142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55174" y="1028700"/>
            <a:ext cx="502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083811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900521"/>
              </p:ext>
            </p:extLst>
          </p:nvPr>
        </p:nvGraphicFramePr>
        <p:xfrm>
          <a:off x="5201466" y="5905500"/>
          <a:ext cx="5331046" cy="208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9724D0-2BD1-45F5-9EB6-C3342516D8F5}"/>
              </a:ext>
            </a:extLst>
          </p:cNvPr>
          <p:cNvSpPr txBox="1"/>
          <p:nvPr/>
        </p:nvSpPr>
        <p:spPr>
          <a:xfrm>
            <a:off x="1455174" y="2816670"/>
            <a:ext cx="75364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 Branding significa gestire strategicamente la propria </a:t>
            </a: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immagine professionale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ciò che gli altri percepiscono di voi e che li porterà a scegliere voi piuttosto che qualcun altro. Applicando il Personal Branding potete </a:t>
            </a: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consolidare il vostro posizionamento, differenziarvi dagli altri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 rendervi più </a:t>
            </a: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riconoscibili e memorabili.</a:t>
            </a:r>
          </a:p>
        </p:txBody>
      </p:sp>
    </p:spTree>
    <p:extLst>
      <p:ext uri="{BB962C8B-B14F-4D97-AF65-F5344CB8AC3E}">
        <p14:creationId xmlns:p14="http://schemas.microsoft.com/office/powerpoint/2010/main" val="22349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E942C55-DE24-4996-8A04-955A5E6B2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69021"/>
            <a:ext cx="6096000" cy="40671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55174" y="113043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068027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L’obiettivo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 branding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55174" y="2828778"/>
            <a:ext cx="14927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L'obiettivo è farsi un nome e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 efficacemente il proprio valore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La sfida è esercitare un'influenza preventiva sulle persone più importanti per voi, come i clienti, i datori di lavoro, i colleghi o i dirigenti.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3FFC6C5-3F35-479D-91B3-949C579C9F2E}"/>
              </a:ext>
            </a:extLst>
          </p:cNvPr>
          <p:cNvSpPr/>
          <p:nvPr/>
        </p:nvSpPr>
        <p:spPr>
          <a:xfrm>
            <a:off x="8153400" y="4914900"/>
            <a:ext cx="6934200" cy="2819400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 Branding significa impostare una strategia per identificare o definire i vostri </a:t>
            </a:r>
            <a:r>
              <a:rPr lang="it-IT" sz="2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punti di forza</a:t>
            </a:r>
            <a:r>
              <a:rPr lang="it-IT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ciò che vi rende </a:t>
            </a:r>
            <a:r>
              <a:rPr lang="it-IT" sz="2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unici e diversi </a:t>
            </a:r>
            <a:r>
              <a:rPr lang="it-IT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dai vostri concorrenti, e comunicare efficacemente ciò che sapete fare, come lo fate, quali vantaggi apportate e perché gli altri dovrebbero scegliere voi.</a:t>
            </a:r>
          </a:p>
        </p:txBody>
      </p:sp>
    </p:spTree>
    <p:extLst>
      <p:ext uri="{BB962C8B-B14F-4D97-AF65-F5344CB8AC3E}">
        <p14:creationId xmlns:p14="http://schemas.microsoft.com/office/powerpoint/2010/main" val="74533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C173595-DB3E-4C6B-A4EC-D685EF513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23487"/>
            <a:ext cx="7452424" cy="49605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L’obiettivo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 branding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10210801" y="5174402"/>
            <a:ext cx="6914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Partite dalla vostra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personalità e unicità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dai vostri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punti di forza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per costruire una relazione duratura e a due sensi con il vostro pubblico, in grado di rafforzare e persino, molto spesso, migliorare il vostro marchio e attrarre nuove opportunità.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24071"/>
              </p:ext>
            </p:extLst>
          </p:nvPr>
        </p:nvGraphicFramePr>
        <p:xfrm>
          <a:off x="8530324" y="1978835"/>
          <a:ext cx="6618560" cy="271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54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24600" y="3911724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27098" y="3841812"/>
            <a:ext cx="3352800" cy="2804424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sintesi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40515" y="3968580"/>
            <a:ext cx="26124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 branding significa gestire strategicamente la propria immagine professionale.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70" y="3989338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6962672" y="3989338"/>
            <a:ext cx="2308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L'obiettivo è farsi un nome e comunicare efficacemente il proprio valore.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87" y="3989338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8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E6B3ACD-9D3F-4CDD-BDD4-05F1146EA45C}"/>
              </a:ext>
            </a:extLst>
          </p:cNvPr>
          <p:cNvSpPr/>
          <p:nvPr/>
        </p:nvSpPr>
        <p:spPr>
          <a:xfrm>
            <a:off x="1447800" y="3402904"/>
            <a:ext cx="13106400" cy="4343400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oup 55">
            <a:extLst>
              <a:ext uri="{FF2B5EF4-FFF2-40B4-BE49-F238E27FC236}">
                <a16:creationId xmlns:a16="http://schemas.microsoft.com/office/drawing/2014/main" id="{3A5DE59D-64AC-4F37-BF70-BE9135E4C6BB}"/>
              </a:ext>
            </a:extLst>
          </p:cNvPr>
          <p:cNvGrpSpPr>
            <a:grpSpLocks noChangeAspect="1"/>
          </p:cNvGrpSpPr>
          <p:nvPr/>
        </p:nvGrpSpPr>
        <p:grpSpPr>
          <a:xfrm>
            <a:off x="9781176" y="3244112"/>
            <a:ext cx="1525712" cy="1800000"/>
            <a:chOff x="2188248" y="2034620"/>
            <a:chExt cx="1577994" cy="1861674"/>
          </a:xfrm>
        </p:grpSpPr>
        <p:sp>
          <p:nvSpPr>
            <p:cNvPr id="23" name="Freeform: Shape 56">
              <a:extLst>
                <a:ext uri="{FF2B5EF4-FFF2-40B4-BE49-F238E27FC236}">
                  <a16:creationId xmlns:a16="http://schemas.microsoft.com/office/drawing/2014/main" id="{2ECD9555-5B36-453D-B9C8-47B7CB8BFF50}"/>
                </a:ext>
              </a:extLst>
            </p:cNvPr>
            <p:cNvSpPr/>
            <p:nvPr/>
          </p:nvSpPr>
          <p:spPr>
            <a:xfrm>
              <a:off x="2188248" y="2423101"/>
              <a:ext cx="1577994" cy="1470514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A66F26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7">
              <a:extLst>
                <a:ext uri="{FF2B5EF4-FFF2-40B4-BE49-F238E27FC236}">
                  <a16:creationId xmlns:a16="http://schemas.microsoft.com/office/drawing/2014/main" id="{3B815467-0E43-4005-A897-335A5EBE683F}"/>
                </a:ext>
              </a:extLst>
            </p:cNvPr>
            <p:cNvSpPr/>
            <p:nvPr/>
          </p:nvSpPr>
          <p:spPr>
            <a:xfrm>
              <a:off x="2266426" y="3490803"/>
              <a:ext cx="1426546" cy="405491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58">
              <a:extLst>
                <a:ext uri="{FF2B5EF4-FFF2-40B4-BE49-F238E27FC236}">
                  <a16:creationId xmlns:a16="http://schemas.microsoft.com/office/drawing/2014/main" id="{7A56BA42-E4F3-46B7-90FA-4297537D83AB}"/>
                </a:ext>
              </a:extLst>
            </p:cNvPr>
            <p:cNvSpPr/>
            <p:nvPr/>
          </p:nvSpPr>
          <p:spPr>
            <a:xfrm>
              <a:off x="2407798" y="2034620"/>
              <a:ext cx="1167618" cy="1685473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7030A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83">
            <a:extLst>
              <a:ext uri="{FF2B5EF4-FFF2-40B4-BE49-F238E27FC236}">
                <a16:creationId xmlns:a16="http://schemas.microsoft.com/office/drawing/2014/main" id="{22E2D36C-D1B9-4BFC-A8FB-BC0BAA6A07AB}"/>
              </a:ext>
            </a:extLst>
          </p:cNvPr>
          <p:cNvGrpSpPr>
            <a:grpSpLocks noChangeAspect="1"/>
          </p:cNvGrpSpPr>
          <p:nvPr/>
        </p:nvGrpSpPr>
        <p:grpSpPr>
          <a:xfrm>
            <a:off x="12125890" y="4044636"/>
            <a:ext cx="1853415" cy="1908000"/>
            <a:chOff x="6162914" y="3415961"/>
            <a:chExt cx="1193376" cy="1228522"/>
          </a:xfrm>
        </p:grpSpPr>
        <p:sp>
          <p:nvSpPr>
            <p:cNvPr id="14" name="Freeform: Shape 84">
              <a:extLst>
                <a:ext uri="{FF2B5EF4-FFF2-40B4-BE49-F238E27FC236}">
                  <a16:creationId xmlns:a16="http://schemas.microsoft.com/office/drawing/2014/main" id="{30072F30-6BEF-46CA-8CA9-298A0818649C}"/>
                </a:ext>
              </a:extLst>
            </p:cNvPr>
            <p:cNvSpPr/>
            <p:nvPr/>
          </p:nvSpPr>
          <p:spPr>
            <a:xfrm>
              <a:off x="6461289" y="3415961"/>
              <a:ext cx="605647" cy="1035692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BA4606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85">
              <a:extLst>
                <a:ext uri="{FF2B5EF4-FFF2-40B4-BE49-F238E27FC236}">
                  <a16:creationId xmlns:a16="http://schemas.microsoft.com/office/drawing/2014/main" id="{D476B374-F0E3-4F9B-B076-E04A3516D1D8}"/>
                </a:ext>
              </a:extLst>
            </p:cNvPr>
            <p:cNvSpPr/>
            <p:nvPr/>
          </p:nvSpPr>
          <p:spPr>
            <a:xfrm>
              <a:off x="6162914" y="4357786"/>
              <a:ext cx="1193376" cy="286697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rgbClr val="6E659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86">
              <a:extLst>
                <a:ext uri="{FF2B5EF4-FFF2-40B4-BE49-F238E27FC236}">
                  <a16:creationId xmlns:a16="http://schemas.microsoft.com/office/drawing/2014/main" id="{AE72BBF6-A01B-42FC-BEB8-B033D59D4D3F}"/>
                </a:ext>
              </a:extLst>
            </p:cNvPr>
            <p:cNvSpPr/>
            <p:nvPr/>
          </p:nvSpPr>
          <p:spPr>
            <a:xfrm>
              <a:off x="6413005" y="3571603"/>
              <a:ext cx="696472" cy="1011170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cosa serve il branding e perché è importante?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per l'azienda, i clienti e i concorrenti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886364" y="359932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 branding è importante non solo perché rimane impresso nella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memoria dei consumatori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ma anche perché permette ai clienti di formarsi delle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aspettative 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reali sulla vostra azienda.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un modo per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distinguersi dalla concorrenza 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 comunicare ciò che offrite e perché siete la scelta migliore. Con il vostro marchio potete trasmettere una particolare sensazione o immagine ai vostri potenziali clienti.</a:t>
            </a:r>
          </a:p>
        </p:txBody>
      </p:sp>
      <p:grpSp>
        <p:nvGrpSpPr>
          <p:cNvPr id="7" name="Group 61">
            <a:extLst>
              <a:ext uri="{FF2B5EF4-FFF2-40B4-BE49-F238E27FC236}">
                <a16:creationId xmlns:a16="http://schemas.microsoft.com/office/drawing/2014/main" id="{A8B76B43-FA52-4D0A-AB9A-8AA09477D061}"/>
              </a:ext>
            </a:extLst>
          </p:cNvPr>
          <p:cNvGrpSpPr>
            <a:grpSpLocks noChangeAspect="1"/>
          </p:cNvGrpSpPr>
          <p:nvPr/>
        </p:nvGrpSpPr>
        <p:grpSpPr>
          <a:xfrm>
            <a:off x="10713086" y="4261775"/>
            <a:ext cx="1352511" cy="1800000"/>
            <a:chOff x="2392394" y="4513768"/>
            <a:chExt cx="1651276" cy="2142834"/>
          </a:xfrm>
        </p:grpSpPr>
        <p:sp>
          <p:nvSpPr>
            <p:cNvPr id="8" name="Freeform: Shape 62">
              <a:extLst>
                <a:ext uri="{FF2B5EF4-FFF2-40B4-BE49-F238E27FC236}">
                  <a16:creationId xmlns:a16="http://schemas.microsoft.com/office/drawing/2014/main" id="{6FFA1D5B-4DD7-4F9A-BCD8-3FF8648B1237}"/>
                </a:ext>
              </a:extLst>
            </p:cNvPr>
            <p:cNvSpPr/>
            <p:nvPr/>
          </p:nvSpPr>
          <p:spPr>
            <a:xfrm>
              <a:off x="2640881" y="4513768"/>
              <a:ext cx="1159407" cy="884194"/>
            </a:xfrm>
            <a:custGeom>
              <a:avLst/>
              <a:gdLst>
                <a:gd name="connsiteX0" fmla="*/ 27626 w 1159406"/>
                <a:gd name="connsiteY0" fmla="*/ 830596 h 884194"/>
                <a:gd name="connsiteX1" fmla="*/ 33482 w 1159406"/>
                <a:gd name="connsiteY1" fmla="*/ 458181 h 884194"/>
                <a:gd name="connsiteX2" fmla="*/ 337973 w 1159406"/>
                <a:gd name="connsiteY2" fmla="*/ 124412 h 884194"/>
                <a:gd name="connsiteX3" fmla="*/ 364908 w 1159406"/>
                <a:gd name="connsiteY3" fmla="*/ 102746 h 884194"/>
                <a:gd name="connsiteX4" fmla="*/ 774800 w 1159406"/>
                <a:gd name="connsiteY4" fmla="*/ 94548 h 884194"/>
                <a:gd name="connsiteX5" fmla="*/ 802907 w 1159406"/>
                <a:gd name="connsiteY5" fmla="*/ 115043 h 884194"/>
                <a:gd name="connsiteX6" fmla="*/ 1157755 w 1159406"/>
                <a:gd name="connsiteY6" fmla="*/ 575878 h 884194"/>
                <a:gd name="connsiteX7" fmla="*/ 1125550 w 1159406"/>
                <a:gd name="connsiteY7" fmla="*/ 854018 h 884194"/>
                <a:gd name="connsiteX8" fmla="*/ 1111496 w 1159406"/>
                <a:gd name="connsiteY8" fmla="*/ 866315 h 884194"/>
                <a:gd name="connsiteX9" fmla="*/ 1091587 w 1159406"/>
                <a:gd name="connsiteY9" fmla="*/ 887981 h 884194"/>
                <a:gd name="connsiteX10" fmla="*/ 1062895 w 1159406"/>
                <a:gd name="connsiteY10" fmla="*/ 870414 h 884194"/>
                <a:gd name="connsiteX11" fmla="*/ 1031860 w 1159406"/>
                <a:gd name="connsiteY11" fmla="*/ 767941 h 884194"/>
                <a:gd name="connsiteX12" fmla="*/ 1031860 w 1159406"/>
                <a:gd name="connsiteY12" fmla="*/ 753302 h 884194"/>
                <a:gd name="connsiteX13" fmla="*/ 1013122 w 1159406"/>
                <a:gd name="connsiteY13" fmla="*/ 738078 h 884194"/>
                <a:gd name="connsiteX14" fmla="*/ 756647 w 1159406"/>
                <a:gd name="connsiteY14" fmla="*/ 783166 h 884194"/>
                <a:gd name="connsiteX15" fmla="*/ 617284 w 1159406"/>
                <a:gd name="connsiteY15" fmla="*/ 790192 h 884194"/>
                <a:gd name="connsiteX16" fmla="*/ 210906 w 1159406"/>
                <a:gd name="connsiteY16" fmla="*/ 756816 h 884194"/>
                <a:gd name="connsiteX17" fmla="*/ 125415 w 1159406"/>
                <a:gd name="connsiteY17" fmla="*/ 736907 h 884194"/>
                <a:gd name="connsiteX18" fmla="*/ 111361 w 1159406"/>
                <a:gd name="connsiteY18" fmla="*/ 749203 h 884194"/>
                <a:gd name="connsiteX19" fmla="*/ 69201 w 1159406"/>
                <a:gd name="connsiteY19" fmla="*/ 876270 h 884194"/>
                <a:gd name="connsiteX20" fmla="*/ 31725 w 1159406"/>
                <a:gd name="connsiteY20" fmla="*/ 869829 h 884194"/>
                <a:gd name="connsiteX21" fmla="*/ 27626 w 1159406"/>
                <a:gd name="connsiteY21" fmla="*/ 830596 h 8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9406" h="884194">
                  <a:moveTo>
                    <a:pt x="27626" y="830596"/>
                  </a:moveTo>
                  <a:cubicBezTo>
                    <a:pt x="-9849" y="705872"/>
                    <a:pt x="-10435" y="581148"/>
                    <a:pt x="33482" y="458181"/>
                  </a:cubicBezTo>
                  <a:cubicBezTo>
                    <a:pt x="88525" y="305350"/>
                    <a:pt x="190997" y="194093"/>
                    <a:pt x="337973" y="124412"/>
                  </a:cubicBezTo>
                  <a:cubicBezTo>
                    <a:pt x="349098" y="119142"/>
                    <a:pt x="357296" y="112115"/>
                    <a:pt x="364908" y="102746"/>
                  </a:cubicBezTo>
                  <a:cubicBezTo>
                    <a:pt x="467381" y="-30761"/>
                    <a:pt x="667057" y="-34860"/>
                    <a:pt x="774800" y="94548"/>
                  </a:cubicBezTo>
                  <a:cubicBezTo>
                    <a:pt x="782998" y="103917"/>
                    <a:pt x="791781" y="110359"/>
                    <a:pt x="802907" y="115043"/>
                  </a:cubicBezTo>
                  <a:cubicBezTo>
                    <a:pt x="1004924" y="204048"/>
                    <a:pt x="1123793" y="358050"/>
                    <a:pt x="1157755" y="575878"/>
                  </a:cubicBezTo>
                  <a:cubicBezTo>
                    <a:pt x="1172394" y="670739"/>
                    <a:pt x="1161269" y="764428"/>
                    <a:pt x="1125550" y="854018"/>
                  </a:cubicBezTo>
                  <a:cubicBezTo>
                    <a:pt x="1117352" y="854018"/>
                    <a:pt x="1113838" y="858703"/>
                    <a:pt x="1111496" y="866315"/>
                  </a:cubicBezTo>
                  <a:cubicBezTo>
                    <a:pt x="1108568" y="876270"/>
                    <a:pt x="1104470" y="886810"/>
                    <a:pt x="1091587" y="887981"/>
                  </a:cubicBezTo>
                  <a:cubicBezTo>
                    <a:pt x="1078119" y="889152"/>
                    <a:pt x="1069336" y="880954"/>
                    <a:pt x="1062895" y="870414"/>
                  </a:cubicBezTo>
                  <a:cubicBezTo>
                    <a:pt x="1044742" y="838794"/>
                    <a:pt x="1029518" y="806002"/>
                    <a:pt x="1031860" y="767941"/>
                  </a:cubicBezTo>
                  <a:cubicBezTo>
                    <a:pt x="1031860" y="763257"/>
                    <a:pt x="1031275" y="757987"/>
                    <a:pt x="1031860" y="753302"/>
                  </a:cubicBezTo>
                  <a:cubicBezTo>
                    <a:pt x="1033617" y="738078"/>
                    <a:pt x="1028347" y="733979"/>
                    <a:pt x="1013122" y="738078"/>
                  </a:cubicBezTo>
                  <a:cubicBezTo>
                    <a:pt x="928802" y="760329"/>
                    <a:pt x="843310" y="774968"/>
                    <a:pt x="756647" y="783166"/>
                  </a:cubicBezTo>
                  <a:cubicBezTo>
                    <a:pt x="710388" y="787850"/>
                    <a:pt x="663544" y="789021"/>
                    <a:pt x="617284" y="790192"/>
                  </a:cubicBezTo>
                  <a:cubicBezTo>
                    <a:pt x="480264" y="793120"/>
                    <a:pt x="344999" y="783751"/>
                    <a:pt x="210906" y="756816"/>
                  </a:cubicBezTo>
                  <a:cubicBezTo>
                    <a:pt x="182214" y="750960"/>
                    <a:pt x="153522" y="745105"/>
                    <a:pt x="125415" y="736907"/>
                  </a:cubicBezTo>
                  <a:cubicBezTo>
                    <a:pt x="113118" y="733393"/>
                    <a:pt x="108434" y="735735"/>
                    <a:pt x="111361" y="749203"/>
                  </a:cubicBezTo>
                  <a:cubicBezTo>
                    <a:pt x="120730" y="798976"/>
                    <a:pt x="95551" y="838208"/>
                    <a:pt x="69201" y="876270"/>
                  </a:cubicBezTo>
                  <a:cubicBezTo>
                    <a:pt x="56319" y="894422"/>
                    <a:pt x="40509" y="890323"/>
                    <a:pt x="31725" y="869829"/>
                  </a:cubicBezTo>
                  <a:cubicBezTo>
                    <a:pt x="25284" y="856946"/>
                    <a:pt x="32311" y="843478"/>
                    <a:pt x="27626" y="83059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63">
              <a:extLst>
                <a:ext uri="{FF2B5EF4-FFF2-40B4-BE49-F238E27FC236}">
                  <a16:creationId xmlns:a16="http://schemas.microsoft.com/office/drawing/2014/main" id="{89912961-2883-447D-8DD2-89FB94743994}"/>
                </a:ext>
              </a:extLst>
            </p:cNvPr>
            <p:cNvSpPr/>
            <p:nvPr/>
          </p:nvSpPr>
          <p:spPr>
            <a:xfrm>
              <a:off x="2392394" y="6346256"/>
              <a:ext cx="1651276" cy="310346"/>
            </a:xfrm>
            <a:custGeom>
              <a:avLst/>
              <a:gdLst>
                <a:gd name="connsiteX0" fmla="*/ 329985 w 1651276"/>
                <a:gd name="connsiteY0" fmla="*/ 91933 h 310346"/>
                <a:gd name="connsiteX1" fmla="*/ 488672 w 1651276"/>
                <a:gd name="connsiteY1" fmla="*/ 141120 h 310346"/>
                <a:gd name="connsiteX2" fmla="*/ 708842 w 1651276"/>
                <a:gd name="connsiteY2" fmla="*/ 193234 h 310346"/>
                <a:gd name="connsiteX3" fmla="*/ 936624 w 1651276"/>
                <a:gd name="connsiteY3" fmla="*/ 205531 h 310346"/>
                <a:gd name="connsiteX4" fmla="*/ 1142156 w 1651276"/>
                <a:gd name="connsiteY4" fmla="*/ 176839 h 310346"/>
                <a:gd name="connsiteX5" fmla="*/ 1402144 w 1651276"/>
                <a:gd name="connsiteY5" fmla="*/ 41575 h 310346"/>
                <a:gd name="connsiteX6" fmla="*/ 1492905 w 1651276"/>
                <a:gd name="connsiteY6" fmla="*/ 0 h 310346"/>
                <a:gd name="connsiteX7" fmla="*/ 1653934 w 1651276"/>
                <a:gd name="connsiteY7" fmla="*/ 252376 h 310346"/>
                <a:gd name="connsiteX8" fmla="*/ 1653934 w 1651276"/>
                <a:gd name="connsiteY8" fmla="*/ 312689 h 310346"/>
                <a:gd name="connsiteX9" fmla="*/ 29594 w 1651276"/>
                <a:gd name="connsiteY9" fmla="*/ 312689 h 310346"/>
                <a:gd name="connsiteX10" fmla="*/ 316 w 1651276"/>
                <a:gd name="connsiteY10" fmla="*/ 283411 h 310346"/>
                <a:gd name="connsiteX11" fmla="*/ 87564 w 1651276"/>
                <a:gd name="connsiteY11" fmla="*/ 61484 h 310346"/>
                <a:gd name="connsiteX12" fmla="*/ 120941 w 1651276"/>
                <a:gd name="connsiteY12" fmla="*/ 24008 h 310346"/>
                <a:gd name="connsiteX13" fmla="*/ 156660 w 1651276"/>
                <a:gd name="connsiteY13" fmla="*/ 35134 h 310346"/>
                <a:gd name="connsiteX14" fmla="*/ 185352 w 1651276"/>
                <a:gd name="connsiteY14" fmla="*/ 125895 h 310346"/>
                <a:gd name="connsiteX15" fmla="*/ 249764 w 1651276"/>
                <a:gd name="connsiteY15" fmla="*/ 221342 h 310346"/>
                <a:gd name="connsiteX16" fmla="*/ 305392 w 1651276"/>
                <a:gd name="connsiteY16" fmla="*/ 102473 h 310346"/>
                <a:gd name="connsiteX17" fmla="*/ 329985 w 1651276"/>
                <a:gd name="connsiteY17" fmla="*/ 91933 h 3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1276" h="310346">
                  <a:moveTo>
                    <a:pt x="329985" y="91933"/>
                  </a:moveTo>
                  <a:cubicBezTo>
                    <a:pt x="382686" y="108328"/>
                    <a:pt x="435386" y="125310"/>
                    <a:pt x="488672" y="141120"/>
                  </a:cubicBezTo>
                  <a:cubicBezTo>
                    <a:pt x="561281" y="162200"/>
                    <a:pt x="633890" y="181523"/>
                    <a:pt x="708842" y="193234"/>
                  </a:cubicBezTo>
                  <a:cubicBezTo>
                    <a:pt x="784379" y="204946"/>
                    <a:pt x="859331" y="212558"/>
                    <a:pt x="936624" y="205531"/>
                  </a:cubicBezTo>
                  <a:cubicBezTo>
                    <a:pt x="1005720" y="199090"/>
                    <a:pt x="1074231" y="193234"/>
                    <a:pt x="1142156" y="176839"/>
                  </a:cubicBezTo>
                  <a:cubicBezTo>
                    <a:pt x="1239944" y="152831"/>
                    <a:pt x="1324850" y="104815"/>
                    <a:pt x="1402144" y="41575"/>
                  </a:cubicBezTo>
                  <a:cubicBezTo>
                    <a:pt x="1428494" y="19909"/>
                    <a:pt x="1456601" y="1171"/>
                    <a:pt x="1492905" y="0"/>
                  </a:cubicBezTo>
                  <a:cubicBezTo>
                    <a:pt x="1592450" y="39233"/>
                    <a:pt x="1658619" y="143462"/>
                    <a:pt x="1653934" y="252376"/>
                  </a:cubicBezTo>
                  <a:cubicBezTo>
                    <a:pt x="1653934" y="252962"/>
                    <a:pt x="1655691" y="295122"/>
                    <a:pt x="1653934" y="312689"/>
                  </a:cubicBezTo>
                  <a:cubicBezTo>
                    <a:pt x="1132787" y="312689"/>
                    <a:pt x="550741" y="312689"/>
                    <a:pt x="29594" y="312689"/>
                  </a:cubicBezTo>
                  <a:cubicBezTo>
                    <a:pt x="-270" y="312689"/>
                    <a:pt x="-855" y="312689"/>
                    <a:pt x="316" y="283411"/>
                  </a:cubicBezTo>
                  <a:cubicBezTo>
                    <a:pt x="4415" y="199675"/>
                    <a:pt x="40134" y="128238"/>
                    <a:pt x="87564" y="61484"/>
                  </a:cubicBezTo>
                  <a:cubicBezTo>
                    <a:pt x="96933" y="48016"/>
                    <a:pt x="107473" y="34548"/>
                    <a:pt x="120941" y="24008"/>
                  </a:cubicBezTo>
                  <a:cubicBezTo>
                    <a:pt x="134994" y="21666"/>
                    <a:pt x="146705" y="26350"/>
                    <a:pt x="156660" y="35134"/>
                  </a:cubicBezTo>
                  <a:cubicBezTo>
                    <a:pt x="168371" y="64997"/>
                    <a:pt x="171884" y="97203"/>
                    <a:pt x="185352" y="125895"/>
                  </a:cubicBezTo>
                  <a:cubicBezTo>
                    <a:pt x="201162" y="159858"/>
                    <a:pt x="221071" y="190892"/>
                    <a:pt x="249764" y="221342"/>
                  </a:cubicBezTo>
                  <a:cubicBezTo>
                    <a:pt x="246836" y="169227"/>
                    <a:pt x="270844" y="132922"/>
                    <a:pt x="305392" y="102473"/>
                  </a:cubicBezTo>
                  <a:cubicBezTo>
                    <a:pt x="311833" y="97203"/>
                    <a:pt x="318274" y="89005"/>
                    <a:pt x="329985" y="91933"/>
                  </a:cubicBezTo>
                  <a:close/>
                </a:path>
              </a:pathLst>
            </a:custGeom>
            <a:solidFill>
              <a:srgbClr val="DB67C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4">
              <a:extLst>
                <a:ext uri="{FF2B5EF4-FFF2-40B4-BE49-F238E27FC236}">
                  <a16:creationId xmlns:a16="http://schemas.microsoft.com/office/drawing/2014/main" id="{7C5B9891-28AB-4AAF-829A-78B5128C4A01}"/>
                </a:ext>
              </a:extLst>
            </p:cNvPr>
            <p:cNvSpPr/>
            <p:nvPr/>
          </p:nvSpPr>
          <p:spPr>
            <a:xfrm>
              <a:off x="2523004" y="5844481"/>
              <a:ext cx="626548" cy="731949"/>
            </a:xfrm>
            <a:custGeom>
              <a:avLst/>
              <a:gdLst>
                <a:gd name="connsiteX0" fmla="*/ 199375 w 626548"/>
                <a:gd name="connsiteY0" fmla="*/ 593707 h 731948"/>
                <a:gd name="connsiteX1" fmla="*/ 125009 w 626548"/>
                <a:gd name="connsiteY1" fmla="*/ 737169 h 731948"/>
                <a:gd name="connsiteX2" fmla="*/ 6726 w 626548"/>
                <a:gd name="connsiteY2" fmla="*/ 526953 h 731948"/>
                <a:gd name="connsiteX3" fmla="*/ 148432 w 626548"/>
                <a:gd name="connsiteY3" fmla="*/ 239444 h 731948"/>
                <a:gd name="connsiteX4" fmla="*/ 265543 w 626548"/>
                <a:gd name="connsiteY4" fmla="*/ 156294 h 731948"/>
                <a:gd name="connsiteX5" fmla="*/ 379142 w 626548"/>
                <a:gd name="connsiteY5" fmla="*/ 536 h 731948"/>
                <a:gd name="connsiteX6" fmla="*/ 390268 w 626548"/>
                <a:gd name="connsiteY6" fmla="*/ 4049 h 731948"/>
                <a:gd name="connsiteX7" fmla="*/ 599898 w 626548"/>
                <a:gd name="connsiteY7" fmla="*/ 108279 h 731948"/>
                <a:gd name="connsiteX8" fmla="*/ 626833 w 626548"/>
                <a:gd name="connsiteY8" fmla="*/ 139313 h 731948"/>
                <a:gd name="connsiteX9" fmla="*/ 630347 w 626548"/>
                <a:gd name="connsiteY9" fmla="*/ 172105 h 731948"/>
                <a:gd name="connsiteX10" fmla="*/ 630347 w 626548"/>
                <a:gd name="connsiteY10" fmla="*/ 247056 h 731948"/>
                <a:gd name="connsiteX11" fmla="*/ 478101 w 626548"/>
                <a:gd name="connsiteY11" fmla="*/ 485379 h 731948"/>
                <a:gd name="connsiteX12" fmla="*/ 309460 w 626548"/>
                <a:gd name="connsiteY12" fmla="*/ 552132 h 731948"/>
                <a:gd name="connsiteX13" fmla="*/ 199375 w 626548"/>
                <a:gd name="connsiteY13" fmla="*/ 593707 h 7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548" h="731948">
                  <a:moveTo>
                    <a:pt x="199375" y="593707"/>
                  </a:moveTo>
                  <a:cubicBezTo>
                    <a:pt x="144918" y="626499"/>
                    <a:pt x="120910" y="671586"/>
                    <a:pt x="125009" y="737169"/>
                  </a:cubicBezTo>
                  <a:cubicBezTo>
                    <a:pt x="66453" y="680955"/>
                    <a:pt x="19609" y="602490"/>
                    <a:pt x="6726" y="526953"/>
                  </a:cubicBezTo>
                  <a:cubicBezTo>
                    <a:pt x="-886" y="514071"/>
                    <a:pt x="-31335" y="317909"/>
                    <a:pt x="148432" y="239444"/>
                  </a:cubicBezTo>
                  <a:cubicBezTo>
                    <a:pt x="206988" y="209580"/>
                    <a:pt x="226311" y="183816"/>
                    <a:pt x="265543" y="156294"/>
                  </a:cubicBezTo>
                  <a:cubicBezTo>
                    <a:pt x="321757" y="117648"/>
                    <a:pt x="363332" y="68461"/>
                    <a:pt x="379142" y="536"/>
                  </a:cubicBezTo>
                  <a:cubicBezTo>
                    <a:pt x="383826" y="-1221"/>
                    <a:pt x="386754" y="1707"/>
                    <a:pt x="390268" y="4049"/>
                  </a:cubicBezTo>
                  <a:cubicBezTo>
                    <a:pt x="453508" y="51480"/>
                    <a:pt x="524946" y="83685"/>
                    <a:pt x="599898" y="108279"/>
                  </a:cubicBezTo>
                  <a:cubicBezTo>
                    <a:pt x="616293" y="113549"/>
                    <a:pt x="628590" y="118819"/>
                    <a:pt x="626833" y="139313"/>
                  </a:cubicBezTo>
                  <a:cubicBezTo>
                    <a:pt x="626248" y="143412"/>
                    <a:pt x="630347" y="170933"/>
                    <a:pt x="630347" y="172105"/>
                  </a:cubicBezTo>
                  <a:cubicBezTo>
                    <a:pt x="632103" y="197283"/>
                    <a:pt x="632689" y="221877"/>
                    <a:pt x="630347" y="247056"/>
                  </a:cubicBezTo>
                  <a:cubicBezTo>
                    <a:pt x="622149" y="353628"/>
                    <a:pt x="560080" y="426237"/>
                    <a:pt x="478101" y="485379"/>
                  </a:cubicBezTo>
                  <a:cubicBezTo>
                    <a:pt x="427743" y="522269"/>
                    <a:pt x="368602" y="537493"/>
                    <a:pt x="309460" y="552132"/>
                  </a:cubicBezTo>
                  <a:cubicBezTo>
                    <a:pt x="270813" y="560916"/>
                    <a:pt x="232752" y="570870"/>
                    <a:pt x="199375" y="5937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65">
              <a:extLst>
                <a:ext uri="{FF2B5EF4-FFF2-40B4-BE49-F238E27FC236}">
                  <a16:creationId xmlns:a16="http://schemas.microsoft.com/office/drawing/2014/main" id="{33656C7D-65B4-48D7-9098-4C944398E15F}"/>
                </a:ext>
              </a:extLst>
            </p:cNvPr>
            <p:cNvSpPr/>
            <p:nvPr/>
          </p:nvSpPr>
          <p:spPr>
            <a:xfrm>
              <a:off x="2646451" y="5237207"/>
              <a:ext cx="1235529" cy="1317508"/>
            </a:xfrm>
            <a:custGeom>
              <a:avLst/>
              <a:gdLst>
                <a:gd name="connsiteX0" fmla="*/ 796165 w 1235529"/>
                <a:gd name="connsiteY0" fmla="*/ 950362 h 1317507"/>
                <a:gd name="connsiteX1" fmla="*/ 739366 w 1235529"/>
                <a:gd name="connsiteY1" fmla="*/ 886536 h 1317507"/>
                <a:gd name="connsiteX2" fmla="*/ 727655 w 1235529"/>
                <a:gd name="connsiteY2" fmla="*/ 723165 h 1317507"/>
                <a:gd name="connsiteX3" fmla="*/ 727655 w 1235529"/>
                <a:gd name="connsiteY3" fmla="*/ 690960 h 1317507"/>
                <a:gd name="connsiteX4" fmla="*/ 727655 w 1235529"/>
                <a:gd name="connsiteY4" fmla="*/ 690960 h 1317507"/>
                <a:gd name="connsiteX5" fmla="*/ 803778 w 1235529"/>
                <a:gd name="connsiteY5" fmla="*/ 652312 h 1317507"/>
                <a:gd name="connsiteX6" fmla="*/ 956609 w 1235529"/>
                <a:gd name="connsiteY6" fmla="*/ 509436 h 1317507"/>
                <a:gd name="connsiteX7" fmla="*/ 994670 w 1235529"/>
                <a:gd name="connsiteY7" fmla="*/ 395252 h 1317507"/>
                <a:gd name="connsiteX8" fmla="*/ 1005796 w 1235529"/>
                <a:gd name="connsiteY8" fmla="*/ 377686 h 1317507"/>
                <a:gd name="connsiteX9" fmla="*/ 1077819 w 1235529"/>
                <a:gd name="connsiteY9" fmla="*/ 324985 h 1317507"/>
                <a:gd name="connsiteX10" fmla="*/ 1119394 w 1235529"/>
                <a:gd name="connsiteY10" fmla="*/ 130580 h 1317507"/>
                <a:gd name="connsiteX11" fmla="*/ 1105341 w 1235529"/>
                <a:gd name="connsiteY11" fmla="*/ 117697 h 1317507"/>
                <a:gd name="connsiteX12" fmla="*/ 1099485 w 1235529"/>
                <a:gd name="connsiteY12" fmla="*/ 144047 h 1317507"/>
                <a:gd name="connsiteX13" fmla="*/ 1067279 w 1235529"/>
                <a:gd name="connsiteY13" fmla="*/ 150489 h 1317507"/>
                <a:gd name="connsiteX14" fmla="*/ 1044443 w 1235529"/>
                <a:gd name="connsiteY14" fmla="*/ 108914 h 1317507"/>
                <a:gd name="connsiteX15" fmla="*/ 1034488 w 1235529"/>
                <a:gd name="connsiteY15" fmla="*/ 1171 h 1317507"/>
                <a:gd name="connsiteX16" fmla="*/ 564284 w 1235529"/>
                <a:gd name="connsiteY16" fmla="*/ 62069 h 1317507"/>
                <a:gd name="connsiteX17" fmla="*/ 91738 w 1235529"/>
                <a:gd name="connsiteY17" fmla="*/ 0 h 1317507"/>
                <a:gd name="connsiteX18" fmla="*/ 58361 w 1235529"/>
                <a:gd name="connsiteY18" fmla="*/ 150489 h 1317507"/>
                <a:gd name="connsiteX19" fmla="*/ 41966 w 1235529"/>
                <a:gd name="connsiteY19" fmla="*/ 161029 h 1317507"/>
                <a:gd name="connsiteX20" fmla="*/ 30840 w 1235529"/>
                <a:gd name="connsiteY20" fmla="*/ 144633 h 1317507"/>
                <a:gd name="connsiteX21" fmla="*/ 22057 w 1235529"/>
                <a:gd name="connsiteY21" fmla="*/ 106572 h 1317507"/>
                <a:gd name="connsiteX22" fmla="*/ 19714 w 1235529"/>
                <a:gd name="connsiteY22" fmla="*/ 122967 h 1317507"/>
                <a:gd name="connsiteX23" fmla="*/ 26155 w 1235529"/>
                <a:gd name="connsiteY23" fmla="*/ 281068 h 1317507"/>
                <a:gd name="connsiteX24" fmla="*/ 111062 w 1235529"/>
                <a:gd name="connsiteY24" fmla="*/ 371830 h 1317507"/>
                <a:gd name="connsiteX25" fmla="*/ 142682 w 1235529"/>
                <a:gd name="connsiteY25" fmla="*/ 411062 h 1317507"/>
                <a:gd name="connsiteX26" fmla="*/ 252181 w 1235529"/>
                <a:gd name="connsiteY26" fmla="*/ 601369 h 1317507"/>
                <a:gd name="connsiteX27" fmla="*/ 285558 w 1235529"/>
                <a:gd name="connsiteY27" fmla="*/ 631233 h 1317507"/>
                <a:gd name="connsiteX28" fmla="*/ 461811 w 1235529"/>
                <a:gd name="connsiteY28" fmla="*/ 715553 h 1317507"/>
                <a:gd name="connsiteX29" fmla="*/ 499873 w 1235529"/>
                <a:gd name="connsiteY29" fmla="*/ 751272 h 1317507"/>
                <a:gd name="connsiteX30" fmla="*/ 501629 w 1235529"/>
                <a:gd name="connsiteY30" fmla="*/ 850817 h 1317507"/>
                <a:gd name="connsiteX31" fmla="*/ 406183 w 1235529"/>
                <a:gd name="connsiteY31" fmla="*/ 1042295 h 1317507"/>
                <a:gd name="connsiteX32" fmla="*/ 190112 w 1235529"/>
                <a:gd name="connsiteY32" fmla="*/ 1151795 h 1317507"/>
                <a:gd name="connsiteX33" fmla="*/ 97008 w 1235529"/>
                <a:gd name="connsiteY33" fmla="*/ 1181658 h 1317507"/>
                <a:gd name="connsiteX34" fmla="*/ 74757 w 1235529"/>
                <a:gd name="connsiteY34" fmla="*/ 1203324 h 1317507"/>
                <a:gd name="connsiteX35" fmla="*/ 92324 w 1235529"/>
                <a:gd name="connsiteY35" fmla="*/ 1213278 h 1317507"/>
                <a:gd name="connsiteX36" fmla="*/ 359339 w 1235529"/>
                <a:gd name="connsiteY36" fmla="*/ 1288230 h 1317507"/>
                <a:gd name="connsiteX37" fmla="*/ 642164 w 1235529"/>
                <a:gd name="connsiteY37" fmla="*/ 1322192 h 1317507"/>
                <a:gd name="connsiteX38" fmla="*/ 739952 w 1235529"/>
                <a:gd name="connsiteY38" fmla="*/ 1314580 h 1317507"/>
                <a:gd name="connsiteX39" fmla="*/ 1147501 w 1235529"/>
                <a:gd name="connsiteY39" fmla="*/ 1157064 h 1317507"/>
                <a:gd name="connsiteX40" fmla="*/ 1225380 w 1235529"/>
                <a:gd name="connsiteY40" fmla="*/ 1115490 h 1317507"/>
                <a:gd name="connsiteX41" fmla="*/ 1237677 w 1235529"/>
                <a:gd name="connsiteY41" fmla="*/ 1108463 h 1317507"/>
                <a:gd name="connsiteX42" fmla="*/ 796165 w 1235529"/>
                <a:gd name="connsiteY42" fmla="*/ 950362 h 13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35529" h="1317507">
                  <a:moveTo>
                    <a:pt x="796165" y="950362"/>
                  </a:moveTo>
                  <a:cubicBezTo>
                    <a:pt x="762789" y="940408"/>
                    <a:pt x="744051" y="920499"/>
                    <a:pt x="739366" y="886536"/>
                  </a:cubicBezTo>
                  <a:cubicBezTo>
                    <a:pt x="732925" y="842619"/>
                    <a:pt x="727655" y="723165"/>
                    <a:pt x="727655" y="723165"/>
                  </a:cubicBezTo>
                  <a:cubicBezTo>
                    <a:pt x="727655" y="712625"/>
                    <a:pt x="727655" y="701500"/>
                    <a:pt x="727655" y="690960"/>
                  </a:cubicBezTo>
                  <a:cubicBezTo>
                    <a:pt x="727655" y="690960"/>
                    <a:pt x="727655" y="690960"/>
                    <a:pt x="727655" y="690960"/>
                  </a:cubicBezTo>
                  <a:cubicBezTo>
                    <a:pt x="752834" y="678077"/>
                    <a:pt x="779184" y="666366"/>
                    <a:pt x="803778" y="652312"/>
                  </a:cubicBezTo>
                  <a:cubicBezTo>
                    <a:pt x="865847" y="617179"/>
                    <a:pt x="922646" y="575019"/>
                    <a:pt x="956609" y="509436"/>
                  </a:cubicBezTo>
                  <a:cubicBezTo>
                    <a:pt x="975347" y="473132"/>
                    <a:pt x="983544" y="433899"/>
                    <a:pt x="994670" y="395252"/>
                  </a:cubicBezTo>
                  <a:cubicBezTo>
                    <a:pt x="996427" y="388226"/>
                    <a:pt x="995841" y="379442"/>
                    <a:pt x="1005796" y="377686"/>
                  </a:cubicBezTo>
                  <a:cubicBezTo>
                    <a:pt x="1038001" y="371244"/>
                    <a:pt x="1059667" y="349579"/>
                    <a:pt x="1077819" y="324985"/>
                  </a:cubicBezTo>
                  <a:cubicBezTo>
                    <a:pt x="1121736" y="267015"/>
                    <a:pt x="1151014" y="204946"/>
                    <a:pt x="1119394" y="130580"/>
                  </a:cubicBezTo>
                  <a:cubicBezTo>
                    <a:pt x="1113539" y="127652"/>
                    <a:pt x="1114710" y="117112"/>
                    <a:pt x="1105341" y="117697"/>
                  </a:cubicBezTo>
                  <a:cubicBezTo>
                    <a:pt x="1102998" y="127066"/>
                    <a:pt x="1101827" y="135850"/>
                    <a:pt x="1099485" y="144047"/>
                  </a:cubicBezTo>
                  <a:cubicBezTo>
                    <a:pt x="1093044" y="165128"/>
                    <a:pt x="1081333" y="167470"/>
                    <a:pt x="1067279" y="150489"/>
                  </a:cubicBezTo>
                  <a:cubicBezTo>
                    <a:pt x="1056739" y="138192"/>
                    <a:pt x="1050884" y="123553"/>
                    <a:pt x="1044443" y="108914"/>
                  </a:cubicBezTo>
                  <a:cubicBezTo>
                    <a:pt x="1029804" y="74951"/>
                    <a:pt x="1030975" y="39233"/>
                    <a:pt x="1034488" y="1171"/>
                  </a:cubicBezTo>
                  <a:cubicBezTo>
                    <a:pt x="878729" y="43331"/>
                    <a:pt x="722971" y="62655"/>
                    <a:pt x="564284" y="62069"/>
                  </a:cubicBezTo>
                  <a:cubicBezTo>
                    <a:pt x="405598" y="60898"/>
                    <a:pt x="249253" y="42746"/>
                    <a:pt x="91738" y="0"/>
                  </a:cubicBezTo>
                  <a:cubicBezTo>
                    <a:pt x="118088" y="61484"/>
                    <a:pt x="85882" y="105401"/>
                    <a:pt x="58361" y="150489"/>
                  </a:cubicBezTo>
                  <a:cubicBezTo>
                    <a:pt x="54848" y="156344"/>
                    <a:pt x="50163" y="162785"/>
                    <a:pt x="41966" y="161029"/>
                  </a:cubicBezTo>
                  <a:cubicBezTo>
                    <a:pt x="33768" y="159272"/>
                    <a:pt x="33182" y="151074"/>
                    <a:pt x="30840" y="144633"/>
                  </a:cubicBezTo>
                  <a:cubicBezTo>
                    <a:pt x="26155" y="132336"/>
                    <a:pt x="29083" y="118283"/>
                    <a:pt x="22057" y="106572"/>
                  </a:cubicBezTo>
                  <a:cubicBezTo>
                    <a:pt x="20885" y="111842"/>
                    <a:pt x="23228" y="117697"/>
                    <a:pt x="19714" y="122967"/>
                  </a:cubicBezTo>
                  <a:cubicBezTo>
                    <a:pt x="-13077" y="176839"/>
                    <a:pt x="-780" y="229539"/>
                    <a:pt x="26155" y="281068"/>
                  </a:cubicBezTo>
                  <a:cubicBezTo>
                    <a:pt x="46064" y="318544"/>
                    <a:pt x="70072" y="355434"/>
                    <a:pt x="111062" y="371830"/>
                  </a:cubicBezTo>
                  <a:cubicBezTo>
                    <a:pt x="132142" y="380028"/>
                    <a:pt x="138583" y="391739"/>
                    <a:pt x="142682" y="411062"/>
                  </a:cubicBezTo>
                  <a:cubicBezTo>
                    <a:pt x="159077" y="486014"/>
                    <a:pt x="188941" y="553353"/>
                    <a:pt x="252181" y="601369"/>
                  </a:cubicBezTo>
                  <a:cubicBezTo>
                    <a:pt x="253352" y="602540"/>
                    <a:pt x="275018" y="624206"/>
                    <a:pt x="285558" y="631233"/>
                  </a:cubicBezTo>
                  <a:cubicBezTo>
                    <a:pt x="340015" y="668123"/>
                    <a:pt x="399742" y="694473"/>
                    <a:pt x="461811" y="715553"/>
                  </a:cubicBezTo>
                  <a:cubicBezTo>
                    <a:pt x="480549" y="721994"/>
                    <a:pt x="496945" y="728435"/>
                    <a:pt x="499873" y="751272"/>
                  </a:cubicBezTo>
                  <a:cubicBezTo>
                    <a:pt x="500458" y="754200"/>
                    <a:pt x="505143" y="826809"/>
                    <a:pt x="501629" y="850817"/>
                  </a:cubicBezTo>
                  <a:cubicBezTo>
                    <a:pt x="495774" y="927525"/>
                    <a:pt x="458298" y="989009"/>
                    <a:pt x="406183" y="1042295"/>
                  </a:cubicBezTo>
                  <a:cubicBezTo>
                    <a:pt x="346456" y="1103193"/>
                    <a:pt x="271505" y="1133642"/>
                    <a:pt x="190112" y="1151795"/>
                  </a:cubicBezTo>
                  <a:cubicBezTo>
                    <a:pt x="157906" y="1158821"/>
                    <a:pt x="126872" y="1168190"/>
                    <a:pt x="97008" y="1181658"/>
                  </a:cubicBezTo>
                  <a:cubicBezTo>
                    <a:pt x="87054" y="1185757"/>
                    <a:pt x="75342" y="1189270"/>
                    <a:pt x="74757" y="1203324"/>
                  </a:cubicBezTo>
                  <a:cubicBezTo>
                    <a:pt x="78856" y="1209765"/>
                    <a:pt x="85882" y="1211521"/>
                    <a:pt x="92324" y="1213278"/>
                  </a:cubicBezTo>
                  <a:cubicBezTo>
                    <a:pt x="181329" y="1239043"/>
                    <a:pt x="269162" y="1267149"/>
                    <a:pt x="359339" y="1288230"/>
                  </a:cubicBezTo>
                  <a:cubicBezTo>
                    <a:pt x="452442" y="1309895"/>
                    <a:pt x="546132" y="1325120"/>
                    <a:pt x="642164" y="1322192"/>
                  </a:cubicBezTo>
                  <a:cubicBezTo>
                    <a:pt x="674955" y="1321021"/>
                    <a:pt x="707161" y="1316337"/>
                    <a:pt x="739952" y="1314580"/>
                  </a:cubicBezTo>
                  <a:cubicBezTo>
                    <a:pt x="892197" y="1304040"/>
                    <a:pt x="1029218" y="1255438"/>
                    <a:pt x="1147501" y="1157064"/>
                  </a:cubicBezTo>
                  <a:cubicBezTo>
                    <a:pt x="1170338" y="1137741"/>
                    <a:pt x="1194346" y="1119589"/>
                    <a:pt x="1225380" y="1115490"/>
                  </a:cubicBezTo>
                  <a:cubicBezTo>
                    <a:pt x="1230065" y="1114904"/>
                    <a:pt x="1234749" y="1112562"/>
                    <a:pt x="1237677" y="1108463"/>
                  </a:cubicBezTo>
                  <a:cubicBezTo>
                    <a:pt x="1217182" y="1089725"/>
                    <a:pt x="919718" y="988423"/>
                    <a:pt x="796165" y="950362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6">
              <a:extLst>
                <a:ext uri="{FF2B5EF4-FFF2-40B4-BE49-F238E27FC236}">
                  <a16:creationId xmlns:a16="http://schemas.microsoft.com/office/drawing/2014/main" id="{D6488666-70EF-4EEB-9C36-B7F782BC4905}"/>
                </a:ext>
              </a:extLst>
            </p:cNvPr>
            <p:cNvSpPr/>
            <p:nvPr/>
          </p:nvSpPr>
          <p:spPr>
            <a:xfrm>
              <a:off x="3152765" y="6016001"/>
              <a:ext cx="5856" cy="70267"/>
            </a:xfrm>
            <a:custGeom>
              <a:avLst/>
              <a:gdLst>
                <a:gd name="connsiteX0" fmla="*/ 0 w 0"/>
                <a:gd name="connsiteY0" fmla="*/ 74951 h 70267"/>
                <a:gd name="connsiteX1" fmla="*/ 0 w 0"/>
                <a:gd name="connsiteY1" fmla="*/ 0 h 70267"/>
                <a:gd name="connsiteX2" fmla="*/ 0 w 0"/>
                <a:gd name="connsiteY2" fmla="*/ 74951 h 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70267">
                  <a:moveTo>
                    <a:pt x="0" y="74951"/>
                  </a:moveTo>
                  <a:cubicBezTo>
                    <a:pt x="0" y="49773"/>
                    <a:pt x="0" y="25179"/>
                    <a:pt x="0" y="0"/>
                  </a:cubicBezTo>
                  <a:cubicBezTo>
                    <a:pt x="5856" y="25179"/>
                    <a:pt x="5856" y="50358"/>
                    <a:pt x="0" y="74951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69">
            <a:extLst>
              <a:ext uri="{FF2B5EF4-FFF2-40B4-BE49-F238E27FC236}">
                <a16:creationId xmlns:a16="http://schemas.microsoft.com/office/drawing/2014/main" id="{3C439EBA-CAFD-415D-A774-FCA40CDA277A}"/>
              </a:ext>
            </a:extLst>
          </p:cNvPr>
          <p:cNvGrpSpPr>
            <a:grpSpLocks noChangeAspect="1"/>
          </p:cNvGrpSpPr>
          <p:nvPr/>
        </p:nvGrpSpPr>
        <p:grpSpPr>
          <a:xfrm>
            <a:off x="11619631" y="5475095"/>
            <a:ext cx="1419653" cy="1620000"/>
            <a:chOff x="10255665" y="4623530"/>
            <a:chExt cx="1780099" cy="2031315"/>
          </a:xfrm>
        </p:grpSpPr>
        <p:sp>
          <p:nvSpPr>
            <p:cNvPr id="18" name="Freeform: Shape 70">
              <a:extLst>
                <a:ext uri="{FF2B5EF4-FFF2-40B4-BE49-F238E27FC236}">
                  <a16:creationId xmlns:a16="http://schemas.microsoft.com/office/drawing/2014/main" id="{C4B5C953-7A08-4B54-8BC3-714D9651286C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71">
              <a:extLst>
                <a:ext uri="{FF2B5EF4-FFF2-40B4-BE49-F238E27FC236}">
                  <a16:creationId xmlns:a16="http://schemas.microsoft.com/office/drawing/2014/main" id="{87A7F631-78EC-4F2A-B485-CD174E420C2C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D18A21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dirty="0"/>
                <a:t>	</a:t>
              </a:r>
            </a:p>
          </p:txBody>
        </p:sp>
        <p:sp>
          <p:nvSpPr>
            <p:cNvPr id="20" name="Freeform: Shape 72">
              <a:extLst>
                <a:ext uri="{FF2B5EF4-FFF2-40B4-BE49-F238E27FC236}">
                  <a16:creationId xmlns:a16="http://schemas.microsoft.com/office/drawing/2014/main" id="{60D70512-98A8-44E4-9FDB-A88EE4F7CEAC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rgbClr val="00B05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73">
              <a:extLst>
                <a:ext uri="{FF2B5EF4-FFF2-40B4-BE49-F238E27FC236}">
                  <a16:creationId xmlns:a16="http://schemas.microsoft.com/office/drawing/2014/main" id="{6837862E-1360-4BE0-B378-0D96FB81ABA7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rgbClr val="C000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76">
            <a:extLst>
              <a:ext uri="{FF2B5EF4-FFF2-40B4-BE49-F238E27FC236}">
                <a16:creationId xmlns:a16="http://schemas.microsoft.com/office/drawing/2014/main" id="{CEE542A7-A896-4F11-A02E-CE7C16CD43BC}"/>
              </a:ext>
            </a:extLst>
          </p:cNvPr>
          <p:cNvGrpSpPr>
            <a:grpSpLocks noChangeAspect="1"/>
          </p:cNvGrpSpPr>
          <p:nvPr/>
        </p:nvGrpSpPr>
        <p:grpSpPr>
          <a:xfrm>
            <a:off x="10544032" y="5974828"/>
            <a:ext cx="1635603" cy="1764000"/>
            <a:chOff x="7505528" y="4464029"/>
            <a:chExt cx="2031890" cy="2191402"/>
          </a:xfrm>
        </p:grpSpPr>
        <p:sp>
          <p:nvSpPr>
            <p:cNvPr id="27" name="Freeform: Shape 77">
              <a:extLst>
                <a:ext uri="{FF2B5EF4-FFF2-40B4-BE49-F238E27FC236}">
                  <a16:creationId xmlns:a16="http://schemas.microsoft.com/office/drawing/2014/main" id="{7DB5817A-D198-4B3D-94CC-EE0C6D4997E3}"/>
                </a:ext>
              </a:extLst>
            </p:cNvPr>
            <p:cNvSpPr/>
            <p:nvPr/>
          </p:nvSpPr>
          <p:spPr>
            <a:xfrm>
              <a:off x="7929965" y="4622475"/>
              <a:ext cx="1182829" cy="1879644"/>
            </a:xfrm>
            <a:custGeom>
              <a:avLst/>
              <a:gdLst>
                <a:gd name="connsiteX0" fmla="*/ 1174422 w 1182829"/>
                <a:gd name="connsiteY0" fmla="*/ 672117 h 1879644"/>
                <a:gd name="connsiteX1" fmla="*/ 1112352 w 1182829"/>
                <a:gd name="connsiteY1" fmla="*/ 617074 h 1879644"/>
                <a:gd name="connsiteX2" fmla="*/ 1101812 w 1182829"/>
                <a:gd name="connsiteY2" fmla="*/ 599508 h 1879644"/>
                <a:gd name="connsiteX3" fmla="*/ 1054968 w 1182829"/>
                <a:gd name="connsiteY3" fmla="*/ 302044 h 1879644"/>
                <a:gd name="connsiteX4" fmla="*/ 943712 w 1182829"/>
                <a:gd name="connsiteY4" fmla="*/ 123448 h 1879644"/>
                <a:gd name="connsiteX5" fmla="*/ 809033 w 1182829"/>
                <a:gd name="connsiteY5" fmla="*/ 37371 h 1879644"/>
                <a:gd name="connsiteX6" fmla="*/ 441887 w 1182829"/>
                <a:gd name="connsiteY6" fmla="*/ 23903 h 1879644"/>
                <a:gd name="connsiteX7" fmla="*/ 219375 w 1182829"/>
                <a:gd name="connsiteY7" fmla="*/ 134574 h 1879644"/>
                <a:gd name="connsiteX8" fmla="*/ 129785 w 1182829"/>
                <a:gd name="connsiteY8" fmla="*/ 285063 h 1879644"/>
                <a:gd name="connsiteX9" fmla="*/ 84696 w 1182829"/>
                <a:gd name="connsiteY9" fmla="*/ 613561 h 1879644"/>
                <a:gd name="connsiteX10" fmla="*/ 5060 w 1182829"/>
                <a:gd name="connsiteY10" fmla="*/ 687927 h 1879644"/>
                <a:gd name="connsiteX11" fmla="*/ 125686 w 1182829"/>
                <a:gd name="connsiteY11" fmla="*/ 953185 h 1879644"/>
                <a:gd name="connsiteX12" fmla="*/ 135054 w 1182829"/>
                <a:gd name="connsiteY12" fmla="*/ 961969 h 1879644"/>
                <a:gd name="connsiteX13" fmla="*/ 163161 w 1182829"/>
                <a:gd name="connsiteY13" fmla="*/ 1058000 h 1879644"/>
                <a:gd name="connsiteX14" fmla="*/ 315406 w 1182829"/>
                <a:gd name="connsiteY14" fmla="*/ 1238353 h 1879644"/>
                <a:gd name="connsiteX15" fmla="*/ 373377 w 1182829"/>
                <a:gd name="connsiteY15" fmla="*/ 1282855 h 1879644"/>
                <a:gd name="connsiteX16" fmla="*/ 364008 w 1182829"/>
                <a:gd name="connsiteY16" fmla="*/ 1419876 h 1879644"/>
                <a:gd name="connsiteX17" fmla="*/ 304281 w 1182829"/>
                <a:gd name="connsiteY17" fmla="*/ 1492485 h 1879644"/>
                <a:gd name="connsiteX18" fmla="*/ 257436 w 1182829"/>
                <a:gd name="connsiteY18" fmla="*/ 1510052 h 1879644"/>
                <a:gd name="connsiteX19" fmla="*/ 371620 w 1182829"/>
                <a:gd name="connsiteY19" fmla="*/ 1686891 h 1879644"/>
                <a:gd name="connsiteX20" fmla="*/ 541432 w 1182829"/>
                <a:gd name="connsiteY20" fmla="*/ 1861387 h 1879644"/>
                <a:gd name="connsiteX21" fmla="*/ 648004 w 1182829"/>
                <a:gd name="connsiteY21" fmla="*/ 1868414 h 1879644"/>
                <a:gd name="connsiteX22" fmla="*/ 725883 w 1182829"/>
                <a:gd name="connsiteY22" fmla="*/ 1809858 h 1879644"/>
                <a:gd name="connsiteX23" fmla="*/ 927316 w 1182829"/>
                <a:gd name="connsiteY23" fmla="*/ 1510637 h 1879644"/>
                <a:gd name="connsiteX24" fmla="*/ 886326 w 1182829"/>
                <a:gd name="connsiteY24" fmla="*/ 1495999 h 1879644"/>
                <a:gd name="connsiteX25" fmla="*/ 817816 w 1182829"/>
                <a:gd name="connsiteY25" fmla="*/ 1410507 h 1879644"/>
                <a:gd name="connsiteX26" fmla="*/ 817231 w 1182829"/>
                <a:gd name="connsiteY26" fmla="*/ 1288125 h 1879644"/>
                <a:gd name="connsiteX27" fmla="*/ 1029788 w 1182829"/>
                <a:gd name="connsiteY27" fmla="*/ 1000615 h 1879644"/>
                <a:gd name="connsiteX28" fmla="*/ 1037986 w 1182829"/>
                <a:gd name="connsiteY28" fmla="*/ 968995 h 1879644"/>
                <a:gd name="connsiteX29" fmla="*/ 1050283 w 1182829"/>
                <a:gd name="connsiteY29" fmla="*/ 954942 h 1879644"/>
                <a:gd name="connsiteX30" fmla="*/ 1107083 w 1182829"/>
                <a:gd name="connsiteY30" fmla="*/ 918637 h 1879644"/>
                <a:gd name="connsiteX31" fmla="*/ 1179691 w 1182829"/>
                <a:gd name="connsiteY31" fmla="*/ 776346 h 1879644"/>
                <a:gd name="connsiteX32" fmla="*/ 1174422 w 1182829"/>
                <a:gd name="connsiteY32" fmla="*/ 672117 h 187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82829" h="1879644">
                  <a:moveTo>
                    <a:pt x="1174422" y="672117"/>
                  </a:moveTo>
                  <a:cubicBezTo>
                    <a:pt x="1163296" y="644010"/>
                    <a:pt x="1145729" y="620588"/>
                    <a:pt x="1112352" y="617074"/>
                  </a:cubicBezTo>
                  <a:cubicBezTo>
                    <a:pt x="1097713" y="615903"/>
                    <a:pt x="1102983" y="606534"/>
                    <a:pt x="1101812" y="599508"/>
                  </a:cubicBezTo>
                  <a:cubicBezTo>
                    <a:pt x="1091858" y="600093"/>
                    <a:pt x="1074877" y="360014"/>
                    <a:pt x="1054968" y="302044"/>
                  </a:cubicBezTo>
                  <a:cubicBezTo>
                    <a:pt x="1037401" y="251100"/>
                    <a:pt x="965377" y="149213"/>
                    <a:pt x="943712" y="123448"/>
                  </a:cubicBezTo>
                  <a:cubicBezTo>
                    <a:pt x="915604" y="89486"/>
                    <a:pt x="850022" y="53767"/>
                    <a:pt x="809033" y="37371"/>
                  </a:cubicBezTo>
                  <a:cubicBezTo>
                    <a:pt x="686066" y="-11816"/>
                    <a:pt x="567197" y="-8303"/>
                    <a:pt x="441887" y="23903"/>
                  </a:cubicBezTo>
                  <a:cubicBezTo>
                    <a:pt x="371620" y="42056"/>
                    <a:pt x="285543" y="77775"/>
                    <a:pt x="219375" y="134574"/>
                  </a:cubicBezTo>
                  <a:cubicBezTo>
                    <a:pt x="197709" y="152726"/>
                    <a:pt x="140325" y="258127"/>
                    <a:pt x="129785" y="285063"/>
                  </a:cubicBezTo>
                  <a:cubicBezTo>
                    <a:pt x="110461" y="333664"/>
                    <a:pt x="80597" y="612976"/>
                    <a:pt x="84696" y="613561"/>
                  </a:cubicBezTo>
                  <a:cubicBezTo>
                    <a:pt x="40779" y="619417"/>
                    <a:pt x="16186" y="646352"/>
                    <a:pt x="5060" y="687927"/>
                  </a:cubicBezTo>
                  <a:cubicBezTo>
                    <a:pt x="-18362" y="778103"/>
                    <a:pt x="42536" y="912196"/>
                    <a:pt x="125686" y="953185"/>
                  </a:cubicBezTo>
                  <a:cubicBezTo>
                    <a:pt x="129785" y="955528"/>
                    <a:pt x="134469" y="956698"/>
                    <a:pt x="135054" y="961969"/>
                  </a:cubicBezTo>
                  <a:cubicBezTo>
                    <a:pt x="137982" y="978950"/>
                    <a:pt x="158477" y="1051559"/>
                    <a:pt x="163161" y="1058000"/>
                  </a:cubicBezTo>
                  <a:cubicBezTo>
                    <a:pt x="197124" y="1130610"/>
                    <a:pt x="252166" y="1187994"/>
                    <a:pt x="315406" y="1238353"/>
                  </a:cubicBezTo>
                  <a:cubicBezTo>
                    <a:pt x="334730" y="1253577"/>
                    <a:pt x="355810" y="1265874"/>
                    <a:pt x="373377" y="1282855"/>
                  </a:cubicBezTo>
                  <a:cubicBezTo>
                    <a:pt x="370449" y="1328528"/>
                    <a:pt x="371620" y="1374202"/>
                    <a:pt x="364008" y="1419876"/>
                  </a:cubicBezTo>
                  <a:cubicBezTo>
                    <a:pt x="357567" y="1456766"/>
                    <a:pt x="341171" y="1483116"/>
                    <a:pt x="304281" y="1492485"/>
                  </a:cubicBezTo>
                  <a:cubicBezTo>
                    <a:pt x="288471" y="1496584"/>
                    <a:pt x="272661" y="1504196"/>
                    <a:pt x="257436" y="1510052"/>
                  </a:cubicBezTo>
                  <a:cubicBezTo>
                    <a:pt x="289642" y="1573292"/>
                    <a:pt x="328289" y="1631848"/>
                    <a:pt x="371620" y="1686891"/>
                  </a:cubicBezTo>
                  <a:cubicBezTo>
                    <a:pt x="421978" y="1751302"/>
                    <a:pt x="474679" y="1813957"/>
                    <a:pt x="541432" y="1861387"/>
                  </a:cubicBezTo>
                  <a:cubicBezTo>
                    <a:pt x="575980" y="1885395"/>
                    <a:pt x="610528" y="1888323"/>
                    <a:pt x="648004" y="1868414"/>
                  </a:cubicBezTo>
                  <a:cubicBezTo>
                    <a:pt x="677282" y="1853189"/>
                    <a:pt x="703047" y="1833866"/>
                    <a:pt x="725883" y="1809858"/>
                  </a:cubicBezTo>
                  <a:cubicBezTo>
                    <a:pt x="811375" y="1723195"/>
                    <a:pt x="871102" y="1618380"/>
                    <a:pt x="927316" y="1510637"/>
                  </a:cubicBezTo>
                  <a:cubicBezTo>
                    <a:pt x="913848" y="1505367"/>
                    <a:pt x="900380" y="1499512"/>
                    <a:pt x="886326" y="1495999"/>
                  </a:cubicBezTo>
                  <a:cubicBezTo>
                    <a:pt x="842995" y="1484873"/>
                    <a:pt x="823672" y="1454424"/>
                    <a:pt x="817816" y="1410507"/>
                  </a:cubicBezTo>
                  <a:cubicBezTo>
                    <a:pt x="813132" y="1370689"/>
                    <a:pt x="815474" y="1289296"/>
                    <a:pt x="817231" y="1288125"/>
                  </a:cubicBezTo>
                  <a:cubicBezTo>
                    <a:pt x="926145" y="1219615"/>
                    <a:pt x="1004610" y="1129438"/>
                    <a:pt x="1029788" y="1000615"/>
                  </a:cubicBezTo>
                  <a:cubicBezTo>
                    <a:pt x="1033888" y="990661"/>
                    <a:pt x="1035059" y="979535"/>
                    <a:pt x="1037986" y="968995"/>
                  </a:cubicBezTo>
                  <a:cubicBezTo>
                    <a:pt x="1040329" y="961969"/>
                    <a:pt x="1040914" y="956113"/>
                    <a:pt x="1050283" y="954942"/>
                  </a:cubicBezTo>
                  <a:cubicBezTo>
                    <a:pt x="1074877" y="952014"/>
                    <a:pt x="1091858" y="936204"/>
                    <a:pt x="1107083" y="918637"/>
                  </a:cubicBezTo>
                  <a:cubicBezTo>
                    <a:pt x="1142802" y="877648"/>
                    <a:pt x="1167980" y="830218"/>
                    <a:pt x="1179691" y="776346"/>
                  </a:cubicBezTo>
                  <a:cubicBezTo>
                    <a:pt x="1187889" y="741213"/>
                    <a:pt x="1188475" y="706079"/>
                    <a:pt x="1174422" y="672117"/>
                  </a:cubicBezTo>
                  <a:close/>
                </a:path>
              </a:pathLst>
            </a:custGeom>
            <a:solidFill>
              <a:srgbClr val="99867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8">
              <a:extLst>
                <a:ext uri="{FF2B5EF4-FFF2-40B4-BE49-F238E27FC236}">
                  <a16:creationId xmlns:a16="http://schemas.microsoft.com/office/drawing/2014/main" id="{BA672A3B-A712-4CE3-BBD2-F8A5797209D4}"/>
                </a:ext>
              </a:extLst>
            </p:cNvPr>
            <p:cNvSpPr/>
            <p:nvPr/>
          </p:nvSpPr>
          <p:spPr>
            <a:xfrm>
              <a:off x="7505528" y="6134284"/>
              <a:ext cx="2031890" cy="521147"/>
            </a:xfrm>
            <a:custGeom>
              <a:avLst/>
              <a:gdLst>
                <a:gd name="connsiteX0" fmla="*/ 1352337 w 2031889"/>
                <a:gd name="connsiteY0" fmla="*/ 0 h 521147"/>
                <a:gd name="connsiteX1" fmla="*/ 1485260 w 2031889"/>
                <a:gd name="connsiteY1" fmla="*/ 42160 h 521147"/>
                <a:gd name="connsiteX2" fmla="*/ 1774526 w 2031889"/>
                <a:gd name="connsiteY2" fmla="*/ 137606 h 521147"/>
                <a:gd name="connsiteX3" fmla="*/ 2026316 w 2031889"/>
                <a:gd name="connsiteY3" fmla="*/ 463177 h 521147"/>
                <a:gd name="connsiteX4" fmla="*/ 2032757 w 2031889"/>
                <a:gd name="connsiteY4" fmla="*/ 510022 h 521147"/>
                <a:gd name="connsiteX5" fmla="*/ 2018704 w 2031889"/>
                <a:gd name="connsiteY5" fmla="*/ 525832 h 521147"/>
                <a:gd name="connsiteX6" fmla="*/ 2006993 w 2031889"/>
                <a:gd name="connsiteY6" fmla="*/ 525832 h 521147"/>
                <a:gd name="connsiteX7" fmla="*/ 26632 w 2031889"/>
                <a:gd name="connsiteY7" fmla="*/ 525832 h 521147"/>
                <a:gd name="connsiteX8" fmla="*/ 2038 w 2031889"/>
                <a:gd name="connsiteY8" fmla="*/ 495968 h 521147"/>
                <a:gd name="connsiteX9" fmla="*/ 84017 w 2031889"/>
                <a:gd name="connsiteY9" fmla="*/ 273456 h 521147"/>
                <a:gd name="connsiteX10" fmla="*/ 280765 w 2031889"/>
                <a:gd name="connsiteY10" fmla="*/ 128823 h 521147"/>
                <a:gd name="connsiteX11" fmla="*/ 655523 w 2031889"/>
                <a:gd name="connsiteY11" fmla="*/ 6441 h 521147"/>
                <a:gd name="connsiteX12" fmla="*/ 681873 w 2031889"/>
                <a:gd name="connsiteY12" fmla="*/ 0 h 521147"/>
                <a:gd name="connsiteX13" fmla="*/ 722276 w 2031889"/>
                <a:gd name="connsiteY13" fmla="*/ 59141 h 521147"/>
                <a:gd name="connsiteX14" fmla="*/ 953572 w 2031889"/>
                <a:gd name="connsiteY14" fmla="*/ 329670 h 521147"/>
                <a:gd name="connsiteX15" fmla="*/ 1085323 w 2031889"/>
                <a:gd name="connsiteY15" fmla="*/ 339038 h 521147"/>
                <a:gd name="connsiteX16" fmla="*/ 1214731 w 2031889"/>
                <a:gd name="connsiteY16" fmla="*/ 212558 h 521147"/>
                <a:gd name="connsiteX17" fmla="*/ 1332429 w 2031889"/>
                <a:gd name="connsiteY17" fmla="*/ 23422 h 521147"/>
                <a:gd name="connsiteX18" fmla="*/ 1352337 w 2031889"/>
                <a:gd name="connsiteY18" fmla="*/ 0 h 52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1889" h="521147">
                  <a:moveTo>
                    <a:pt x="1352337" y="0"/>
                  </a:moveTo>
                  <a:cubicBezTo>
                    <a:pt x="1398011" y="10540"/>
                    <a:pt x="1441343" y="28107"/>
                    <a:pt x="1485260" y="42160"/>
                  </a:cubicBezTo>
                  <a:cubicBezTo>
                    <a:pt x="1581877" y="73780"/>
                    <a:pt x="1679665" y="101302"/>
                    <a:pt x="1774526" y="137606"/>
                  </a:cubicBezTo>
                  <a:cubicBezTo>
                    <a:pt x="1920330" y="193234"/>
                    <a:pt x="1998795" y="308589"/>
                    <a:pt x="2026316" y="463177"/>
                  </a:cubicBezTo>
                  <a:cubicBezTo>
                    <a:pt x="2029244" y="478401"/>
                    <a:pt x="2029244" y="494797"/>
                    <a:pt x="2032757" y="510022"/>
                  </a:cubicBezTo>
                  <a:cubicBezTo>
                    <a:pt x="2036270" y="524661"/>
                    <a:pt x="2029829" y="526418"/>
                    <a:pt x="2018704" y="525832"/>
                  </a:cubicBezTo>
                  <a:cubicBezTo>
                    <a:pt x="2014605" y="525832"/>
                    <a:pt x="2011091" y="525832"/>
                    <a:pt x="2006993" y="525832"/>
                  </a:cubicBezTo>
                  <a:cubicBezTo>
                    <a:pt x="1347068" y="525832"/>
                    <a:pt x="686557" y="525832"/>
                    <a:pt x="26632" y="525832"/>
                  </a:cubicBezTo>
                  <a:cubicBezTo>
                    <a:pt x="-2646" y="525832"/>
                    <a:pt x="-2060" y="525832"/>
                    <a:pt x="2038" y="495968"/>
                  </a:cubicBezTo>
                  <a:cubicBezTo>
                    <a:pt x="13164" y="415161"/>
                    <a:pt x="36587" y="339624"/>
                    <a:pt x="84017" y="273456"/>
                  </a:cubicBezTo>
                  <a:cubicBezTo>
                    <a:pt x="134375" y="203189"/>
                    <a:pt x="199372" y="153416"/>
                    <a:pt x="280765" y="128823"/>
                  </a:cubicBezTo>
                  <a:cubicBezTo>
                    <a:pt x="406660" y="90762"/>
                    <a:pt x="530213" y="46845"/>
                    <a:pt x="655523" y="6441"/>
                  </a:cubicBezTo>
                  <a:cubicBezTo>
                    <a:pt x="664306" y="3513"/>
                    <a:pt x="673089" y="2342"/>
                    <a:pt x="681873" y="0"/>
                  </a:cubicBezTo>
                  <a:cubicBezTo>
                    <a:pt x="702367" y="14639"/>
                    <a:pt x="709394" y="39232"/>
                    <a:pt x="722276" y="59141"/>
                  </a:cubicBezTo>
                  <a:cubicBezTo>
                    <a:pt x="787859" y="159858"/>
                    <a:pt x="859882" y="254718"/>
                    <a:pt x="953572" y="329670"/>
                  </a:cubicBezTo>
                  <a:cubicBezTo>
                    <a:pt x="996318" y="364217"/>
                    <a:pt x="1039063" y="368316"/>
                    <a:pt x="1085323" y="339038"/>
                  </a:cubicBezTo>
                  <a:cubicBezTo>
                    <a:pt x="1137437" y="306247"/>
                    <a:pt x="1177841" y="261159"/>
                    <a:pt x="1214731" y="212558"/>
                  </a:cubicBezTo>
                  <a:cubicBezTo>
                    <a:pt x="1259234" y="153416"/>
                    <a:pt x="1298466" y="90176"/>
                    <a:pt x="1332429" y="23422"/>
                  </a:cubicBezTo>
                  <a:cubicBezTo>
                    <a:pt x="1337698" y="13468"/>
                    <a:pt x="1342383" y="4099"/>
                    <a:pt x="1352337" y="0"/>
                  </a:cubicBezTo>
                  <a:close/>
                </a:path>
              </a:pathLst>
            </a:custGeom>
            <a:solidFill>
              <a:srgbClr val="90DCDA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79">
              <a:extLst>
                <a:ext uri="{FF2B5EF4-FFF2-40B4-BE49-F238E27FC236}">
                  <a16:creationId xmlns:a16="http://schemas.microsoft.com/office/drawing/2014/main" id="{46E4FC9F-06F2-4F47-92B6-FCF3E3B966A8}"/>
                </a:ext>
              </a:extLst>
            </p:cNvPr>
            <p:cNvSpPr/>
            <p:nvPr/>
          </p:nvSpPr>
          <p:spPr>
            <a:xfrm>
              <a:off x="7984359" y="4464029"/>
              <a:ext cx="1059862" cy="1100851"/>
            </a:xfrm>
            <a:custGeom>
              <a:avLst/>
              <a:gdLst>
                <a:gd name="connsiteX0" fmla="*/ 1048004 w 1059861"/>
                <a:gd name="connsiteY0" fmla="*/ 757953 h 1100850"/>
                <a:gd name="connsiteX1" fmla="*/ 960755 w 1059861"/>
                <a:gd name="connsiteY1" fmla="*/ 1048976 h 1100850"/>
                <a:gd name="connsiteX2" fmla="*/ 959584 w 1059861"/>
                <a:gd name="connsiteY2" fmla="*/ 972268 h 1100850"/>
                <a:gd name="connsiteX3" fmla="*/ 984178 w 1059861"/>
                <a:gd name="connsiteY3" fmla="*/ 727505 h 1100850"/>
                <a:gd name="connsiteX4" fmla="*/ 949044 w 1059861"/>
                <a:gd name="connsiteY4" fmla="*/ 534270 h 1100850"/>
                <a:gd name="connsiteX5" fmla="*/ 927379 w 1059861"/>
                <a:gd name="connsiteY5" fmla="*/ 478642 h 1100850"/>
                <a:gd name="connsiteX6" fmla="*/ 868823 w 1059861"/>
                <a:gd name="connsiteY6" fmla="*/ 418329 h 1100850"/>
                <a:gd name="connsiteX7" fmla="*/ 648653 w 1059861"/>
                <a:gd name="connsiteY7" fmla="*/ 365043 h 1100850"/>
                <a:gd name="connsiteX8" fmla="*/ 348261 w 1059861"/>
                <a:gd name="connsiteY8" fmla="*/ 373827 h 1100850"/>
                <a:gd name="connsiteX9" fmla="*/ 195430 w 1059861"/>
                <a:gd name="connsiteY9" fmla="*/ 421843 h 1100850"/>
                <a:gd name="connsiteX10" fmla="*/ 155026 w 1059861"/>
                <a:gd name="connsiteY10" fmla="*/ 464003 h 1100850"/>
                <a:gd name="connsiteX11" fmla="*/ 91786 w 1059861"/>
                <a:gd name="connsiteY11" fmla="*/ 672462 h 1100850"/>
                <a:gd name="connsiteX12" fmla="*/ 96470 w 1059861"/>
                <a:gd name="connsiteY12" fmla="*/ 824122 h 1100850"/>
                <a:gd name="connsiteX13" fmla="*/ 105254 w 1059861"/>
                <a:gd name="connsiteY13" fmla="*/ 1102262 h 1100850"/>
                <a:gd name="connsiteX14" fmla="*/ 30888 w 1059861"/>
                <a:gd name="connsiteY14" fmla="*/ 770836 h 1100850"/>
                <a:gd name="connsiteX15" fmla="*/ 1024 w 1059861"/>
                <a:gd name="connsiteY15" fmla="*/ 550666 h 1100850"/>
                <a:gd name="connsiteX16" fmla="*/ 9222 w 1059861"/>
                <a:gd name="connsiteY16" fmla="*/ 403690 h 1100850"/>
                <a:gd name="connsiteX17" fmla="*/ 127505 w 1059861"/>
                <a:gd name="connsiteY17" fmla="*/ 161854 h 1100850"/>
                <a:gd name="connsiteX18" fmla="*/ 299074 w 1059861"/>
                <a:gd name="connsiteY18" fmla="*/ 47085 h 1100850"/>
                <a:gd name="connsiteX19" fmla="*/ 810852 w 1059861"/>
                <a:gd name="connsiteY19" fmla="*/ 55868 h 1100850"/>
                <a:gd name="connsiteX20" fmla="*/ 1032194 w 1059861"/>
                <a:gd name="connsiteY20" fmla="*/ 321127 h 1100850"/>
                <a:gd name="connsiteX21" fmla="*/ 1048004 w 1059861"/>
                <a:gd name="connsiteY21" fmla="*/ 757953 h 110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9861" h="1100850">
                  <a:moveTo>
                    <a:pt x="1048004" y="757953"/>
                  </a:moveTo>
                  <a:cubicBezTo>
                    <a:pt x="1028095" y="857498"/>
                    <a:pt x="991790" y="952359"/>
                    <a:pt x="960755" y="1048976"/>
                  </a:cubicBezTo>
                  <a:cubicBezTo>
                    <a:pt x="956071" y="1023212"/>
                    <a:pt x="956657" y="998033"/>
                    <a:pt x="959584" y="972268"/>
                  </a:cubicBezTo>
                  <a:cubicBezTo>
                    <a:pt x="967782" y="890875"/>
                    <a:pt x="975394" y="808897"/>
                    <a:pt x="984178" y="727505"/>
                  </a:cubicBezTo>
                  <a:cubicBezTo>
                    <a:pt x="991790" y="659580"/>
                    <a:pt x="970710" y="596925"/>
                    <a:pt x="949044" y="534270"/>
                  </a:cubicBezTo>
                  <a:cubicBezTo>
                    <a:pt x="942603" y="515532"/>
                    <a:pt x="932649" y="497380"/>
                    <a:pt x="927379" y="478642"/>
                  </a:cubicBezTo>
                  <a:cubicBezTo>
                    <a:pt x="918595" y="447607"/>
                    <a:pt x="896929" y="431212"/>
                    <a:pt x="868823" y="418329"/>
                  </a:cubicBezTo>
                  <a:cubicBezTo>
                    <a:pt x="798556" y="386123"/>
                    <a:pt x="724189" y="372656"/>
                    <a:pt x="648653" y="365043"/>
                  </a:cubicBezTo>
                  <a:cubicBezTo>
                    <a:pt x="548522" y="355089"/>
                    <a:pt x="447806" y="356845"/>
                    <a:pt x="348261" y="373827"/>
                  </a:cubicBezTo>
                  <a:cubicBezTo>
                    <a:pt x="294975" y="383196"/>
                    <a:pt x="243446" y="396078"/>
                    <a:pt x="195430" y="421843"/>
                  </a:cubicBezTo>
                  <a:cubicBezTo>
                    <a:pt x="177277" y="431797"/>
                    <a:pt x="163224" y="444094"/>
                    <a:pt x="155026" y="464003"/>
                  </a:cubicBezTo>
                  <a:cubicBezTo>
                    <a:pt x="127505" y="531928"/>
                    <a:pt x="100569" y="599267"/>
                    <a:pt x="91786" y="672462"/>
                  </a:cubicBezTo>
                  <a:cubicBezTo>
                    <a:pt x="85930" y="722820"/>
                    <a:pt x="93543" y="773764"/>
                    <a:pt x="96470" y="824122"/>
                  </a:cubicBezTo>
                  <a:cubicBezTo>
                    <a:pt x="101155" y="916640"/>
                    <a:pt x="112281" y="1009158"/>
                    <a:pt x="105254" y="1102262"/>
                  </a:cubicBezTo>
                  <a:cubicBezTo>
                    <a:pt x="73048" y="993348"/>
                    <a:pt x="51968" y="882092"/>
                    <a:pt x="30888" y="770836"/>
                  </a:cubicBezTo>
                  <a:cubicBezTo>
                    <a:pt x="15663" y="697641"/>
                    <a:pt x="-4831" y="624446"/>
                    <a:pt x="1024" y="550666"/>
                  </a:cubicBezTo>
                  <a:cubicBezTo>
                    <a:pt x="5123" y="501479"/>
                    <a:pt x="8637" y="452877"/>
                    <a:pt x="9222" y="403690"/>
                  </a:cubicBezTo>
                  <a:cubicBezTo>
                    <a:pt x="10393" y="310587"/>
                    <a:pt x="73048" y="233878"/>
                    <a:pt x="127505" y="161854"/>
                  </a:cubicBezTo>
                  <a:cubicBezTo>
                    <a:pt x="172008" y="103299"/>
                    <a:pt x="233491" y="72264"/>
                    <a:pt x="299074" y="47085"/>
                  </a:cubicBezTo>
                  <a:cubicBezTo>
                    <a:pt x="470643" y="-18498"/>
                    <a:pt x="642211" y="-15570"/>
                    <a:pt x="810852" y="55868"/>
                  </a:cubicBezTo>
                  <a:cubicBezTo>
                    <a:pt x="929135" y="105641"/>
                    <a:pt x="1002330" y="195817"/>
                    <a:pt x="1032194" y="321127"/>
                  </a:cubicBezTo>
                  <a:cubicBezTo>
                    <a:pt x="1066741" y="466345"/>
                    <a:pt x="1073183" y="611564"/>
                    <a:pt x="1048004" y="757953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80">
              <a:extLst>
                <a:ext uri="{FF2B5EF4-FFF2-40B4-BE49-F238E27FC236}">
                  <a16:creationId xmlns:a16="http://schemas.microsoft.com/office/drawing/2014/main" id="{D5809D3F-1335-45DF-8210-8B7318A53AFB}"/>
                </a:ext>
              </a:extLst>
            </p:cNvPr>
            <p:cNvSpPr/>
            <p:nvPr/>
          </p:nvSpPr>
          <p:spPr>
            <a:xfrm>
              <a:off x="8076145" y="5624110"/>
              <a:ext cx="878338" cy="363047"/>
            </a:xfrm>
            <a:custGeom>
              <a:avLst/>
              <a:gdLst>
                <a:gd name="connsiteX0" fmla="*/ 668708 w 878338"/>
                <a:gd name="connsiteY0" fmla="*/ 295859 h 363046"/>
                <a:gd name="connsiteX1" fmla="*/ 247106 w 878338"/>
                <a:gd name="connsiteY1" fmla="*/ 302886 h 363046"/>
                <a:gd name="connsiteX2" fmla="*/ 230710 w 878338"/>
                <a:gd name="connsiteY2" fmla="*/ 294103 h 363046"/>
                <a:gd name="connsiteX3" fmla="*/ 169812 w 878338"/>
                <a:gd name="connsiteY3" fmla="*/ 246087 h 363046"/>
                <a:gd name="connsiteX4" fmla="*/ 3513 w 878338"/>
                <a:gd name="connsiteY4" fmla="*/ 30601 h 363046"/>
                <a:gd name="connsiteX5" fmla="*/ 0 w 878338"/>
                <a:gd name="connsiteY5" fmla="*/ 19475 h 363046"/>
                <a:gd name="connsiteX6" fmla="*/ 10540 w 878338"/>
                <a:gd name="connsiteY6" fmla="*/ 27088 h 363046"/>
                <a:gd name="connsiteX7" fmla="*/ 307418 w 878338"/>
                <a:gd name="connsiteY7" fmla="*/ 235547 h 363046"/>
                <a:gd name="connsiteX8" fmla="*/ 423359 w 878338"/>
                <a:gd name="connsiteY8" fmla="*/ 222664 h 363046"/>
                <a:gd name="connsiteX9" fmla="*/ 462591 w 878338"/>
                <a:gd name="connsiteY9" fmla="*/ 219737 h 363046"/>
                <a:gd name="connsiteX10" fmla="*/ 666951 w 878338"/>
                <a:gd name="connsiteY10" fmla="*/ 200413 h 363046"/>
                <a:gd name="connsiteX11" fmla="*/ 869555 w 878338"/>
                <a:gd name="connsiteY11" fmla="*/ 8935 h 363046"/>
                <a:gd name="connsiteX12" fmla="*/ 881266 w 878338"/>
                <a:gd name="connsiteY12" fmla="*/ 152 h 363046"/>
                <a:gd name="connsiteX13" fmla="*/ 668708 w 878338"/>
                <a:gd name="connsiteY13" fmla="*/ 295859 h 3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338" h="363046">
                  <a:moveTo>
                    <a:pt x="668708" y="295859"/>
                  </a:moveTo>
                  <a:cubicBezTo>
                    <a:pt x="529345" y="382522"/>
                    <a:pt x="389396" y="391891"/>
                    <a:pt x="247106" y="302886"/>
                  </a:cubicBezTo>
                  <a:cubicBezTo>
                    <a:pt x="241836" y="299958"/>
                    <a:pt x="236566" y="297030"/>
                    <a:pt x="230710" y="294103"/>
                  </a:cubicBezTo>
                  <a:cubicBezTo>
                    <a:pt x="212558" y="275365"/>
                    <a:pt x="189721" y="262482"/>
                    <a:pt x="169812" y="246087"/>
                  </a:cubicBezTo>
                  <a:cubicBezTo>
                    <a:pt x="96617" y="187531"/>
                    <a:pt x="35134" y="120777"/>
                    <a:pt x="3513" y="30601"/>
                  </a:cubicBezTo>
                  <a:cubicBezTo>
                    <a:pt x="2342" y="27088"/>
                    <a:pt x="1171" y="23574"/>
                    <a:pt x="0" y="19475"/>
                  </a:cubicBezTo>
                  <a:cubicBezTo>
                    <a:pt x="6441" y="18890"/>
                    <a:pt x="7612" y="24160"/>
                    <a:pt x="10540" y="27088"/>
                  </a:cubicBezTo>
                  <a:cubicBezTo>
                    <a:pt x="89005" y="125462"/>
                    <a:pt x="182694" y="203926"/>
                    <a:pt x="307418" y="235547"/>
                  </a:cubicBezTo>
                  <a:cubicBezTo>
                    <a:pt x="346651" y="245501"/>
                    <a:pt x="386469" y="243159"/>
                    <a:pt x="423359" y="222664"/>
                  </a:cubicBezTo>
                  <a:cubicBezTo>
                    <a:pt x="436241" y="215638"/>
                    <a:pt x="449124" y="212710"/>
                    <a:pt x="462591" y="219737"/>
                  </a:cubicBezTo>
                  <a:cubicBezTo>
                    <a:pt x="534615" y="254870"/>
                    <a:pt x="601369" y="240817"/>
                    <a:pt x="666951" y="200413"/>
                  </a:cubicBezTo>
                  <a:cubicBezTo>
                    <a:pt x="747759" y="150055"/>
                    <a:pt x="815684" y="87400"/>
                    <a:pt x="869555" y="8935"/>
                  </a:cubicBezTo>
                  <a:cubicBezTo>
                    <a:pt x="872483" y="4836"/>
                    <a:pt x="874239" y="-1019"/>
                    <a:pt x="881266" y="152"/>
                  </a:cubicBezTo>
                  <a:cubicBezTo>
                    <a:pt x="858430" y="133074"/>
                    <a:pt x="779379" y="225592"/>
                    <a:pt x="668708" y="295859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318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42912F0-BDFA-4C3D-ADDF-8E584C659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65284"/>
            <a:ext cx="4624481" cy="581411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E6B3ACD-9D3F-4CDD-BDD4-05F1146EA45C}"/>
              </a:ext>
            </a:extLst>
          </p:cNvPr>
          <p:cNvSpPr/>
          <p:nvPr/>
        </p:nvSpPr>
        <p:spPr>
          <a:xfrm>
            <a:off x="7543801" y="3327845"/>
            <a:ext cx="8610600" cy="4863655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55174" y="867711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cosa serve il branding e perché è importante?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18076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per l'azienda, i clienti e i concorrenti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7924801" y="3542188"/>
            <a:ext cx="78783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 scopo del branding è quello di consentire ai potenziali clienti di capire rapidamente e facilmente cosa rappresentate e cosa avete da offrire.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Questo è importante, perché una forte immagine del marchio ha un enorme impatto sul modo in cui i clienti (e i potenziali clienti) reagiscono ai vostri prodotti (e ai vostri prezzi).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fondamentale che il logo e l'identità grafica della vostra azienda corrispondano agli atteggiamenti, ai desideri e alle esigenze del vostro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gruppo target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284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2492</Words>
  <Application>Microsoft Office PowerPoint</Application>
  <PresentationFormat>Personalizado</PresentationFormat>
  <Paragraphs>224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Arial</vt:lpstr>
      <vt:lpstr>Blackadder ITC</vt:lpstr>
      <vt:lpstr>Broadway</vt:lpstr>
      <vt:lpstr>Calibri</vt:lpstr>
      <vt:lpstr>Microsoft Sans Serif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E4F PPT TEMPLATE</dc:title>
  <dc:creator>Monia Coppola</dc:creator>
  <cp:keywords>DAE5WsvJFTY,BAEXurJiHZU</cp:keywords>
  <cp:lastModifiedBy>programming@internetwebsolutions.es</cp:lastModifiedBy>
  <cp:revision>218</cp:revision>
  <dcterms:created xsi:type="dcterms:W3CDTF">2022-02-25T10:54:18Z</dcterms:created>
  <dcterms:modified xsi:type="dcterms:W3CDTF">2023-02-02T12:32:27Z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2022-02-25T00:00:00Z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2022-02-25T00:00:00Z</vt:filetime>
  </property>
</Properties>
</file>