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sldIdLst>
    <p:sldId id="256" r:id="rId3"/>
    <p:sldId id="257" r:id="rId4"/>
    <p:sldId id="261" r:id="rId5"/>
    <p:sldId id="258" r:id="rId6"/>
    <p:sldId id="260" r:id="rId7"/>
    <p:sldId id="262" r:id="rId8"/>
    <p:sldId id="263" r:id="rId9"/>
    <p:sldId id="266" r:id="rId10"/>
    <p:sldId id="279" r:id="rId11"/>
    <p:sldId id="280" r:id="rId12"/>
    <p:sldId id="267" r:id="rId13"/>
    <p:sldId id="268" r:id="rId14"/>
    <p:sldId id="283" r:id="rId15"/>
    <p:sldId id="284" r:id="rId16"/>
    <p:sldId id="278" r:id="rId17"/>
    <p:sldId id="269" r:id="rId18"/>
    <p:sldId id="270" r:id="rId19"/>
    <p:sldId id="285" r:id="rId20"/>
    <p:sldId id="286" r:id="rId21"/>
    <p:sldId id="271" r:id="rId22"/>
    <p:sldId id="272" r:id="rId23"/>
    <p:sldId id="281" r:id="rId24"/>
    <p:sldId id="282" r:id="rId25"/>
    <p:sldId id="287" r:id="rId26"/>
    <p:sldId id="273" r:id="rId27"/>
    <p:sldId id="276" r:id="rId28"/>
    <p:sldId id="277" r:id="rId29"/>
    <p:sldId id="274" r:id="rId30"/>
    <p:sldId id="259" r:id="rId31"/>
  </p:sldIdLst>
  <p:sldSz cx="18288000" cy="10287000"/>
  <p:notesSz cx="18288000" cy="10287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ša Orel" initials="NO" lastIdx="1" clrIdx="0">
    <p:extLst>
      <p:ext uri="{19B8F6BF-5375-455C-9EA6-DF929625EA0E}">
        <p15:presenceInfo xmlns:p15="http://schemas.microsoft.com/office/powerpoint/2012/main" userId="S::natasa.orel@rra-sp.si::ec14b7f8-3ecd-4b0d-9320-dc85fb368d26" providerId="AD"/>
      </p:ext>
    </p:extLst>
  </p:cmAuthor>
  <p:cmAuthor id="2" name="Alessandra Messana" initials="AM" lastIdx="4" clrIdx="1">
    <p:extLst>
      <p:ext uri="{19B8F6BF-5375-455C-9EA6-DF929625EA0E}">
        <p15:presenceInfo xmlns:p15="http://schemas.microsoft.com/office/powerpoint/2012/main" userId="S-1-5-21-2922218411-3787962101-831138860-46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5894"/>
    <a:srgbClr val="E076D1"/>
    <a:srgbClr val="E58BD8"/>
    <a:srgbClr val="FFECFC"/>
    <a:srgbClr val="F5D3F0"/>
    <a:srgbClr val="ECA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77" d="100"/>
          <a:sy n="77" d="100"/>
        </p:scale>
        <p:origin x="450"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lnSpc>
              <a:spcPct val="150000"/>
            </a:lnSpc>
          </a:pPr>
          <a:r>
            <a:rPr lang="en" sz="1600" b="1" dirty="0">
              <a:latin typeface="Microsoft Sans Serif" panose="020B0604020202020204" pitchFamily="34" charset="0"/>
              <a:ea typeface="Microsoft Sans Serif" panose="020B0604020202020204" pitchFamily="34" charset="0"/>
              <a:cs typeface="Microsoft Sans Serif" panose="020B0604020202020204" pitchFamily="34" charset="0"/>
            </a:rPr>
            <a:t>As the world becomes more of a global village, internationalization has gained much discussion in recent years. What exactly is internationalization? How can an international company enter new markets? What are the advantages and disadvantages of international expansion?</a:t>
          </a:r>
          <a:endPar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86D96DDC-2FE0-4BB0-B39C-6F2A05DE171B}">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The attractiveness of a foreign market is assessed based on six factors:</a:t>
          </a:r>
        </a:p>
        <a:p>
          <a:pPr algn="just"/>
          <a:endPar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The size and expected growth of the market</a:t>
          </a: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2</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The accessibility of the market (geographical, political, legal, technological, social barriers)</a:t>
          </a: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The compatibility of different markets in the company’s portfolio</a:t>
          </a: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Resource availability and the distance to the target market</a:t>
          </a: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5</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Competitive environment</a:t>
          </a: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6</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External influences (PESTLE)</a:t>
          </a:r>
          <a:endParaRPr lang="en-US" sz="1600" b="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0BF53317-55E5-4F5B-A7DE-7BC14E7CC540}" type="sibTrans" cxnId="{AD887FBD-6AD0-4DD3-AD57-352139076740}">
      <dgm:prSet/>
      <dgm:spPr/>
      <dgm:t>
        <a:bodyPr/>
        <a:lstStyle/>
        <a:p>
          <a:endParaRPr lang="es-ES"/>
        </a:p>
      </dgm:t>
    </dgm:pt>
    <dgm:pt modelId="{DBD1EC87-9594-4DA3-8CB2-F59508D1B3AE}" type="parTrans" cxnId="{AD887FBD-6AD0-4DD3-AD57-352139076740}">
      <dgm:prSet/>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2" custScaleX="279111" custScaleY="80969" custLinFactNeighborX="-1690" custLinFactNeighborY="7206">
        <dgm:presLayoutVars>
          <dgm:bulletEnabled val="1"/>
        </dgm:presLayoutVars>
      </dgm:prSet>
      <dgm:spPr/>
    </dgm:pt>
    <dgm:pt modelId="{0AFABA49-C0FA-4078-B0FD-629FDB892CB4}" type="pres">
      <dgm:prSet presAssocID="{0073AA99-A9E4-4984-98E6-B6B5CC98A412}" presName="sibTrans" presStyleLbl="sibTrans2D1" presStyleIdx="0" presStyleCnt="1" custAng="21452741" custLinFactNeighborX="1674" custLinFactNeighborY="22972"/>
      <dgm:spPr/>
    </dgm:pt>
    <dgm:pt modelId="{A70F024A-CE11-464F-9EE0-3CDBBA946FC1}" type="pres">
      <dgm:prSet presAssocID="{0073AA99-A9E4-4984-98E6-B6B5CC98A412}" presName="connectorText" presStyleLbl="sibTrans2D1" presStyleIdx="0" presStyleCnt="1"/>
      <dgm:spPr/>
    </dgm:pt>
    <dgm:pt modelId="{30C472E5-C439-4945-8555-1B9F9B27322C}" type="pres">
      <dgm:prSet presAssocID="{86D96DDC-2FE0-4BB0-B39C-6F2A05DE171B}" presName="node" presStyleLbl="node1" presStyleIdx="1" presStyleCnt="2" custScaleX="297939" custScaleY="103116" custLinFactNeighborX="-3390" custLinFactNeighborY="6948">
        <dgm:presLayoutVars>
          <dgm:bulletEnabled val="1"/>
        </dgm:presLayoutVars>
      </dgm:prSet>
      <dgm:spPr/>
    </dgm:pt>
  </dgm:ptLst>
  <dgm:cxnLst>
    <dgm:cxn modelId="{C3DC6646-6CD9-4461-ABCE-55BA8904F1B8}" type="presOf" srcId="{0073AA99-A9E4-4984-98E6-B6B5CC98A412}" destId="{0AFABA49-C0FA-4078-B0FD-629FDB892CB4}" srcOrd="0" destOrd="0" presId="urn:microsoft.com/office/officeart/2005/8/layout/process1"/>
    <dgm:cxn modelId="{4DADC24A-9385-4E34-8E81-05F4DA0405AE}" srcId="{4CE57F6F-AAED-4B75-B840-D6F328661C27}" destId="{09E78CE0-9FD1-41E4-AA18-EB8ACA5E7243}" srcOrd="0" destOrd="0" parTransId="{E2C9E6A1-4B9B-4664-8190-EDD7EE439F5A}" sibTransId="{0073AA99-A9E4-4984-98E6-B6B5CC98A412}"/>
    <dgm:cxn modelId="{A64B73A2-571D-4BFC-929E-5A7C14403986}" type="presOf" srcId="{86D96DDC-2FE0-4BB0-B39C-6F2A05DE171B}" destId="{30C472E5-C439-4945-8555-1B9F9B27322C}" srcOrd="0" destOrd="0" presId="urn:microsoft.com/office/officeart/2005/8/layout/process1"/>
    <dgm:cxn modelId="{2D6AA1AC-160E-4BB6-AC40-E1254C663D48}" type="presOf" srcId="{4CE57F6F-AAED-4B75-B840-D6F328661C27}" destId="{1B0FDF83-6572-46D8-BF9E-343DB8A4C171}" srcOrd="0" destOrd="0" presId="urn:microsoft.com/office/officeart/2005/8/layout/process1"/>
    <dgm:cxn modelId="{AD887FBD-6AD0-4DD3-AD57-352139076740}" srcId="{4CE57F6F-AAED-4B75-B840-D6F328661C27}" destId="{86D96DDC-2FE0-4BB0-B39C-6F2A05DE171B}" srcOrd="1" destOrd="0" parTransId="{DBD1EC87-9594-4DA3-8CB2-F59508D1B3AE}" sibTransId="{0BF53317-55E5-4F5B-A7DE-7BC14E7CC540}"/>
    <dgm:cxn modelId="{813514CF-FE3F-4E43-B5D1-F4FB4E821352}" type="presOf" srcId="{09E78CE0-9FD1-41E4-AA18-EB8ACA5E7243}" destId="{03CBBE79-C7C7-4BB8-815F-EC9883AE5482}" srcOrd="0" destOrd="0" presId="urn:microsoft.com/office/officeart/2005/8/layout/process1"/>
    <dgm:cxn modelId="{7FD5F1F3-CABE-412E-B8DC-688159E00BA2}" type="presOf" srcId="{0073AA99-A9E4-4984-98E6-B6B5CC98A412}" destId="{A70F024A-CE11-464F-9EE0-3CDBBA946FC1}" srcOrd="1"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 modelId="{DBF3A8D4-F8B3-4239-94A5-9696EA5F8358}" type="presParOf" srcId="{1B0FDF83-6572-46D8-BF9E-343DB8A4C171}" destId="{0AFABA49-C0FA-4078-B0FD-629FDB892CB4}" srcOrd="1" destOrd="0" presId="urn:microsoft.com/office/officeart/2005/8/layout/process1"/>
    <dgm:cxn modelId="{CC510B89-DADD-4E8D-8237-E4E29306488F}" type="presParOf" srcId="{0AFABA49-C0FA-4078-B0FD-629FDB892CB4}" destId="{A70F024A-CE11-464F-9EE0-3CDBBA946FC1}" srcOrd="0" destOrd="0" presId="urn:microsoft.com/office/officeart/2005/8/layout/process1"/>
    <dgm:cxn modelId="{67B4AC8A-86ED-4D66-80BD-578C8F95A5D8}" type="presParOf" srcId="{1B0FDF83-6572-46D8-BF9E-343DB8A4C171}" destId="{30C472E5-C439-4945-8555-1B9F9B27322C}"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928024"/>
          <a:ext cx="4608567" cy="274785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150000"/>
            </a:lnSpc>
            <a:spcBef>
              <a:spcPct val="0"/>
            </a:spcBef>
            <a:spcAft>
              <a:spcPct val="35000"/>
            </a:spcAft>
            <a:buNone/>
          </a:pPr>
          <a:r>
            <a:rPr lang="en" sz="16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As the world becomes more of a global village, internationalization has gained much discussion in recent years. What exactly is internationalization? How can an international company enter new markets? What are the advantages and disadvantages of international expansion?</a:t>
          </a:r>
          <a:endParaRPr lang="en-US" sz="16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80482" y="1008506"/>
        <a:ext cx="4447603" cy="2586889"/>
      </dsp:txXfrm>
    </dsp:sp>
    <dsp:sp modelId="{0AFABA49-C0FA-4078-B0FD-629FDB892CB4}">
      <dsp:nvSpPr>
        <dsp:cNvPr id="0" name=""/>
        <dsp:cNvSpPr/>
      </dsp:nvSpPr>
      <dsp:spPr>
        <a:xfrm rot="21447181">
          <a:off x="4776636" y="2187007"/>
          <a:ext cx="344094" cy="409487"/>
        </a:xfrm>
        <a:prstGeom prst="rightArrow">
          <a:avLst>
            <a:gd name="adj1" fmla="val 60000"/>
            <a:gd name="adj2" fmla="val 50000"/>
          </a:avLst>
        </a:prstGeom>
        <a:solidFill>
          <a:srgbClr val="B05894"/>
        </a:solidFill>
        <a:ln>
          <a:solidFill>
            <a:srgbClr val="B05894"/>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a:off x="4776687" y="2271198"/>
        <a:ext cx="240866" cy="245693"/>
      </dsp:txXfrm>
    </dsp:sp>
    <dsp:sp modelId="{30C472E5-C439-4945-8555-1B9F9B27322C}">
      <dsp:nvSpPr>
        <dsp:cNvPr id="0" name=""/>
        <dsp:cNvSpPr/>
      </dsp:nvSpPr>
      <dsp:spPr>
        <a:xfrm>
          <a:off x="5257802" y="543466"/>
          <a:ext cx="4919448" cy="3499458"/>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The attractiveness of a foreign market is assessed based on six factors:</a:t>
          </a:r>
        </a:p>
        <a:p>
          <a:pPr marL="0" lvl="0" indent="0" algn="just" defTabSz="711200">
            <a:lnSpc>
              <a:spcPct val="90000"/>
            </a:lnSpc>
            <a:spcBef>
              <a:spcPct val="0"/>
            </a:spcBef>
            <a:spcAft>
              <a:spcPct val="35000"/>
            </a:spcAft>
            <a:buNone/>
          </a:pPr>
          <a:endPar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The size and expected growth of the market</a:t>
          </a: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2</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The accessibility of the market (geographical, political, legal, technological, social barriers)</a:t>
          </a: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The compatibility of different markets in the company’s portfolio</a:t>
          </a: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Resource availability and the distance to the target market</a:t>
          </a: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5</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Competitive environment</a:t>
          </a: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6</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External influences (PESTLE)</a:t>
          </a:r>
          <a:endParaRPr lang="en-US" sz="1600" b="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5360298" y="645962"/>
        <a:ext cx="4714456" cy="32944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031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17" name="bg object 17"/>
          <p:cNvPicPr/>
          <p:nvPr userDrawn="1"/>
        </p:nvPicPr>
        <p:blipFill>
          <a:blip r:embed="rId3" cstate="print"/>
          <a:stretch>
            <a:fillRect/>
          </a:stretch>
        </p:blipFill>
        <p:spPr>
          <a:xfrm>
            <a:off x="2045793" y="9240624"/>
            <a:ext cx="3152774" cy="666749"/>
          </a:xfrm>
          <a:prstGeom prst="rect">
            <a:avLst/>
          </a:prstGeom>
        </p:spPr>
      </p:pic>
      <p:sp>
        <p:nvSpPr>
          <p:cNvPr id="18" name="bg object 18"/>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25" name="object 2">
            <a:extLst>
              <a:ext uri="{FF2B5EF4-FFF2-40B4-BE49-F238E27FC236}">
                <a16:creationId xmlns:a16="http://schemas.microsoft.com/office/drawing/2014/main" id="{3B8A40FF-BCCA-4458-BE33-0DE6267D64E8}"/>
              </a:ext>
            </a:extLst>
          </p:cNvPr>
          <p:cNvGrpSpPr/>
          <p:nvPr userDrawn="1"/>
        </p:nvGrpSpPr>
        <p:grpSpPr>
          <a:xfrm>
            <a:off x="379" y="8813666"/>
            <a:ext cx="18287365" cy="1474470"/>
            <a:chOff x="379" y="8813666"/>
            <a:chExt cx="18287365" cy="1474470"/>
          </a:xfrm>
        </p:grpSpPr>
        <p:sp>
          <p:nvSpPr>
            <p:cNvPr id="26" name="object 3">
              <a:extLst>
                <a:ext uri="{FF2B5EF4-FFF2-40B4-BE49-F238E27FC236}">
                  <a16:creationId xmlns:a16="http://schemas.microsoft.com/office/drawing/2014/main" id="{0E4C1E87-1514-4CA3-BDDE-558D9D270F89}"/>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27" name="object 4">
              <a:extLst>
                <a:ext uri="{FF2B5EF4-FFF2-40B4-BE49-F238E27FC236}">
                  <a16:creationId xmlns:a16="http://schemas.microsoft.com/office/drawing/2014/main" id="{94FA3A65-A307-4ADB-BA2E-7FD2EACD1261}"/>
                </a:ext>
              </a:extLst>
            </p:cNvPr>
            <p:cNvPicPr/>
            <p:nvPr/>
          </p:nvPicPr>
          <p:blipFill>
            <a:blip r:embed="rId4" cstate="print"/>
            <a:stretch>
              <a:fillRect/>
            </a:stretch>
          </p:blipFill>
          <p:spPr>
            <a:xfrm>
              <a:off x="596934" y="9689613"/>
              <a:ext cx="435459" cy="254960"/>
            </a:xfrm>
            <a:prstGeom prst="rect">
              <a:avLst/>
            </a:prstGeom>
          </p:spPr>
        </p:pic>
        <p:sp>
          <p:nvSpPr>
            <p:cNvPr id="28" name="object 5">
              <a:extLst>
                <a:ext uri="{FF2B5EF4-FFF2-40B4-BE49-F238E27FC236}">
                  <a16:creationId xmlns:a16="http://schemas.microsoft.com/office/drawing/2014/main" id="{326D29DB-FC6D-447F-BCA1-BAEB3C10C957}"/>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29" name="object 6">
              <a:extLst>
                <a:ext uri="{FF2B5EF4-FFF2-40B4-BE49-F238E27FC236}">
                  <a16:creationId xmlns:a16="http://schemas.microsoft.com/office/drawing/2014/main" id="{432897F3-8DC0-4BA4-896A-9DD05ACCAE7C}"/>
                </a:ext>
              </a:extLst>
            </p:cNvPr>
            <p:cNvPicPr/>
            <p:nvPr/>
          </p:nvPicPr>
          <p:blipFill>
            <a:blip r:embed="rId5" cstate="print"/>
            <a:stretch>
              <a:fillRect/>
            </a:stretch>
          </p:blipFill>
          <p:spPr>
            <a:xfrm>
              <a:off x="809897" y="9339661"/>
              <a:ext cx="435459" cy="254959"/>
            </a:xfrm>
            <a:prstGeom prst="rect">
              <a:avLst/>
            </a:prstGeom>
          </p:spPr>
        </p:pic>
        <p:sp>
          <p:nvSpPr>
            <p:cNvPr id="30" name="object 7">
              <a:extLst>
                <a:ext uri="{FF2B5EF4-FFF2-40B4-BE49-F238E27FC236}">
                  <a16:creationId xmlns:a16="http://schemas.microsoft.com/office/drawing/2014/main" id="{9BAFE55B-7408-4744-9BC5-461DF6568996}"/>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31" name="object 8">
              <a:extLst>
                <a:ext uri="{FF2B5EF4-FFF2-40B4-BE49-F238E27FC236}">
                  <a16:creationId xmlns:a16="http://schemas.microsoft.com/office/drawing/2014/main" id="{0DF0045C-60C2-4FAF-B4AC-8012DA50A29C}"/>
                </a:ext>
              </a:extLst>
            </p:cNvPr>
            <p:cNvPicPr/>
            <p:nvPr/>
          </p:nvPicPr>
          <p:blipFill>
            <a:blip r:embed="rId5" cstate="print"/>
            <a:stretch>
              <a:fillRect/>
            </a:stretch>
          </p:blipFill>
          <p:spPr>
            <a:xfrm>
              <a:off x="1022853" y="9701048"/>
              <a:ext cx="435459" cy="254959"/>
            </a:xfrm>
            <a:prstGeom prst="rect">
              <a:avLst/>
            </a:prstGeom>
          </p:spPr>
        </p:pic>
      </p:grpSp>
      <p:sp>
        <p:nvSpPr>
          <p:cNvPr id="37" name="CuadroTexto 36">
            <a:extLst>
              <a:ext uri="{FF2B5EF4-FFF2-40B4-BE49-F238E27FC236}">
                <a16:creationId xmlns:a16="http://schemas.microsoft.com/office/drawing/2014/main" id="{521C10D7-2AAC-4F4D-A7C0-605FC39B7E80}"/>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grpSp>
        <p:nvGrpSpPr>
          <p:cNvPr id="19" name="Grupo 18">
            <a:extLst>
              <a:ext uri="{FF2B5EF4-FFF2-40B4-BE49-F238E27FC236}">
                <a16:creationId xmlns:a16="http://schemas.microsoft.com/office/drawing/2014/main" id="{262FFA7B-73B6-441C-A2CC-6EA9F6EE7337}"/>
              </a:ext>
            </a:extLst>
          </p:cNvPr>
          <p:cNvGrpSpPr/>
          <p:nvPr userDrawn="1"/>
        </p:nvGrpSpPr>
        <p:grpSpPr>
          <a:xfrm>
            <a:off x="0" y="1775463"/>
            <a:ext cx="18288000" cy="3595707"/>
            <a:chOff x="-24581" y="1790700"/>
            <a:chExt cx="18288000" cy="3595707"/>
          </a:xfrm>
        </p:grpSpPr>
        <p:sp>
          <p:nvSpPr>
            <p:cNvPr id="20" name="object 10">
              <a:extLst>
                <a:ext uri="{FF2B5EF4-FFF2-40B4-BE49-F238E27FC236}">
                  <a16:creationId xmlns:a16="http://schemas.microsoft.com/office/drawing/2014/main" id="{11F37E96-FE8D-476B-BFB0-28ED7F39709E}"/>
                </a:ext>
              </a:extLst>
            </p:cNvPr>
            <p:cNvSpPr/>
            <p:nvPr/>
          </p:nvSpPr>
          <p:spPr>
            <a:xfrm>
              <a:off x="-24581" y="3473853"/>
              <a:ext cx="18288000" cy="514350"/>
            </a:xfrm>
            <a:custGeom>
              <a:avLst/>
              <a:gdLst/>
              <a:ahLst/>
              <a:cxnLst/>
              <a:rect l="l" t="t" r="r" b="b"/>
              <a:pathLst>
                <a:path w="18288000" h="514350">
                  <a:moveTo>
                    <a:pt x="0" y="514349"/>
                  </a:moveTo>
                  <a:lnTo>
                    <a:pt x="0" y="0"/>
                  </a:lnTo>
                  <a:lnTo>
                    <a:pt x="18288000" y="0"/>
                  </a:lnTo>
                  <a:lnTo>
                    <a:pt x="18288000" y="514349"/>
                  </a:lnTo>
                  <a:lnTo>
                    <a:pt x="0" y="514349"/>
                  </a:lnTo>
                  <a:close/>
                </a:path>
              </a:pathLst>
            </a:custGeom>
            <a:solidFill>
              <a:srgbClr val="B05894"/>
            </a:solidFill>
          </p:spPr>
          <p:txBody>
            <a:bodyPr wrap="square" lIns="0" tIns="0" rIns="0" bIns="0" rtlCol="0"/>
            <a:lstStyle/>
            <a:p>
              <a:endParaRPr/>
            </a:p>
          </p:txBody>
        </p:sp>
        <p:pic>
          <p:nvPicPr>
            <p:cNvPr id="21" name="Imagen 20">
              <a:extLst>
                <a:ext uri="{FF2B5EF4-FFF2-40B4-BE49-F238E27FC236}">
                  <a16:creationId xmlns:a16="http://schemas.microsoft.com/office/drawing/2014/main" id="{EB0E2C8F-4A84-4AD4-8BC1-F61351B590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1790700"/>
              <a:ext cx="3876674" cy="3595707"/>
            </a:xfrm>
            <a:prstGeom prst="rect">
              <a:avLst/>
            </a:prstGeom>
          </p:spPr>
        </p:pic>
      </p:gr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E95E46FD-F467-4ADE-ABD0-E6A4A9FE2A87}"/>
              </a:ext>
            </a:extLst>
          </p:cNvPr>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8" name="bg object 17">
            <a:extLst>
              <a:ext uri="{FF2B5EF4-FFF2-40B4-BE49-F238E27FC236}">
                <a16:creationId xmlns:a16="http://schemas.microsoft.com/office/drawing/2014/main" id="{D778CF7E-9520-4B30-8263-3DF7E2FD8C1A}"/>
              </a:ext>
            </a:extLst>
          </p:cNvPr>
          <p:cNvPicPr/>
          <p:nvPr userDrawn="1"/>
        </p:nvPicPr>
        <p:blipFill>
          <a:blip r:embed="rId3" cstate="print"/>
          <a:stretch>
            <a:fillRect/>
          </a:stretch>
        </p:blipFill>
        <p:spPr>
          <a:xfrm>
            <a:off x="2045793" y="9240624"/>
            <a:ext cx="3152774" cy="666749"/>
          </a:xfrm>
          <a:prstGeom prst="rect">
            <a:avLst/>
          </a:prstGeom>
        </p:spPr>
      </p:pic>
      <p:sp>
        <p:nvSpPr>
          <p:cNvPr id="9" name="bg object 18">
            <a:extLst>
              <a:ext uri="{FF2B5EF4-FFF2-40B4-BE49-F238E27FC236}">
                <a16:creationId xmlns:a16="http://schemas.microsoft.com/office/drawing/2014/main" id="{596AACBD-3C44-44F7-A794-D07294759216}"/>
              </a:ext>
            </a:extLst>
          </p:cNvPr>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10" name="object 2">
            <a:extLst>
              <a:ext uri="{FF2B5EF4-FFF2-40B4-BE49-F238E27FC236}">
                <a16:creationId xmlns:a16="http://schemas.microsoft.com/office/drawing/2014/main" id="{DC67AE64-9ED4-47FE-8345-37E800B47F7D}"/>
              </a:ext>
            </a:extLst>
          </p:cNvPr>
          <p:cNvGrpSpPr/>
          <p:nvPr userDrawn="1"/>
        </p:nvGrpSpPr>
        <p:grpSpPr>
          <a:xfrm>
            <a:off x="379" y="8813666"/>
            <a:ext cx="18287365" cy="1474470"/>
            <a:chOff x="379" y="8813666"/>
            <a:chExt cx="18287365" cy="1474470"/>
          </a:xfrm>
        </p:grpSpPr>
        <p:sp>
          <p:nvSpPr>
            <p:cNvPr id="11" name="object 3">
              <a:extLst>
                <a:ext uri="{FF2B5EF4-FFF2-40B4-BE49-F238E27FC236}">
                  <a16:creationId xmlns:a16="http://schemas.microsoft.com/office/drawing/2014/main" id="{ACB47688-E4F5-4E94-9C96-F9D5A61FA187}"/>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2" name="object 4">
              <a:extLst>
                <a:ext uri="{FF2B5EF4-FFF2-40B4-BE49-F238E27FC236}">
                  <a16:creationId xmlns:a16="http://schemas.microsoft.com/office/drawing/2014/main" id="{E5F35078-FC84-46BA-8493-4689CDB1AA6E}"/>
                </a:ext>
              </a:extLst>
            </p:cNvPr>
            <p:cNvPicPr/>
            <p:nvPr/>
          </p:nvPicPr>
          <p:blipFill>
            <a:blip r:embed="rId4" cstate="print"/>
            <a:stretch>
              <a:fillRect/>
            </a:stretch>
          </p:blipFill>
          <p:spPr>
            <a:xfrm>
              <a:off x="596934" y="9689613"/>
              <a:ext cx="435459" cy="254960"/>
            </a:xfrm>
            <a:prstGeom prst="rect">
              <a:avLst/>
            </a:prstGeom>
          </p:spPr>
        </p:pic>
        <p:sp>
          <p:nvSpPr>
            <p:cNvPr id="13" name="object 5">
              <a:extLst>
                <a:ext uri="{FF2B5EF4-FFF2-40B4-BE49-F238E27FC236}">
                  <a16:creationId xmlns:a16="http://schemas.microsoft.com/office/drawing/2014/main" id="{9201DC64-4478-4EB9-9025-51D6079FF496}"/>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14" name="object 6">
              <a:extLst>
                <a:ext uri="{FF2B5EF4-FFF2-40B4-BE49-F238E27FC236}">
                  <a16:creationId xmlns:a16="http://schemas.microsoft.com/office/drawing/2014/main" id="{5C346AD7-BE02-4237-8C03-A128D4DB66D4}"/>
                </a:ext>
              </a:extLst>
            </p:cNvPr>
            <p:cNvPicPr/>
            <p:nvPr/>
          </p:nvPicPr>
          <p:blipFill>
            <a:blip r:embed="rId5" cstate="print"/>
            <a:stretch>
              <a:fillRect/>
            </a:stretch>
          </p:blipFill>
          <p:spPr>
            <a:xfrm>
              <a:off x="809897" y="9339661"/>
              <a:ext cx="435459" cy="254959"/>
            </a:xfrm>
            <a:prstGeom prst="rect">
              <a:avLst/>
            </a:prstGeom>
          </p:spPr>
        </p:pic>
        <p:sp>
          <p:nvSpPr>
            <p:cNvPr id="15" name="object 7">
              <a:extLst>
                <a:ext uri="{FF2B5EF4-FFF2-40B4-BE49-F238E27FC236}">
                  <a16:creationId xmlns:a16="http://schemas.microsoft.com/office/drawing/2014/main" id="{675C40D4-E192-496A-B2DE-5B4634DF9FD1}"/>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6" name="object 8">
              <a:extLst>
                <a:ext uri="{FF2B5EF4-FFF2-40B4-BE49-F238E27FC236}">
                  <a16:creationId xmlns:a16="http://schemas.microsoft.com/office/drawing/2014/main" id="{492B8A7E-0267-433F-BD96-9BA3EC33D5D3}"/>
                </a:ext>
              </a:extLst>
            </p:cNvPr>
            <p:cNvPicPr/>
            <p:nvPr/>
          </p:nvPicPr>
          <p:blipFill>
            <a:blip r:embed="rId5" cstate="print"/>
            <a:stretch>
              <a:fillRect/>
            </a:stretch>
          </p:blipFill>
          <p:spPr>
            <a:xfrm>
              <a:off x="1022853" y="9701048"/>
              <a:ext cx="435459" cy="254959"/>
            </a:xfrm>
            <a:prstGeom prst="rect">
              <a:avLst/>
            </a:prstGeom>
          </p:spPr>
        </p:pic>
      </p:grpSp>
      <p:sp>
        <p:nvSpPr>
          <p:cNvPr id="23" name="CuadroTexto 22">
            <a:extLst>
              <a:ext uri="{FF2B5EF4-FFF2-40B4-BE49-F238E27FC236}">
                <a16:creationId xmlns:a16="http://schemas.microsoft.com/office/drawing/2014/main" id="{1D54CE27-4B34-4A2D-BBA3-5AAF26A98167}"/>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pic>
        <p:nvPicPr>
          <p:cNvPr id="3" name="Imagen 2">
            <a:extLst>
              <a:ext uri="{FF2B5EF4-FFF2-40B4-BE49-F238E27FC236}">
                <a16:creationId xmlns:a16="http://schemas.microsoft.com/office/drawing/2014/main" id="{B39E953B-CAA4-449F-ACCE-41955DA3CD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002000" y="453887"/>
            <a:ext cx="1711842" cy="1587774"/>
          </a:xfrm>
          <a:prstGeom prst="rect">
            <a:avLst/>
          </a:prstGeom>
        </p:spPr>
      </p:pic>
    </p:spTree>
    <p:extLst>
      <p:ext uri="{BB962C8B-B14F-4D97-AF65-F5344CB8AC3E}">
        <p14:creationId xmlns:p14="http://schemas.microsoft.com/office/powerpoint/2010/main" val="401378068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e4f-network.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wmf"/></Relationships>
</file>

<file path=ppt/slides/_rels/slide18.xml.rels><?xml version="1.0" encoding="UTF-8" standalone="yes"?>
<Relationships xmlns="http://schemas.openxmlformats.org/package/2006/relationships"><Relationship Id="rId3" Type="http://schemas.openxmlformats.org/officeDocument/2006/relationships/hyperlink" Target="https://www.studysmarter.us/explanations/business-studies/managers/"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udysmarter.us/explanations/business-studies/managers/management/" TargetMode="External"/><Relationship Id="rId2" Type="http://schemas.openxmlformats.org/officeDocument/2006/relationships/hyperlink" Target="https://www.studysmarter.us/explanations/business-studies/human-resource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reply.com/en/blog/how-to-overcome-language-barriers/"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4f-network.eu/"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Layout" Target="../diagrams/layout1.xml"/><Relationship Id="rId7" Type="http://schemas.openxmlformats.org/officeDocument/2006/relationships/hyperlink" Target="https://www.studysmarter.us/explanations/business-studies/financial-performance/investments/"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9" y="8813666"/>
            <a:ext cx="18287365" cy="1474470"/>
            <a:chOff x="379" y="8813666"/>
            <a:chExt cx="18287365" cy="1474470"/>
          </a:xfrm>
        </p:grpSpPr>
        <p:sp>
          <p:nvSpPr>
            <p:cNvPr id="3" name="object 3"/>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4" name="object 4"/>
            <p:cNvPicPr/>
            <p:nvPr/>
          </p:nvPicPr>
          <p:blipFill>
            <a:blip r:embed="rId2" cstate="print"/>
            <a:stretch>
              <a:fillRect/>
            </a:stretch>
          </p:blipFill>
          <p:spPr>
            <a:xfrm>
              <a:off x="596934" y="9689613"/>
              <a:ext cx="435459" cy="254960"/>
            </a:xfrm>
            <a:prstGeom prst="rect">
              <a:avLst/>
            </a:prstGeom>
          </p:spPr>
        </p:pic>
        <p:sp>
          <p:nvSpPr>
            <p:cNvPr id="5" name="object 5"/>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6" name="object 6"/>
            <p:cNvPicPr/>
            <p:nvPr/>
          </p:nvPicPr>
          <p:blipFill>
            <a:blip r:embed="rId3" cstate="print"/>
            <a:stretch>
              <a:fillRect/>
            </a:stretch>
          </p:blipFill>
          <p:spPr>
            <a:xfrm>
              <a:off x="809897" y="9339661"/>
              <a:ext cx="435459" cy="254959"/>
            </a:xfrm>
            <a:prstGeom prst="rect">
              <a:avLst/>
            </a:prstGeom>
          </p:spPr>
        </p:pic>
        <p:sp>
          <p:nvSpPr>
            <p:cNvPr id="7" name="object 7"/>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8" name="object 8"/>
            <p:cNvPicPr/>
            <p:nvPr/>
          </p:nvPicPr>
          <p:blipFill>
            <a:blip r:embed="rId3" cstate="print"/>
            <a:stretch>
              <a:fillRect/>
            </a:stretch>
          </p:blipFill>
          <p:spPr>
            <a:xfrm>
              <a:off x="1022853" y="9701048"/>
              <a:ext cx="435459" cy="254959"/>
            </a:xfrm>
            <a:prstGeom prst="rect">
              <a:avLst/>
            </a:prstGeom>
          </p:spPr>
        </p:pic>
      </p:grpSp>
      <p:sp>
        <p:nvSpPr>
          <p:cNvPr id="14" name="CuadroTexto 13">
            <a:extLst>
              <a:ext uri="{FF2B5EF4-FFF2-40B4-BE49-F238E27FC236}">
                <a16:creationId xmlns:a16="http://schemas.microsoft.com/office/drawing/2014/main" id="{8B22E22E-102D-4F39-871D-A47062F5E08F}"/>
              </a:ext>
            </a:extLst>
          </p:cNvPr>
          <p:cNvSpPr txBox="1"/>
          <p:nvPr/>
        </p:nvSpPr>
        <p:spPr>
          <a:xfrm>
            <a:off x="4457700" y="6438900"/>
            <a:ext cx="9372600" cy="1446550"/>
          </a:xfrm>
          <a:prstGeom prst="rect">
            <a:avLst/>
          </a:prstGeom>
          <a:noFill/>
        </p:spPr>
        <p:txBody>
          <a:bodyPr wrap="square">
            <a:spAutoFit/>
          </a:bodyPr>
          <a:lstStyle/>
          <a:p>
            <a:pPr algn="ctr">
              <a:spcBef>
                <a:spcPts val="5"/>
              </a:spcBef>
              <a:tabLst>
                <a:tab pos="1205230" algn="l"/>
                <a:tab pos="1926589" algn="l"/>
                <a:tab pos="2915920" algn="l"/>
                <a:tab pos="3444875" algn="l"/>
                <a:tab pos="4383405" algn="l"/>
                <a:tab pos="6796405" algn="l"/>
              </a:tabLst>
              <a:defRPr/>
            </a:pPr>
            <a:r>
              <a:rPr lang="en-US" sz="4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Training module title</a:t>
            </a: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ctr">
              <a:spcBef>
                <a:spcPts val="5"/>
              </a:spcBef>
              <a:tabLst>
                <a:tab pos="1205230" algn="l"/>
                <a:tab pos="1926589" algn="l"/>
                <a:tab pos="2915920" algn="l"/>
                <a:tab pos="3444875" algn="l"/>
                <a:tab pos="4383405" algn="l"/>
                <a:tab pos="6796405" algn="l"/>
              </a:tabLst>
              <a:defRPr/>
            </a:pP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Business plan for internationalization</a:t>
            </a:r>
          </a:p>
        </p:txBody>
      </p:sp>
      <p:sp>
        <p:nvSpPr>
          <p:cNvPr id="10" name="CuadroTexto 9">
            <a:extLst>
              <a:ext uri="{FF2B5EF4-FFF2-40B4-BE49-F238E27FC236}">
                <a16:creationId xmlns:a16="http://schemas.microsoft.com/office/drawing/2014/main" id="{F8FF77D8-BE9E-336F-6009-FF57C57DF311}"/>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4">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11" name="Imagen 10">
            <a:extLst>
              <a:ext uri="{FF2B5EF4-FFF2-40B4-BE49-F238E27FC236}">
                <a16:creationId xmlns:a16="http://schemas.microsoft.com/office/drawing/2014/main" id="{7DD2F895-7262-9633-90DA-F2BB33FD25B8}"/>
              </a:ext>
            </a:extLst>
          </p:cNvPr>
          <p:cNvPicPr>
            <a:picLocks noChangeAspect="1"/>
          </p:cNvPicPr>
          <p:nvPr/>
        </p:nvPicPr>
        <p:blipFill>
          <a:blip r:embed="rId5"/>
          <a:stretch>
            <a:fillRect/>
          </a:stretch>
        </p:blipFill>
        <p:spPr>
          <a:xfrm>
            <a:off x="7239000" y="5748635"/>
            <a:ext cx="472319" cy="4616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EF6F65C-95A2-EA45-345B-9B19481AC35E}"/>
              </a:ext>
            </a:extLst>
          </p:cNvPr>
          <p:cNvSpPr txBox="1"/>
          <p:nvPr/>
        </p:nvSpPr>
        <p:spPr>
          <a:xfrm>
            <a:off x="914400" y="1409700"/>
            <a:ext cx="5791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2: Be open</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to possibilities</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PoljeZBesedilom 4">
            <a:extLst>
              <a:ext uri="{FF2B5EF4-FFF2-40B4-BE49-F238E27FC236}">
                <a16:creationId xmlns:a16="http://schemas.microsoft.com/office/drawing/2014/main" id="{4B12F7C2-0838-0D73-2652-84EBBCD36728}"/>
              </a:ext>
            </a:extLst>
          </p:cNvPr>
          <p:cNvSpPr txBox="1"/>
          <p:nvPr/>
        </p:nvSpPr>
        <p:spPr>
          <a:xfrm>
            <a:off x="921707" y="2095501"/>
            <a:ext cx="6698293" cy="523220"/>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2.3: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Increase competitiveness</a:t>
            </a:r>
          </a:p>
        </p:txBody>
      </p:sp>
      <p:sp>
        <p:nvSpPr>
          <p:cNvPr id="7" name="PoljeZBesedilom 6">
            <a:extLst>
              <a:ext uri="{FF2B5EF4-FFF2-40B4-BE49-F238E27FC236}">
                <a16:creationId xmlns:a16="http://schemas.microsoft.com/office/drawing/2014/main" id="{847128F4-332A-25EF-F104-8A1E21B70E20}"/>
              </a:ext>
            </a:extLst>
          </p:cNvPr>
          <p:cNvSpPr txBox="1"/>
          <p:nvPr/>
        </p:nvSpPr>
        <p:spPr>
          <a:xfrm>
            <a:off x="914401" y="3034392"/>
            <a:ext cx="9448799" cy="3046988"/>
          </a:xfrm>
          <a:prstGeom prst="rect">
            <a:avLst/>
          </a:prstGeom>
          <a:noFill/>
        </p:spPr>
        <p:txBody>
          <a:bodyPr wrap="square">
            <a:spAutoFit/>
          </a:bodyPr>
          <a:lstStyle/>
          <a:p>
            <a:pPr algn="just"/>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Companies operating overseas have greater economies of scale to lower the cost of their business and be more competitive. The presence on a global scale also boosts the company’s reputation and allows it to attract more customers compared to local businesses.</a:t>
            </a:r>
            <a:endParaRPr lang="en-SI"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magine 5">
            <a:extLst>
              <a:ext uri="{FF2B5EF4-FFF2-40B4-BE49-F238E27FC236}">
                <a16:creationId xmlns:a16="http://schemas.microsoft.com/office/drawing/2014/main" id="{46826CB8-27F9-4D76-BE46-53DBF380500F}"/>
              </a:ext>
            </a:extLst>
          </p:cNvPr>
          <p:cNvPicPr>
            <a:picLocks noChangeAspect="1"/>
          </p:cNvPicPr>
          <p:nvPr/>
        </p:nvPicPr>
        <p:blipFill>
          <a:blip r:embed="rId2"/>
          <a:stretch>
            <a:fillRect/>
          </a:stretch>
        </p:blipFill>
        <p:spPr>
          <a:xfrm>
            <a:off x="10896600" y="2095501"/>
            <a:ext cx="5081681" cy="6388929"/>
          </a:xfrm>
          <a:prstGeom prst="rect">
            <a:avLst/>
          </a:prstGeom>
        </p:spPr>
      </p:pic>
    </p:spTree>
    <p:extLst>
      <p:ext uri="{BB962C8B-B14F-4D97-AF65-F5344CB8AC3E}">
        <p14:creationId xmlns:p14="http://schemas.microsoft.com/office/powerpoint/2010/main" val="163919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lika 9">
            <a:extLst>
              <a:ext uri="{FF2B5EF4-FFF2-40B4-BE49-F238E27FC236}">
                <a16:creationId xmlns:a16="http://schemas.microsoft.com/office/drawing/2014/main" id="{76938B41-9416-4E0E-94B8-217319FF8C18}"/>
              </a:ext>
            </a:extLst>
          </p:cNvPr>
          <p:cNvPicPr>
            <a:picLocks noChangeAspect="1"/>
          </p:cNvPicPr>
          <p:nvPr/>
        </p:nvPicPr>
        <p:blipFill>
          <a:blip r:embed="rId2"/>
          <a:stretch>
            <a:fillRect/>
          </a:stretch>
        </p:blipFill>
        <p:spPr>
          <a:xfrm>
            <a:off x="7048500" y="3882323"/>
            <a:ext cx="4191000" cy="2864644"/>
          </a:xfrm>
          <a:prstGeom prst="rect">
            <a:avLst/>
          </a:prstGeom>
        </p:spPr>
      </p:pic>
      <p:pic>
        <p:nvPicPr>
          <p:cNvPr id="9" name="Slika 8">
            <a:extLst>
              <a:ext uri="{FF2B5EF4-FFF2-40B4-BE49-F238E27FC236}">
                <a16:creationId xmlns:a16="http://schemas.microsoft.com/office/drawing/2014/main" id="{359D4D52-864A-4A70-19A4-0955A4A1B700}"/>
              </a:ext>
            </a:extLst>
          </p:cNvPr>
          <p:cNvPicPr>
            <a:picLocks noChangeAspect="1"/>
          </p:cNvPicPr>
          <p:nvPr/>
        </p:nvPicPr>
        <p:blipFill>
          <a:blip r:embed="rId3"/>
          <a:stretch>
            <a:fillRect/>
          </a:stretch>
        </p:blipFill>
        <p:spPr>
          <a:xfrm>
            <a:off x="1066801" y="1562100"/>
            <a:ext cx="3048000" cy="937434"/>
          </a:xfrm>
          <a:prstGeom prst="rect">
            <a:avLst/>
          </a:prstGeom>
        </p:spPr>
      </p:pic>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2"/>
          <a:stretch>
            <a:fillRect/>
          </a:stretch>
        </p:blipFill>
        <p:spPr>
          <a:xfrm>
            <a:off x="1600200" y="3879057"/>
            <a:ext cx="4191000" cy="2864644"/>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2"/>
          <a:stretch>
            <a:fillRect/>
          </a:stretch>
        </p:blipFill>
        <p:spPr>
          <a:xfrm>
            <a:off x="12877800" y="3891750"/>
            <a:ext cx="3810000" cy="2851951"/>
          </a:xfrm>
          <a:prstGeom prst="rect">
            <a:avLst/>
          </a:prstGeom>
        </p:spPr>
      </p:pic>
      <p:sp>
        <p:nvSpPr>
          <p:cNvPr id="14" name="PoljeZBesedilom 13">
            <a:extLst>
              <a:ext uri="{FF2B5EF4-FFF2-40B4-BE49-F238E27FC236}">
                <a16:creationId xmlns:a16="http://schemas.microsoft.com/office/drawing/2014/main" id="{0E8331F7-2F3F-2D5F-4D20-90DD2C47711B}"/>
              </a:ext>
            </a:extLst>
          </p:cNvPr>
          <p:cNvSpPr txBox="1"/>
          <p:nvPr/>
        </p:nvSpPr>
        <p:spPr>
          <a:xfrm>
            <a:off x="1839888" y="4000501"/>
            <a:ext cx="3722712" cy="2585323"/>
          </a:xfrm>
          <a:prstGeom prst="rect">
            <a:avLst/>
          </a:prstGeom>
          <a:noFill/>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Achieve growth </a:t>
            </a:r>
          </a:p>
          <a:p>
            <a:pPr algn="ctr"/>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Expansion abroad is the only option for companies to increase their market share and continue their growth.​​ </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6" name="PoljeZBesedilom 15">
            <a:extLst>
              <a:ext uri="{FF2B5EF4-FFF2-40B4-BE49-F238E27FC236}">
                <a16:creationId xmlns:a16="http://schemas.microsoft.com/office/drawing/2014/main" id="{9F772951-D469-80F0-B965-104B49FF1868}"/>
              </a:ext>
            </a:extLst>
          </p:cNvPr>
          <p:cNvSpPr txBox="1"/>
          <p:nvPr/>
        </p:nvSpPr>
        <p:spPr>
          <a:xfrm>
            <a:off x="7353846" y="4000500"/>
            <a:ext cx="3695154" cy="1785104"/>
          </a:xfrm>
          <a:prstGeom prst="rect">
            <a:avLst/>
          </a:prstGeom>
          <a:noFill/>
        </p:spPr>
        <p:txBody>
          <a:bodyPr wrap="square">
            <a:spAutoFit/>
          </a:bodyPr>
          <a:lstStyle>
            <a:defPPr>
              <a:defRPr lang="es-ES"/>
            </a:defPPr>
            <a:lvl1pPr>
              <a:defRPr kumimoji="0" sz="2000" b="1" i="0" u="none" strike="noStrike" cap="none" spc="0" normalizeH="0" baseline="0">
                <a:ln>
                  <a:noFill/>
                </a:ln>
                <a:solidFill>
                  <a:srgbClr val="B05894"/>
                </a:solidFill>
                <a:effectLst/>
                <a:uLnTx/>
                <a:uFillTx/>
                <a:latin typeface="Calibri" panose="020F0502020204030204"/>
              </a:defRPr>
            </a:lvl1pPr>
          </a:lstStyle>
          <a:p>
            <a:pPr algn="ct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Improve profitability</a:t>
            </a:r>
          </a:p>
          <a:p>
            <a:pPr algn="ctr"/>
            <a:endParaRPr lang="en-US"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2400" b="0" dirty="0">
                <a:latin typeface="Microsoft Sans Serif" panose="020B0604020202020204" pitchFamily="34" charset="0"/>
                <a:ea typeface="Microsoft Sans Serif" panose="020B0604020202020204" pitchFamily="34" charset="0"/>
                <a:cs typeface="Microsoft Sans Serif" panose="020B0604020202020204" pitchFamily="34" charset="0"/>
              </a:rPr>
              <a:t>Exploiting market and technological advantages to achieve profit</a:t>
            </a:r>
            <a:endParaRPr lang="en-SI" sz="2400"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8" name="PoljeZBesedilom 17">
            <a:extLst>
              <a:ext uri="{FF2B5EF4-FFF2-40B4-BE49-F238E27FC236}">
                <a16:creationId xmlns:a16="http://schemas.microsoft.com/office/drawing/2014/main" id="{29477502-83B2-369F-59C1-F077AB448456}"/>
              </a:ext>
            </a:extLst>
          </p:cNvPr>
          <p:cNvSpPr txBox="1"/>
          <p:nvPr/>
        </p:nvSpPr>
        <p:spPr>
          <a:xfrm>
            <a:off x="13144500" y="4000500"/>
            <a:ext cx="3276600" cy="2215991"/>
          </a:xfrm>
          <a:prstGeom prst="rect">
            <a:avLst/>
          </a:prstGeom>
          <a:noFill/>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Increase competitiveness</a:t>
            </a:r>
          </a:p>
          <a:p>
            <a:pPr algn="ctr"/>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 global presence also strengthens the company's reputation</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19019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2784E5E4-F0FB-E7D6-3824-A9C9547EBD20}"/>
              </a:ext>
            </a:extLst>
          </p:cNvPr>
          <p:cNvSpPr txBox="1"/>
          <p:nvPr/>
        </p:nvSpPr>
        <p:spPr>
          <a:xfrm>
            <a:off x="914400" y="1181101"/>
            <a:ext cx="8382000" cy="523220"/>
          </a:xfrm>
          <a:prstGeom prst="rect">
            <a:avLst/>
          </a:prstGeom>
          <a:noFill/>
        </p:spPr>
        <p:txBody>
          <a:bodyPr wrap="square">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Managing the Entering to new markets </a:t>
            </a:r>
          </a:p>
        </p:txBody>
      </p:sp>
      <p:sp>
        <p:nvSpPr>
          <p:cNvPr id="17" name="PoljeZBesedilom 16">
            <a:extLst>
              <a:ext uri="{FF2B5EF4-FFF2-40B4-BE49-F238E27FC236}">
                <a16:creationId xmlns:a16="http://schemas.microsoft.com/office/drawing/2014/main" id="{5A224C5B-94C8-1436-DB39-3600E963C6B1}"/>
              </a:ext>
            </a:extLst>
          </p:cNvPr>
          <p:cNvSpPr txBox="1"/>
          <p:nvPr/>
        </p:nvSpPr>
        <p:spPr>
          <a:xfrm>
            <a:off x="914400" y="2705100"/>
            <a:ext cx="8610600" cy="4278094"/>
          </a:xfrm>
          <a:prstGeom prst="rect">
            <a:avLst/>
          </a:prstGeom>
          <a:noFill/>
        </p:spPr>
        <p:txBody>
          <a:bodyPr wrap="square">
            <a:spAutoFit/>
          </a:bodyPr>
          <a:lstStyle/>
          <a:p>
            <a:pPr algn="just"/>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3.1: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Export</a:t>
            </a:r>
          </a:p>
          <a:p>
            <a:pPr marL="285750" indent="-285750" algn="just">
              <a:buFont typeface="Arial" panose="020B0604020202020204" pitchFamily="34" charset="0"/>
              <a:buChar char="•"/>
            </a:pPr>
            <a:endParaRPr lang="en-US" sz="20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Set up a direct investment. The company setups manufacturing overseas or takes over or merges with a foreign business. Although direct investment allows the business to cut down on tax and transportation costs, it’s also the highest risk and most expensive option out of four market entry modes.</a:t>
            </a:r>
          </a:p>
        </p:txBody>
      </p:sp>
      <p:pic>
        <p:nvPicPr>
          <p:cNvPr id="18" name="Imagen 19">
            <a:extLst>
              <a:ext uri="{FF2B5EF4-FFF2-40B4-BE49-F238E27FC236}">
                <a16:creationId xmlns:a16="http://schemas.microsoft.com/office/drawing/2014/main" id="{D832F93C-A65F-13F9-37DE-F02D84AE5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4800" y="2705100"/>
            <a:ext cx="4137568" cy="5460044"/>
          </a:xfrm>
          <a:prstGeom prst="rect">
            <a:avLst/>
          </a:prstGeom>
          <a:ln/>
        </p:spPr>
        <p:style>
          <a:lnRef idx="0">
            <a:schemeClr val="dk1"/>
          </a:lnRef>
          <a:fillRef idx="3">
            <a:schemeClr val="dk1"/>
          </a:fillRef>
          <a:effectRef idx="3">
            <a:schemeClr val="dk1"/>
          </a:effectRef>
          <a:fontRef idx="minor">
            <a:schemeClr val="lt1"/>
          </a:fontRef>
        </p:style>
      </p:pic>
      <p:grpSp>
        <p:nvGrpSpPr>
          <p:cNvPr id="19" name="Skupina 18">
            <a:extLst>
              <a:ext uri="{FF2B5EF4-FFF2-40B4-BE49-F238E27FC236}">
                <a16:creationId xmlns:a16="http://schemas.microsoft.com/office/drawing/2014/main" id="{EE13A832-DF73-FF2C-A3C4-B9A7540280E8}"/>
              </a:ext>
            </a:extLst>
          </p:cNvPr>
          <p:cNvGrpSpPr/>
          <p:nvPr/>
        </p:nvGrpSpPr>
        <p:grpSpPr>
          <a:xfrm>
            <a:off x="9982200" y="1029382"/>
            <a:ext cx="3505048" cy="2103028"/>
            <a:chOff x="1643" y="275049"/>
            <a:chExt cx="3505048" cy="2103028"/>
          </a:xfrm>
        </p:grpSpPr>
        <p:sp>
          <p:nvSpPr>
            <p:cNvPr id="20" name="Pravokotnik: zaokroženi vogali 19">
              <a:extLst>
                <a:ext uri="{FF2B5EF4-FFF2-40B4-BE49-F238E27FC236}">
                  <a16:creationId xmlns:a16="http://schemas.microsoft.com/office/drawing/2014/main" id="{231F02F6-A2EB-C9EA-57D3-EC2F6D9CADC9}"/>
                </a:ext>
              </a:extLst>
            </p:cNvPr>
            <p:cNvSpPr/>
            <p:nvPr/>
          </p:nvSpPr>
          <p:spPr>
            <a:xfrm>
              <a:off x="1643" y="275049"/>
              <a:ext cx="3505048" cy="2103028"/>
            </a:xfrm>
            <a:prstGeom prst="roundRect">
              <a:avLst>
                <a:gd name="adj" fmla="val 10000"/>
              </a:avLst>
            </a:prstGeom>
            <a:solidFill>
              <a:srgbClr val="FFECFC"/>
            </a:solidFill>
            <a:ln w="57150">
              <a:solidFill>
                <a:srgbClr val="B05894"/>
              </a:solidFill>
            </a:ln>
          </p:spPr>
          <p:style>
            <a:lnRef idx="2">
              <a:schemeClr val="dk1"/>
            </a:lnRef>
            <a:fillRef idx="1">
              <a:schemeClr val="lt1"/>
            </a:fillRef>
            <a:effectRef idx="0">
              <a:schemeClr val="dk1"/>
            </a:effectRef>
            <a:fontRef idx="minor">
              <a:schemeClr val="dk1"/>
            </a:fontRef>
          </p:style>
        </p:sp>
        <p:sp>
          <p:nvSpPr>
            <p:cNvPr id="21" name="Pravokotnik: zaokroženi vogali 4">
              <a:extLst>
                <a:ext uri="{FF2B5EF4-FFF2-40B4-BE49-F238E27FC236}">
                  <a16:creationId xmlns:a16="http://schemas.microsoft.com/office/drawing/2014/main" id="{2A55BC96-4E56-5BB2-5B3E-43E808F7B340}"/>
                </a:ext>
              </a:extLst>
            </p:cNvPr>
            <p:cNvSpPr txBox="1"/>
            <p:nvPr/>
          </p:nvSpPr>
          <p:spPr>
            <a:xfrm>
              <a:off x="63239" y="336645"/>
              <a:ext cx="3381856" cy="197983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
        <p:nvSpPr>
          <p:cNvPr id="23" name="PoljeZBesedilom 22">
            <a:extLst>
              <a:ext uri="{FF2B5EF4-FFF2-40B4-BE49-F238E27FC236}">
                <a16:creationId xmlns:a16="http://schemas.microsoft.com/office/drawing/2014/main" id="{D32CF30A-BA88-866C-401F-EB879740300A}"/>
              </a:ext>
            </a:extLst>
          </p:cNvPr>
          <p:cNvSpPr txBox="1"/>
          <p:nvPr/>
        </p:nvSpPr>
        <p:spPr>
          <a:xfrm>
            <a:off x="10064237" y="1162620"/>
            <a:ext cx="3340974" cy="1938992"/>
          </a:xfrm>
          <a:prstGeom prst="rect">
            <a:avLst/>
          </a:prstGeom>
          <a:noFill/>
        </p:spPr>
        <p:txBody>
          <a:bodyPr wrap="square">
            <a:spAutoFit/>
          </a:bodyPr>
          <a:lstStyle/>
          <a:p>
            <a:r>
              <a:rPr lang="en-US" sz="2400" b="0" i="0" dirty="0">
                <a:solidFill>
                  <a:srgbClr val="B05894"/>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One major challenge of an international business is to manage change in an effective and coherent manner.</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510504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2784E5E4-F0FB-E7D6-3824-A9C9547EBD20}"/>
              </a:ext>
            </a:extLst>
          </p:cNvPr>
          <p:cNvSpPr txBox="1"/>
          <p:nvPr/>
        </p:nvSpPr>
        <p:spPr>
          <a:xfrm>
            <a:off x="914400" y="1181101"/>
            <a:ext cx="8382000" cy="523220"/>
          </a:xfrm>
          <a:prstGeom prst="rect">
            <a:avLst/>
          </a:prstGeom>
          <a:noFill/>
        </p:spPr>
        <p:txBody>
          <a:bodyPr wrap="square">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Managing the Entering to new markets </a:t>
            </a:r>
          </a:p>
        </p:txBody>
      </p:sp>
      <p:sp>
        <p:nvSpPr>
          <p:cNvPr id="17" name="PoljeZBesedilom 16">
            <a:extLst>
              <a:ext uri="{FF2B5EF4-FFF2-40B4-BE49-F238E27FC236}">
                <a16:creationId xmlns:a16="http://schemas.microsoft.com/office/drawing/2014/main" id="{5A224C5B-94C8-1436-DB39-3600E963C6B1}"/>
              </a:ext>
            </a:extLst>
          </p:cNvPr>
          <p:cNvSpPr txBox="1"/>
          <p:nvPr/>
        </p:nvSpPr>
        <p:spPr>
          <a:xfrm>
            <a:off x="914400" y="2400300"/>
            <a:ext cx="10210800" cy="5262979"/>
          </a:xfrm>
          <a:prstGeom prst="rect">
            <a:avLst/>
          </a:prstGeom>
          <a:noFill/>
        </p:spPr>
        <p:txBody>
          <a:bodyPr wrap="square">
            <a:spAutoFit/>
          </a:bodyPr>
          <a:lstStyle/>
          <a:p>
            <a:pPr algn="just"/>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3.2: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Licening</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Francising</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endParaRPr lang="en-US" sz="20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The original business licenses other firms to manufacture and sell its products. The licensee pays a fee to reserve a trademark of the licensor’s products. Franchising is the same as licensing, only that the original business still has some control over the manufacturing and marketing processes of the licensees. This approach is much more economical than setting up a foreign facility or taking over the local business.</a:t>
            </a:r>
          </a:p>
        </p:txBody>
      </p:sp>
      <p:pic>
        <p:nvPicPr>
          <p:cNvPr id="9" name="Immagine 8">
            <a:extLst>
              <a:ext uri="{FF2B5EF4-FFF2-40B4-BE49-F238E27FC236}">
                <a16:creationId xmlns:a16="http://schemas.microsoft.com/office/drawing/2014/main" id="{D7660775-C4D3-49BB-B483-16AB0F0BD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0" y="4221237"/>
            <a:ext cx="6124588" cy="4076679"/>
          </a:xfrm>
          <a:prstGeom prst="rect">
            <a:avLst/>
          </a:prstGeom>
        </p:spPr>
      </p:pic>
    </p:spTree>
    <p:extLst>
      <p:ext uri="{BB962C8B-B14F-4D97-AF65-F5344CB8AC3E}">
        <p14:creationId xmlns:p14="http://schemas.microsoft.com/office/powerpoint/2010/main" val="1102076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2784E5E4-F0FB-E7D6-3824-A9C9547EBD20}"/>
              </a:ext>
            </a:extLst>
          </p:cNvPr>
          <p:cNvSpPr txBox="1"/>
          <p:nvPr/>
        </p:nvSpPr>
        <p:spPr>
          <a:xfrm>
            <a:off x="914400" y="1181101"/>
            <a:ext cx="8382000" cy="523220"/>
          </a:xfrm>
          <a:prstGeom prst="rect">
            <a:avLst/>
          </a:prstGeom>
          <a:noFill/>
        </p:spPr>
        <p:txBody>
          <a:bodyPr wrap="square">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Managing the Entering to new markets </a:t>
            </a:r>
          </a:p>
        </p:txBody>
      </p:sp>
      <p:sp>
        <p:nvSpPr>
          <p:cNvPr id="17" name="PoljeZBesedilom 16">
            <a:extLst>
              <a:ext uri="{FF2B5EF4-FFF2-40B4-BE49-F238E27FC236}">
                <a16:creationId xmlns:a16="http://schemas.microsoft.com/office/drawing/2014/main" id="{5A224C5B-94C8-1436-DB39-3600E963C6B1}"/>
              </a:ext>
            </a:extLst>
          </p:cNvPr>
          <p:cNvSpPr txBox="1"/>
          <p:nvPr/>
        </p:nvSpPr>
        <p:spPr>
          <a:xfrm>
            <a:off x="914400" y="3097982"/>
            <a:ext cx="8382000" cy="2800767"/>
          </a:xfrm>
          <a:prstGeom prst="rect">
            <a:avLst/>
          </a:prstGeom>
          <a:noFill/>
        </p:spPr>
        <p:txBody>
          <a:bodyPr wrap="square">
            <a:spAutoFit/>
          </a:bodyPr>
          <a:lstStyle/>
          <a:p>
            <a:pPr algn="just"/>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3.3:</a:t>
            </a:r>
            <a:r>
              <a:rPr lang="en-US" sz="20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Joint ventures </a:t>
            </a:r>
          </a:p>
          <a:p>
            <a:pPr algn="just"/>
            <a:endParaRPr lang="en-US" sz="20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Establish joint ventures. The company partners with an overseas business take advantage of its know-how upon entering a new market.</a:t>
            </a:r>
            <a:endParaRPr lang="en-SI"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9" name="Immagine 8">
            <a:extLst>
              <a:ext uri="{FF2B5EF4-FFF2-40B4-BE49-F238E27FC236}">
                <a16:creationId xmlns:a16="http://schemas.microsoft.com/office/drawing/2014/main" id="{1B6E9266-48B6-43DD-B251-5285E5071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2550977"/>
            <a:ext cx="7833666" cy="5214284"/>
          </a:xfrm>
          <a:prstGeom prst="rect">
            <a:avLst/>
          </a:prstGeom>
        </p:spPr>
      </p:pic>
    </p:spTree>
    <p:extLst>
      <p:ext uri="{BB962C8B-B14F-4D97-AF65-F5344CB8AC3E}">
        <p14:creationId xmlns:p14="http://schemas.microsoft.com/office/powerpoint/2010/main" val="291053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F774CC9-7C8F-4A55-A729-EA82B26EED37}"/>
              </a:ext>
            </a:extLst>
          </p:cNvPr>
          <p:cNvSpPr/>
          <p:nvPr/>
        </p:nvSpPr>
        <p:spPr>
          <a:xfrm>
            <a:off x="4419600" y="1409700"/>
            <a:ext cx="9448800" cy="7315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descr="Perfect Market Entry Strategies to Enter International Markets | Infiniti  Research | Business Wire">
            <a:extLst>
              <a:ext uri="{FF2B5EF4-FFF2-40B4-BE49-F238E27FC236}">
                <a16:creationId xmlns:a16="http://schemas.microsoft.com/office/drawing/2014/main" id="{63E5C5AA-8D60-02A4-4128-2A0A95F70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470" y="1638300"/>
            <a:ext cx="8875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F5E5C8CA-9688-472D-8C39-271F5F08AD12}"/>
              </a:ext>
            </a:extLst>
          </p:cNvPr>
          <p:cNvSpPr/>
          <p:nvPr/>
        </p:nvSpPr>
        <p:spPr>
          <a:xfrm>
            <a:off x="914400" y="647700"/>
            <a:ext cx="7561685" cy="523220"/>
          </a:xfrm>
          <a:prstGeom prst="rect">
            <a:avLst/>
          </a:prstGeom>
        </p:spPr>
        <p:txBody>
          <a:bodyPr wrap="none">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Managing the Entering to new markets </a:t>
            </a:r>
          </a:p>
        </p:txBody>
      </p:sp>
    </p:spTree>
    <p:extLst>
      <p:ext uri="{BB962C8B-B14F-4D97-AF65-F5344CB8AC3E}">
        <p14:creationId xmlns:p14="http://schemas.microsoft.com/office/powerpoint/2010/main" val="181280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359D4D52-864A-4A70-19A4-0955A4A1B700}"/>
              </a:ext>
            </a:extLst>
          </p:cNvPr>
          <p:cNvPicPr>
            <a:picLocks noChangeAspect="1"/>
          </p:cNvPicPr>
          <p:nvPr/>
        </p:nvPicPr>
        <p:blipFill>
          <a:blip r:embed="rId2"/>
          <a:stretch>
            <a:fillRect/>
          </a:stretch>
        </p:blipFill>
        <p:spPr>
          <a:xfrm>
            <a:off x="1066801" y="1562100"/>
            <a:ext cx="3048000" cy="937434"/>
          </a:xfrm>
          <a:prstGeom prst="rect">
            <a:avLst/>
          </a:prstGeom>
        </p:spPr>
      </p:pic>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3"/>
          <a:stretch>
            <a:fillRect/>
          </a:stretch>
        </p:blipFill>
        <p:spPr>
          <a:xfrm>
            <a:off x="1231549" y="4762500"/>
            <a:ext cx="4178651" cy="2482431"/>
          </a:xfrm>
          <a:prstGeom prst="rect">
            <a:avLst/>
          </a:prstGeom>
        </p:spPr>
      </p:pic>
      <p:pic>
        <p:nvPicPr>
          <p:cNvPr id="11" name="Slika 10">
            <a:extLst>
              <a:ext uri="{FF2B5EF4-FFF2-40B4-BE49-F238E27FC236}">
                <a16:creationId xmlns:a16="http://schemas.microsoft.com/office/drawing/2014/main" id="{CCDDCBFE-E169-F54A-33C6-1C6FFD54A017}"/>
              </a:ext>
            </a:extLst>
          </p:cNvPr>
          <p:cNvPicPr>
            <a:picLocks noChangeAspect="1"/>
          </p:cNvPicPr>
          <p:nvPr/>
        </p:nvPicPr>
        <p:blipFill>
          <a:blip r:embed="rId3"/>
          <a:stretch>
            <a:fillRect/>
          </a:stretch>
        </p:blipFill>
        <p:spPr>
          <a:xfrm>
            <a:off x="6914545" y="4741571"/>
            <a:ext cx="4178651" cy="2601712"/>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3"/>
          <a:stretch>
            <a:fillRect/>
          </a:stretch>
        </p:blipFill>
        <p:spPr>
          <a:xfrm>
            <a:off x="12873305" y="4741101"/>
            <a:ext cx="4178651" cy="2601713"/>
          </a:xfrm>
          <a:prstGeom prst="rect">
            <a:avLst/>
          </a:prstGeom>
        </p:spPr>
      </p:pic>
      <p:sp>
        <p:nvSpPr>
          <p:cNvPr id="14" name="PoljeZBesedilom 13">
            <a:extLst>
              <a:ext uri="{FF2B5EF4-FFF2-40B4-BE49-F238E27FC236}">
                <a16:creationId xmlns:a16="http://schemas.microsoft.com/office/drawing/2014/main" id="{0E8331F7-2F3F-2D5F-4D20-90DD2C47711B}"/>
              </a:ext>
            </a:extLst>
          </p:cNvPr>
          <p:cNvSpPr txBox="1"/>
          <p:nvPr/>
        </p:nvSpPr>
        <p:spPr>
          <a:xfrm>
            <a:off x="1447799" y="4914900"/>
            <a:ext cx="3810001" cy="2308324"/>
          </a:xfrm>
          <a:prstGeom prst="rect">
            <a:avLst/>
          </a:prstGeom>
          <a:noFill/>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Set up a direct investment</a:t>
            </a:r>
          </a:p>
          <a:p>
            <a:pPr algn="ct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The company setups manufacturing overseas or takes over or merges with a foreign business.</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PoljeZBesedilom 2">
            <a:extLst>
              <a:ext uri="{FF2B5EF4-FFF2-40B4-BE49-F238E27FC236}">
                <a16:creationId xmlns:a16="http://schemas.microsoft.com/office/drawing/2014/main" id="{35E4B837-328E-A995-552E-2CA212C78AE3}"/>
              </a:ext>
            </a:extLst>
          </p:cNvPr>
          <p:cNvSpPr txBox="1"/>
          <p:nvPr/>
        </p:nvSpPr>
        <p:spPr>
          <a:xfrm>
            <a:off x="7162800" y="4914900"/>
            <a:ext cx="3810000" cy="2308324"/>
          </a:xfrm>
          <a:prstGeom prst="rect">
            <a:avLst/>
          </a:prstGeom>
          <a:noFill/>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Discover Licensing</a:t>
            </a:r>
          </a:p>
          <a:p>
            <a:pPr algn="ct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The original business licenses other firms to manufacture and sell its products.</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PoljeZBesedilom 4">
            <a:extLst>
              <a:ext uri="{FF2B5EF4-FFF2-40B4-BE49-F238E27FC236}">
                <a16:creationId xmlns:a16="http://schemas.microsoft.com/office/drawing/2014/main" id="{1B7EB10C-808A-38BD-3F01-8FD809CC1454}"/>
              </a:ext>
            </a:extLst>
          </p:cNvPr>
          <p:cNvSpPr txBox="1"/>
          <p:nvPr/>
        </p:nvSpPr>
        <p:spPr>
          <a:xfrm>
            <a:off x="13030200" y="4914900"/>
            <a:ext cx="3581400" cy="1938992"/>
          </a:xfrm>
          <a:prstGeom prst="rect">
            <a:avLst/>
          </a:prstGeom>
          <a:noFill/>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Establish joint ventures</a:t>
            </a:r>
          </a:p>
          <a:p>
            <a:pPr algn="ct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Taking advantage of other companies know-how.</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492405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3">
            <a:extLst>
              <a:ext uri="{FF2B5EF4-FFF2-40B4-BE49-F238E27FC236}">
                <a16:creationId xmlns:a16="http://schemas.microsoft.com/office/drawing/2014/main" id="{1B7D7794-D663-9715-6EFE-9302947CE4D4}"/>
              </a:ext>
            </a:extLst>
          </p:cNvPr>
          <p:cNvGraphicFramePr>
            <a:graphicFrameLocks noChangeAspect="1"/>
          </p:cNvGraphicFramePr>
          <p:nvPr>
            <p:extLst>
              <p:ext uri="{D42A27DB-BD31-4B8C-83A1-F6EECF244321}">
                <p14:modId xmlns:p14="http://schemas.microsoft.com/office/powerpoint/2010/main" val="2164408481"/>
              </p:ext>
            </p:extLst>
          </p:nvPr>
        </p:nvGraphicFramePr>
        <p:xfrm>
          <a:off x="10526320" y="2323065"/>
          <a:ext cx="6986585" cy="4671123"/>
        </p:xfrm>
        <a:graphic>
          <a:graphicData uri="http://schemas.openxmlformats.org/presentationml/2006/ole">
            <mc:AlternateContent xmlns:mc="http://schemas.openxmlformats.org/markup-compatibility/2006">
              <mc:Choice xmlns:v="urn:schemas-microsoft-com:vml" Requires="v">
                <p:oleObj spid="_x0000_s1043" name="Bitmap Image" r:id="rId3" imgW="5518080" imgH="3689280" progId="PBrush">
                  <p:embed/>
                </p:oleObj>
              </mc:Choice>
              <mc:Fallback>
                <p:oleObj name="Bitmap Image" r:id="rId3" imgW="5518080" imgH="3689280" progId="PBrush">
                  <p:embed/>
                  <p:pic>
                    <p:nvPicPr>
                      <p:cNvPr id="4" name="Objet 3">
                        <a:extLst>
                          <a:ext uri="{FF2B5EF4-FFF2-40B4-BE49-F238E27FC236}">
                            <a16:creationId xmlns:a16="http://schemas.microsoft.com/office/drawing/2014/main" id="{A57332C5-86A7-910D-E5CF-40D0602B843C}"/>
                          </a:ext>
                        </a:extLst>
                      </p:cNvPr>
                      <p:cNvPicPr/>
                      <p:nvPr/>
                    </p:nvPicPr>
                    <p:blipFill>
                      <a:blip r:embed="rId4"/>
                      <a:stretch>
                        <a:fillRect/>
                      </a:stretch>
                    </p:blipFill>
                    <p:spPr>
                      <a:xfrm>
                        <a:off x="10526320" y="2323065"/>
                        <a:ext cx="6986585" cy="4671123"/>
                      </a:xfrm>
                      <a:prstGeom prst="rect">
                        <a:avLst/>
                      </a:prstGeom>
                    </p:spPr>
                  </p:pic>
                </p:oleObj>
              </mc:Fallback>
            </mc:AlternateContent>
          </a:graphicData>
        </a:graphic>
      </p:graphicFrame>
      <p:sp>
        <p:nvSpPr>
          <p:cNvPr id="3" name="PoljeZBesedilom 2">
            <a:extLst>
              <a:ext uri="{FF2B5EF4-FFF2-40B4-BE49-F238E27FC236}">
                <a16:creationId xmlns:a16="http://schemas.microsoft.com/office/drawing/2014/main" id="{03614408-2915-0D23-AB4F-99C995D624E9}"/>
              </a:ext>
            </a:extLst>
          </p:cNvPr>
          <p:cNvSpPr txBox="1"/>
          <p:nvPr/>
        </p:nvSpPr>
        <p:spPr>
          <a:xfrm>
            <a:off x="1032353" y="842848"/>
            <a:ext cx="9150262"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4</a:t>
            </a: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Plan Preparation Guidelines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PoljeZBesedilom 7">
            <a:extLst>
              <a:ext uri="{FF2B5EF4-FFF2-40B4-BE49-F238E27FC236}">
                <a16:creationId xmlns:a16="http://schemas.microsoft.com/office/drawing/2014/main" id="{A5297DB4-33A7-67A7-BAFB-47098884003B}"/>
              </a:ext>
            </a:extLst>
          </p:cNvPr>
          <p:cNvSpPr txBox="1"/>
          <p:nvPr/>
        </p:nvSpPr>
        <p:spPr>
          <a:xfrm>
            <a:off x="775095" y="1943100"/>
            <a:ext cx="9150262" cy="3354765"/>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4.1: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Clearly define the objectives for producing the plan </a:t>
            </a:r>
          </a:p>
          <a:p>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Who is going to read the plan, and what will they need to do? These objectives can help you decide how much emphasis to put on various sections.  </a:t>
            </a:r>
          </a:p>
        </p:txBody>
      </p:sp>
      <p:grpSp>
        <p:nvGrpSpPr>
          <p:cNvPr id="10" name="Skupina 15">
            <a:extLst>
              <a:ext uri="{FF2B5EF4-FFF2-40B4-BE49-F238E27FC236}">
                <a16:creationId xmlns:a16="http://schemas.microsoft.com/office/drawing/2014/main" id="{43797EE9-D151-44D8-B5E3-D9331D23CD1D}"/>
              </a:ext>
            </a:extLst>
          </p:cNvPr>
          <p:cNvGrpSpPr/>
          <p:nvPr/>
        </p:nvGrpSpPr>
        <p:grpSpPr>
          <a:xfrm>
            <a:off x="2286000" y="5434596"/>
            <a:ext cx="9677400" cy="3066935"/>
            <a:chOff x="1643" y="275049"/>
            <a:chExt cx="3505048" cy="2103028"/>
          </a:xfrm>
        </p:grpSpPr>
        <p:sp>
          <p:nvSpPr>
            <p:cNvPr id="11" name="Pravokotnik: zaokroženi vogali 16">
              <a:extLst>
                <a:ext uri="{FF2B5EF4-FFF2-40B4-BE49-F238E27FC236}">
                  <a16:creationId xmlns:a16="http://schemas.microsoft.com/office/drawing/2014/main" id="{BDF4229C-61A5-46CB-93FC-225FF724C669}"/>
                </a:ext>
              </a:extLst>
            </p:cNvPr>
            <p:cNvSpPr/>
            <p:nvPr/>
          </p:nvSpPr>
          <p:spPr>
            <a:xfrm>
              <a:off x="1643" y="275049"/>
              <a:ext cx="3505048" cy="2103028"/>
            </a:xfrm>
            <a:prstGeom prst="roundRect">
              <a:avLst>
                <a:gd name="adj" fmla="val 10000"/>
              </a:avLst>
            </a:prstGeom>
            <a:solidFill>
              <a:srgbClr val="FFECFC"/>
            </a:solidFill>
            <a:ln w="57150">
              <a:solidFill>
                <a:srgbClr val="B05894"/>
              </a:solidFill>
            </a:ln>
          </p:spPr>
          <p:style>
            <a:lnRef idx="2">
              <a:schemeClr val="dk1"/>
            </a:lnRef>
            <a:fillRef idx="1">
              <a:schemeClr val="lt1"/>
            </a:fillRef>
            <a:effectRef idx="0">
              <a:schemeClr val="dk1"/>
            </a:effectRef>
            <a:fontRef idx="minor">
              <a:schemeClr val="dk1"/>
            </a:fontRef>
          </p:style>
        </p:sp>
        <p:sp>
          <p:nvSpPr>
            <p:cNvPr id="13" name="Pravokotnik: zaokroženi vogali 4">
              <a:extLst>
                <a:ext uri="{FF2B5EF4-FFF2-40B4-BE49-F238E27FC236}">
                  <a16:creationId xmlns:a16="http://schemas.microsoft.com/office/drawing/2014/main" id="{48F464DF-EDA7-4D9E-9117-E55FC98130D6}"/>
                </a:ext>
              </a:extLst>
            </p:cNvPr>
            <p:cNvSpPr txBox="1"/>
            <p:nvPr/>
          </p:nvSpPr>
          <p:spPr>
            <a:xfrm>
              <a:off x="63239" y="336645"/>
              <a:ext cx="3381856" cy="197983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The international business plan is the culmination of all of the work done to determine the appropriate venture for the organization’s growth. As part of the feasibility process, the organization will have determined its own internal readiness, conducted comprehensive target market research and carefully analyzed any relevant risks</a:t>
              </a:r>
              <a:endParaRPr lang="en-US" sz="28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Tree>
    <p:extLst>
      <p:ext uri="{BB962C8B-B14F-4D97-AF65-F5344CB8AC3E}">
        <p14:creationId xmlns:p14="http://schemas.microsoft.com/office/powerpoint/2010/main" val="3842924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3614408-2915-0D23-AB4F-99C995D624E9}"/>
              </a:ext>
            </a:extLst>
          </p:cNvPr>
          <p:cNvSpPr txBox="1"/>
          <p:nvPr/>
        </p:nvSpPr>
        <p:spPr>
          <a:xfrm>
            <a:off x="1032353" y="842848"/>
            <a:ext cx="9150262"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4</a:t>
            </a: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Plan Preparation Guidelines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PoljeZBesedilom 7">
            <a:extLst>
              <a:ext uri="{FF2B5EF4-FFF2-40B4-BE49-F238E27FC236}">
                <a16:creationId xmlns:a16="http://schemas.microsoft.com/office/drawing/2014/main" id="{A5297DB4-33A7-67A7-BAFB-47098884003B}"/>
              </a:ext>
            </a:extLst>
          </p:cNvPr>
          <p:cNvSpPr txBox="1"/>
          <p:nvPr/>
        </p:nvSpPr>
        <p:spPr>
          <a:xfrm>
            <a:off x="1032353" y="3011894"/>
            <a:ext cx="9150262" cy="2739211"/>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4.2: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Allocate sufficient time and resources to thoroughly research the plan</a:t>
            </a:r>
          </a:p>
          <a:p>
            <a:endParaRPr lang="en-US" sz="20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A plan is only as good as the research that went into producing it.</a:t>
            </a:r>
            <a:b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SI"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0" name="Immagine 9">
            <a:extLst>
              <a:ext uri="{FF2B5EF4-FFF2-40B4-BE49-F238E27FC236}">
                <a16:creationId xmlns:a16="http://schemas.microsoft.com/office/drawing/2014/main" id="{078E8CED-0685-4CDA-812B-9C76CB89F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610" y="3771900"/>
            <a:ext cx="7050962" cy="4648200"/>
          </a:xfrm>
          <a:prstGeom prst="rect">
            <a:avLst/>
          </a:prstGeom>
        </p:spPr>
      </p:pic>
      <p:grpSp>
        <p:nvGrpSpPr>
          <p:cNvPr id="11" name="Skupina 15">
            <a:extLst>
              <a:ext uri="{FF2B5EF4-FFF2-40B4-BE49-F238E27FC236}">
                <a16:creationId xmlns:a16="http://schemas.microsoft.com/office/drawing/2014/main" id="{1210AF26-7034-4146-B3AA-521766C3D8AF}"/>
              </a:ext>
            </a:extLst>
          </p:cNvPr>
          <p:cNvGrpSpPr/>
          <p:nvPr/>
        </p:nvGrpSpPr>
        <p:grpSpPr>
          <a:xfrm>
            <a:off x="10515524" y="1289124"/>
            <a:ext cx="2743200" cy="1981200"/>
            <a:chOff x="1643" y="275049"/>
            <a:chExt cx="3505048" cy="2103028"/>
          </a:xfrm>
        </p:grpSpPr>
        <p:sp>
          <p:nvSpPr>
            <p:cNvPr id="13" name="Pravokotnik: zaokroženi vogali 16">
              <a:extLst>
                <a:ext uri="{FF2B5EF4-FFF2-40B4-BE49-F238E27FC236}">
                  <a16:creationId xmlns:a16="http://schemas.microsoft.com/office/drawing/2014/main" id="{19A61E02-84F3-43D6-A8AB-9A74FA9FCF4F}"/>
                </a:ext>
              </a:extLst>
            </p:cNvPr>
            <p:cNvSpPr/>
            <p:nvPr/>
          </p:nvSpPr>
          <p:spPr>
            <a:xfrm>
              <a:off x="1643" y="275049"/>
              <a:ext cx="3505048" cy="2103028"/>
            </a:xfrm>
            <a:prstGeom prst="roundRect">
              <a:avLst>
                <a:gd name="adj" fmla="val 10000"/>
              </a:avLst>
            </a:prstGeom>
            <a:solidFill>
              <a:srgbClr val="FFECFC"/>
            </a:solidFill>
            <a:ln w="57150">
              <a:solidFill>
                <a:srgbClr val="B05894"/>
              </a:solidFill>
            </a:ln>
          </p:spPr>
          <p:style>
            <a:lnRef idx="2">
              <a:schemeClr val="dk1"/>
            </a:lnRef>
            <a:fillRef idx="1">
              <a:schemeClr val="lt1"/>
            </a:fillRef>
            <a:effectRef idx="0">
              <a:schemeClr val="dk1"/>
            </a:effectRef>
            <a:fontRef idx="minor">
              <a:schemeClr val="dk1"/>
            </a:fontRef>
          </p:style>
        </p:sp>
        <p:sp>
          <p:nvSpPr>
            <p:cNvPr id="15" name="Pravokotnik: zaokroženi vogali 4">
              <a:extLst>
                <a:ext uri="{FF2B5EF4-FFF2-40B4-BE49-F238E27FC236}">
                  <a16:creationId xmlns:a16="http://schemas.microsoft.com/office/drawing/2014/main" id="{F62A4ADF-9688-4535-8DC6-AC34C2F4D9DA}"/>
                </a:ext>
              </a:extLst>
            </p:cNvPr>
            <p:cNvSpPr txBox="1"/>
            <p:nvPr/>
          </p:nvSpPr>
          <p:spPr>
            <a:xfrm>
              <a:off x="63239" y="336645"/>
              <a:ext cx="3381856" cy="197983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
        <p:nvSpPr>
          <p:cNvPr id="19" name="PoljeZBesedilom 19">
            <a:extLst>
              <a:ext uri="{FF2B5EF4-FFF2-40B4-BE49-F238E27FC236}">
                <a16:creationId xmlns:a16="http://schemas.microsoft.com/office/drawing/2014/main" id="{CBAFF6C6-A5EE-423F-B04A-51A1AC411D2D}"/>
              </a:ext>
            </a:extLst>
          </p:cNvPr>
          <p:cNvSpPr txBox="1"/>
          <p:nvPr/>
        </p:nvSpPr>
        <p:spPr>
          <a:xfrm>
            <a:off x="10744124" y="1494894"/>
            <a:ext cx="2286000" cy="1569660"/>
          </a:xfrm>
          <a:prstGeom prst="rect">
            <a:avLst/>
          </a:prstGeom>
          <a:noFill/>
        </p:spPr>
        <p:txBody>
          <a:bodyPr wrap="square">
            <a:spAutoFit/>
          </a:bodyPr>
          <a:lstStyle/>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Guidelines that help </a:t>
            </a: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managers</a:t>
            </a: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to make better decisions</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7350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3614408-2915-0D23-AB4F-99C995D624E9}"/>
              </a:ext>
            </a:extLst>
          </p:cNvPr>
          <p:cNvSpPr txBox="1"/>
          <p:nvPr/>
        </p:nvSpPr>
        <p:spPr>
          <a:xfrm>
            <a:off x="1032353" y="842848"/>
            <a:ext cx="9150262"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4</a:t>
            </a: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Plan Preparation Guidelines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 name="PoljeZBesedilom 11">
            <a:extLst>
              <a:ext uri="{FF2B5EF4-FFF2-40B4-BE49-F238E27FC236}">
                <a16:creationId xmlns:a16="http://schemas.microsoft.com/office/drawing/2014/main" id="{974AA1F6-258D-0EF0-A1BB-E5527CDEB744}"/>
              </a:ext>
            </a:extLst>
          </p:cNvPr>
          <p:cNvSpPr txBox="1"/>
          <p:nvPr/>
        </p:nvSpPr>
        <p:spPr>
          <a:xfrm>
            <a:off x="1032353" y="3204507"/>
            <a:ext cx="9150262" cy="3785652"/>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4.3:</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Ensure financial projections are believable</a:t>
            </a:r>
          </a:p>
          <a:p>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For many readers, the financial section is the most important part of the plan because it identifies the financing needs and shows the profit potential of the business. In addition, a good financial plan will give the reader confidence that the author really understands the business.</a:t>
            </a:r>
          </a:p>
        </p:txBody>
      </p:sp>
      <p:pic>
        <p:nvPicPr>
          <p:cNvPr id="10" name="Immagine 9">
            <a:extLst>
              <a:ext uri="{FF2B5EF4-FFF2-40B4-BE49-F238E27FC236}">
                <a16:creationId xmlns:a16="http://schemas.microsoft.com/office/drawing/2014/main" id="{90A990C9-278B-41DF-B406-64597F7D0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6800" y="2516737"/>
            <a:ext cx="3628215" cy="5253525"/>
          </a:xfrm>
          <a:prstGeom prst="rect">
            <a:avLst/>
          </a:prstGeom>
        </p:spPr>
      </p:pic>
    </p:spTree>
    <p:extLst>
      <p:ext uri="{BB962C8B-B14F-4D97-AF65-F5344CB8AC3E}">
        <p14:creationId xmlns:p14="http://schemas.microsoft.com/office/powerpoint/2010/main" val="200235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433944" y="1511544"/>
            <a:ext cx="5271656" cy="646331"/>
          </a:xfrm>
          <a:prstGeom prst="rect">
            <a:avLst/>
          </a:prstGeom>
          <a:noFill/>
        </p:spPr>
        <p:txBody>
          <a:bodyPr wrap="square" rtlCol="0">
            <a:spAutoFit/>
          </a:bodyPr>
          <a:lstStyle/>
          <a:p>
            <a:r>
              <a:rPr lang="en-US" sz="36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Objectives and goals</a:t>
            </a:r>
          </a:p>
        </p:txBody>
      </p:sp>
      <p:sp>
        <p:nvSpPr>
          <p:cNvPr id="3" name="CuadroTexto 2">
            <a:extLst>
              <a:ext uri="{FF2B5EF4-FFF2-40B4-BE49-F238E27FC236}">
                <a16:creationId xmlns:a16="http://schemas.microsoft.com/office/drawing/2014/main" id="{B0BB7DBF-2106-41DB-8A1B-0DC740ED66F0}"/>
              </a:ext>
            </a:extLst>
          </p:cNvPr>
          <p:cNvSpPr txBox="1"/>
          <p:nvPr/>
        </p:nvSpPr>
        <p:spPr>
          <a:xfrm>
            <a:off x="1571124" y="2749185"/>
            <a:ext cx="10040186" cy="523220"/>
          </a:xfrm>
          <a:prstGeom prst="rect">
            <a:avLst/>
          </a:prstGeom>
          <a:noFill/>
        </p:spPr>
        <p:txBody>
          <a:bodyPr wrap="square" rtlCol="0">
            <a:spAutoFit/>
          </a:bodyPr>
          <a:lstStyle/>
          <a:p>
            <a:pPr algn="just"/>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the end of this module you will be able to:</a:t>
            </a:r>
          </a:p>
        </p:txBody>
      </p:sp>
      <p:sp>
        <p:nvSpPr>
          <p:cNvPr id="7" name="CuadroTexto 6">
            <a:extLst>
              <a:ext uri="{FF2B5EF4-FFF2-40B4-BE49-F238E27FC236}">
                <a16:creationId xmlns:a16="http://schemas.microsoft.com/office/drawing/2014/main" id="{899353FE-8C02-491A-97E3-0F609EE7C293}"/>
              </a:ext>
            </a:extLst>
          </p:cNvPr>
          <p:cNvSpPr txBox="1"/>
          <p:nvPr/>
        </p:nvSpPr>
        <p:spPr>
          <a:xfrm>
            <a:off x="2285997" y="3808935"/>
            <a:ext cx="11506199" cy="1200329"/>
          </a:xfrm>
          <a:prstGeom prst="rect">
            <a:avLst/>
          </a:prstGeom>
          <a:noFill/>
        </p:spPr>
        <p:txBody>
          <a:bodyPr wrap="square" rtlCol="0">
            <a:spAutoFit/>
          </a:bodyPr>
          <a:lstStyle/>
          <a:p>
            <a:pPr algn="just"/>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Demonstrate a systematic understanding and be able to apply concepts and skills relevant to the problems of managing and understanding the internationalization of Business.</a:t>
            </a:r>
          </a:p>
        </p:txBody>
      </p:sp>
      <p:sp>
        <p:nvSpPr>
          <p:cNvPr id="9" name="CuadroTexto 8">
            <a:extLst>
              <a:ext uri="{FF2B5EF4-FFF2-40B4-BE49-F238E27FC236}">
                <a16:creationId xmlns:a16="http://schemas.microsoft.com/office/drawing/2014/main" id="{85E2FE64-2B8D-4D64-8B27-C2EB62F25D86}"/>
              </a:ext>
            </a:extLst>
          </p:cNvPr>
          <p:cNvSpPr txBox="1"/>
          <p:nvPr/>
        </p:nvSpPr>
        <p:spPr>
          <a:xfrm>
            <a:off x="2288872" y="6921843"/>
            <a:ext cx="11503324" cy="830997"/>
          </a:xfrm>
          <a:prstGeom prst="rect">
            <a:avLst/>
          </a:prstGeom>
          <a:noFill/>
        </p:spPr>
        <p:txBody>
          <a:bodyPr wrap="square" rtlCol="0">
            <a:spAutoFit/>
          </a:bodyPr>
          <a:lstStyle/>
          <a:p>
            <a:pPr algn="just"/>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Demonstrate critical analytical skills related to the interpretation of global business strategy issues.</a:t>
            </a: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571124" y="3779713"/>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1571124" y="5516403"/>
            <a:ext cx="435185" cy="510356"/>
          </a:xfrm>
          <a:prstGeom prst="rect">
            <a:avLst/>
          </a:prstGeom>
        </p:spPr>
      </p:pic>
      <p:pic>
        <p:nvPicPr>
          <p:cNvPr id="17" name="object 2">
            <a:extLst>
              <a:ext uri="{FF2B5EF4-FFF2-40B4-BE49-F238E27FC236}">
                <a16:creationId xmlns:a16="http://schemas.microsoft.com/office/drawing/2014/main" id="{6EF133E2-2570-45BD-B6C8-D8377B1DAA33}"/>
              </a:ext>
            </a:extLst>
          </p:cNvPr>
          <p:cNvPicPr/>
          <p:nvPr/>
        </p:nvPicPr>
        <p:blipFill>
          <a:blip r:embed="rId2" cstate="print"/>
          <a:stretch>
            <a:fillRect/>
          </a:stretch>
        </p:blipFill>
        <p:spPr>
          <a:xfrm>
            <a:off x="1571124" y="6921843"/>
            <a:ext cx="435185" cy="510356"/>
          </a:xfrm>
          <a:prstGeom prst="rect">
            <a:avLst/>
          </a:prstGeom>
        </p:spPr>
      </p:pic>
      <p:sp>
        <p:nvSpPr>
          <p:cNvPr id="4" name="CasellaDiTesto 3">
            <a:extLst>
              <a:ext uri="{FF2B5EF4-FFF2-40B4-BE49-F238E27FC236}">
                <a16:creationId xmlns:a16="http://schemas.microsoft.com/office/drawing/2014/main" id="{B1CF9943-E7FB-4B83-90B9-F7FD48A79044}"/>
              </a:ext>
            </a:extLst>
          </p:cNvPr>
          <p:cNvSpPr txBox="1"/>
          <p:nvPr/>
        </p:nvSpPr>
        <p:spPr>
          <a:xfrm>
            <a:off x="2285997" y="5516403"/>
            <a:ext cx="11506198" cy="830997"/>
          </a:xfrm>
          <a:prstGeom prst="rect">
            <a:avLst/>
          </a:prstGeom>
          <a:noFill/>
        </p:spPr>
        <p:txBody>
          <a:bodyPr wrap="square" rtlCol="0">
            <a:spAutoFit/>
          </a:bodyPr>
          <a:lstStyle/>
          <a:p>
            <a:pPr algn="just"/>
            <a:r>
              <a:rPr lang="it-IT"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Critically</a:t>
            </a:r>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it-IT"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evaluate</a:t>
            </a:r>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 the </a:t>
            </a:r>
            <a:r>
              <a:rPr lang="it-IT"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contributions</a:t>
            </a:r>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 and </a:t>
            </a:r>
            <a:r>
              <a:rPr lang="it-IT" sz="2400" dirty="0" err="1">
                <a:latin typeface="Microsoft Sans Serif" panose="020B0604020202020204" pitchFamily="34" charset="0"/>
                <a:ea typeface="Microsoft Sans Serif" panose="020B0604020202020204" pitchFamily="34" charset="0"/>
                <a:cs typeface="Microsoft Sans Serif" panose="020B0604020202020204" pitchFamily="34" charset="0"/>
              </a:rPr>
              <a:t>weaknesses</a:t>
            </a:r>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 of the </a:t>
            </a:r>
            <a:r>
              <a:rPr lang="it-IT"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main</a:t>
            </a:r>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it-IT"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theories</a:t>
            </a:r>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 of </a:t>
            </a:r>
            <a:r>
              <a:rPr lang="it-IT"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international</a:t>
            </a:r>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 business.</a:t>
            </a:r>
          </a:p>
        </p:txBody>
      </p:sp>
    </p:spTree>
    <p:extLst>
      <p:ext uri="{BB962C8B-B14F-4D97-AF65-F5344CB8AC3E}">
        <p14:creationId xmlns:p14="http://schemas.microsoft.com/office/powerpoint/2010/main" val="413483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359D4D52-864A-4A70-19A4-0955A4A1B700}"/>
              </a:ext>
            </a:extLst>
          </p:cNvPr>
          <p:cNvPicPr>
            <a:picLocks noChangeAspect="1"/>
          </p:cNvPicPr>
          <p:nvPr/>
        </p:nvPicPr>
        <p:blipFill>
          <a:blip r:embed="rId2"/>
          <a:stretch>
            <a:fillRect/>
          </a:stretch>
        </p:blipFill>
        <p:spPr>
          <a:xfrm>
            <a:off x="1066801" y="1562100"/>
            <a:ext cx="3048000" cy="937434"/>
          </a:xfrm>
          <a:prstGeom prst="rect">
            <a:avLst/>
          </a:prstGeom>
        </p:spPr>
      </p:pic>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3"/>
          <a:stretch>
            <a:fillRect/>
          </a:stretch>
        </p:blipFill>
        <p:spPr>
          <a:xfrm>
            <a:off x="1231549" y="4762500"/>
            <a:ext cx="3721451" cy="2482431"/>
          </a:xfrm>
          <a:prstGeom prst="rect">
            <a:avLst/>
          </a:prstGeom>
        </p:spPr>
      </p:pic>
      <p:pic>
        <p:nvPicPr>
          <p:cNvPr id="11" name="Slika 10">
            <a:extLst>
              <a:ext uri="{FF2B5EF4-FFF2-40B4-BE49-F238E27FC236}">
                <a16:creationId xmlns:a16="http://schemas.microsoft.com/office/drawing/2014/main" id="{CCDDCBFE-E169-F54A-33C6-1C6FFD54A017}"/>
              </a:ext>
            </a:extLst>
          </p:cNvPr>
          <p:cNvPicPr>
            <a:picLocks noChangeAspect="1"/>
          </p:cNvPicPr>
          <p:nvPr/>
        </p:nvPicPr>
        <p:blipFill>
          <a:blip r:embed="rId3"/>
          <a:stretch>
            <a:fillRect/>
          </a:stretch>
        </p:blipFill>
        <p:spPr>
          <a:xfrm>
            <a:off x="6914546" y="4741571"/>
            <a:ext cx="3434040" cy="2601712"/>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3"/>
          <a:stretch>
            <a:fillRect/>
          </a:stretch>
        </p:blipFill>
        <p:spPr>
          <a:xfrm>
            <a:off x="12310132" y="4741101"/>
            <a:ext cx="4377667" cy="2739941"/>
          </a:xfrm>
          <a:prstGeom prst="rect">
            <a:avLst/>
          </a:prstGeom>
        </p:spPr>
      </p:pic>
      <p:sp>
        <p:nvSpPr>
          <p:cNvPr id="7" name="PoljeZBesedilom 6">
            <a:extLst>
              <a:ext uri="{FF2B5EF4-FFF2-40B4-BE49-F238E27FC236}">
                <a16:creationId xmlns:a16="http://schemas.microsoft.com/office/drawing/2014/main" id="{1927D8BE-81F9-B880-9FD9-A15F6AFEE144}"/>
              </a:ext>
            </a:extLst>
          </p:cNvPr>
          <p:cNvSpPr txBox="1"/>
          <p:nvPr/>
        </p:nvSpPr>
        <p:spPr>
          <a:xfrm>
            <a:off x="1447800" y="4926497"/>
            <a:ext cx="3434039" cy="2246769"/>
          </a:xfrm>
          <a:prstGeom prst="rect">
            <a:avLst/>
          </a:prstGeom>
          <a:noFill/>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Define the objectives for producing the plan</a:t>
            </a:r>
          </a:p>
          <a:p>
            <a:endParaRPr lang="en-US" sz="2000" dirty="0">
              <a:solidFill>
                <a:srgbClr val="B05894"/>
              </a:solidFill>
              <a:latin typeface="pnRegular"/>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To decide how much emphasis to put on various sections.</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3" name="PoljeZBesedilom 12">
            <a:extLst>
              <a:ext uri="{FF2B5EF4-FFF2-40B4-BE49-F238E27FC236}">
                <a16:creationId xmlns:a16="http://schemas.microsoft.com/office/drawing/2014/main" id="{0AA0CF5E-F490-2953-387C-45AC45A0B3C9}"/>
              </a:ext>
            </a:extLst>
          </p:cNvPr>
          <p:cNvSpPr txBox="1"/>
          <p:nvPr/>
        </p:nvSpPr>
        <p:spPr>
          <a:xfrm>
            <a:off x="7032867" y="4926497"/>
            <a:ext cx="3177933" cy="2554545"/>
          </a:xfrm>
          <a:prstGeom prst="rect">
            <a:avLst/>
          </a:prstGeom>
          <a:noFill/>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Allocate sufficient time and resources</a:t>
            </a:r>
          </a:p>
          <a:p>
            <a:endParaRPr lang="en-US" sz="2000" dirty="0">
              <a:solidFill>
                <a:srgbClr val="B05894"/>
              </a:solidFill>
              <a:latin typeface="pnRegular"/>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 plan is only as good as the research that went into producing it.</a:t>
            </a:r>
            <a:b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2000" b="0" i="0" u="none" strike="noStrike" kern="1200" cap="none" spc="0" normalizeH="0" baseline="0" noProof="0" dirty="0">
                <a:ln>
                  <a:noFill/>
                </a:ln>
                <a:solidFill>
                  <a:srgbClr val="B05894"/>
                </a:solidFill>
                <a:effectLst/>
                <a:uLnTx/>
                <a:uFillTx/>
                <a:latin typeface="pnRegular"/>
                <a:ea typeface="+mn-ea"/>
                <a:cs typeface="+mn-cs"/>
              </a:rPr>
              <a:t> </a:t>
            </a:r>
            <a:endParaRPr lang="en-SI" dirty="0">
              <a:solidFill>
                <a:srgbClr val="B05894"/>
              </a:solidFill>
            </a:endParaRPr>
          </a:p>
        </p:txBody>
      </p:sp>
      <p:sp>
        <p:nvSpPr>
          <p:cNvPr id="16" name="PoljeZBesedilom 15">
            <a:extLst>
              <a:ext uri="{FF2B5EF4-FFF2-40B4-BE49-F238E27FC236}">
                <a16:creationId xmlns:a16="http://schemas.microsoft.com/office/drawing/2014/main" id="{8EF5ED86-5BCC-369B-12A9-176EDFD2A6BC}"/>
              </a:ext>
            </a:extLst>
          </p:cNvPr>
          <p:cNvSpPr txBox="1"/>
          <p:nvPr/>
        </p:nvSpPr>
        <p:spPr>
          <a:xfrm>
            <a:off x="12420600" y="4926497"/>
            <a:ext cx="4114800" cy="2616101"/>
          </a:xfrm>
          <a:prstGeom prst="rect">
            <a:avLst/>
          </a:prstGeom>
          <a:noFill/>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Ensure financial projections are believable</a:t>
            </a:r>
          </a:p>
          <a:p>
            <a:endParaRPr lang="en-US" sz="2000" dirty="0">
              <a:solidFill>
                <a:srgbClr val="B05894"/>
              </a:solidFill>
              <a:latin typeface="Calibri" panose="020F0502020204030204"/>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 good financial plan will give the reader confidence that the author really understands the business.</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109779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3F33470D-86D9-2487-B7F8-A69FF205146F}"/>
              </a:ext>
            </a:extLst>
          </p:cNvPr>
          <p:cNvSpPr txBox="1"/>
          <p:nvPr/>
        </p:nvSpPr>
        <p:spPr>
          <a:xfrm>
            <a:off x="1066800" y="1028700"/>
            <a:ext cx="915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Impact on different functions of business</a:t>
            </a:r>
            <a:endPar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6" name="Skupina 5">
            <a:extLst>
              <a:ext uri="{FF2B5EF4-FFF2-40B4-BE49-F238E27FC236}">
                <a16:creationId xmlns:a16="http://schemas.microsoft.com/office/drawing/2014/main" id="{511F62FB-1FE3-5810-F8D5-DA3E1B3286EE}"/>
              </a:ext>
            </a:extLst>
          </p:cNvPr>
          <p:cNvGrpSpPr/>
          <p:nvPr/>
        </p:nvGrpSpPr>
        <p:grpSpPr>
          <a:xfrm>
            <a:off x="11344259" y="3771900"/>
            <a:ext cx="4876800" cy="2743200"/>
            <a:chOff x="1643" y="275049"/>
            <a:chExt cx="3505048" cy="2103028"/>
          </a:xfrm>
        </p:grpSpPr>
        <p:sp>
          <p:nvSpPr>
            <p:cNvPr id="7" name="Pravokotnik: zaokroženi vogali 6">
              <a:extLst>
                <a:ext uri="{FF2B5EF4-FFF2-40B4-BE49-F238E27FC236}">
                  <a16:creationId xmlns:a16="http://schemas.microsoft.com/office/drawing/2014/main" id="{1E2ABFD7-EC59-0891-9009-BCF4CF673F25}"/>
                </a:ext>
              </a:extLst>
            </p:cNvPr>
            <p:cNvSpPr/>
            <p:nvPr/>
          </p:nvSpPr>
          <p:spPr>
            <a:xfrm>
              <a:off x="1643" y="275049"/>
              <a:ext cx="3505048" cy="2103028"/>
            </a:xfrm>
            <a:prstGeom prst="roundRect">
              <a:avLst>
                <a:gd name="adj" fmla="val 10000"/>
              </a:avLst>
            </a:prstGeom>
            <a:solidFill>
              <a:srgbClr val="FFECFC"/>
            </a:solidFill>
            <a:ln w="57150">
              <a:solidFill>
                <a:srgbClr val="B05894"/>
              </a:solidFill>
            </a:ln>
          </p:spPr>
          <p:style>
            <a:lnRef idx="2">
              <a:schemeClr val="dk1"/>
            </a:lnRef>
            <a:fillRef idx="1">
              <a:schemeClr val="lt1"/>
            </a:fillRef>
            <a:effectRef idx="0">
              <a:schemeClr val="dk1"/>
            </a:effectRef>
            <a:fontRef idx="minor">
              <a:schemeClr val="dk1"/>
            </a:fontRef>
          </p:style>
        </p:sp>
        <p:sp>
          <p:nvSpPr>
            <p:cNvPr id="8" name="Pravokotnik: zaokroženi vogali 4">
              <a:extLst>
                <a:ext uri="{FF2B5EF4-FFF2-40B4-BE49-F238E27FC236}">
                  <a16:creationId xmlns:a16="http://schemas.microsoft.com/office/drawing/2014/main" id="{F535A2B3-60B5-F05F-3954-E3993A566763}"/>
                </a:ext>
              </a:extLst>
            </p:cNvPr>
            <p:cNvSpPr txBox="1"/>
            <p:nvPr/>
          </p:nvSpPr>
          <p:spPr>
            <a:xfrm>
              <a:off x="63239" y="336645"/>
              <a:ext cx="3381856" cy="197983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
        <p:nvSpPr>
          <p:cNvPr id="10" name="PoljeZBesedilom 9">
            <a:extLst>
              <a:ext uri="{FF2B5EF4-FFF2-40B4-BE49-F238E27FC236}">
                <a16:creationId xmlns:a16="http://schemas.microsoft.com/office/drawing/2014/main" id="{8ABEBBFC-941C-CDE7-4623-A2FB5686D900}"/>
              </a:ext>
            </a:extLst>
          </p:cNvPr>
          <p:cNvSpPr txBox="1"/>
          <p:nvPr/>
        </p:nvSpPr>
        <p:spPr>
          <a:xfrm>
            <a:off x="11658600" y="4174004"/>
            <a:ext cx="4257695" cy="1938992"/>
          </a:xfrm>
          <a:prstGeom prst="rect">
            <a:avLst/>
          </a:prstGeom>
          <a:noFill/>
        </p:spPr>
        <p:txBody>
          <a:bodyPr wrap="square">
            <a:spAutoFit/>
          </a:bodyPr>
          <a:lstStyle/>
          <a:p>
            <a:pPr algn="just"/>
            <a:r>
              <a:rPr lang="en-US" sz="2400" b="0" i="0" u="sng" dirty="0">
                <a:solidFill>
                  <a:srgbClr val="B05894"/>
                </a:solidFill>
                <a:effectLst/>
                <a:latin typeface="Proxima Nova"/>
              </a:rPr>
              <a:t>Internationalization can affect various business functions, including </a:t>
            </a:r>
            <a:r>
              <a:rPr lang="en-US" sz="2400" b="0" i="0" u="sng" strike="noStrike" dirty="0">
                <a:solidFill>
                  <a:srgbClr val="B05894"/>
                </a:solidFill>
                <a:effectLst/>
                <a:latin typeface="Proxima Nova"/>
                <a:hlinkClick r:id="rId2">
                  <a:extLst>
                    <a:ext uri="{A12FA001-AC4F-418D-AE19-62706E023703}">
                      <ahyp:hlinkClr xmlns:ahyp="http://schemas.microsoft.com/office/drawing/2018/hyperlinkcolor" val="tx"/>
                    </a:ext>
                  </a:extLst>
                </a:hlinkClick>
              </a:rPr>
              <a:t>human resources</a:t>
            </a:r>
            <a:r>
              <a:rPr lang="en-US" sz="2400" b="0" i="0" u="sng" dirty="0">
                <a:solidFill>
                  <a:srgbClr val="B05894"/>
                </a:solidFill>
                <a:effectLst/>
                <a:latin typeface="Proxima Nova"/>
              </a:rPr>
              <a:t>, finance, marketing, operations, and </a:t>
            </a:r>
            <a:r>
              <a:rPr lang="en-US" sz="2400" b="0" i="0" u="sng" strike="noStrike" dirty="0">
                <a:solidFill>
                  <a:srgbClr val="B05894"/>
                </a:solidFill>
                <a:effectLst/>
                <a:latin typeface="Proxima Nova"/>
                <a:hlinkClick r:id="rId3">
                  <a:extLst>
                    <a:ext uri="{A12FA001-AC4F-418D-AE19-62706E023703}">
                      <ahyp:hlinkClr xmlns:ahyp="http://schemas.microsoft.com/office/drawing/2018/hyperlinkcolor" val="tx"/>
                    </a:ext>
                  </a:extLst>
                </a:hlinkClick>
              </a:rPr>
              <a:t>management</a:t>
            </a:r>
            <a:r>
              <a:rPr lang="en-US" sz="2400" b="0" i="0" u="sng" dirty="0">
                <a:solidFill>
                  <a:srgbClr val="B05894"/>
                </a:solidFill>
                <a:effectLst/>
                <a:latin typeface="Proxima Nova"/>
              </a:rPr>
              <a:t>.</a:t>
            </a:r>
            <a:endParaRPr lang="en-SI" sz="2400" u="sng" dirty="0">
              <a:solidFill>
                <a:srgbClr val="B05894"/>
              </a:solidFill>
            </a:endParaRPr>
          </a:p>
        </p:txBody>
      </p:sp>
      <p:sp>
        <p:nvSpPr>
          <p:cNvPr id="12" name="PoljeZBesedilom 11">
            <a:extLst>
              <a:ext uri="{FF2B5EF4-FFF2-40B4-BE49-F238E27FC236}">
                <a16:creationId xmlns:a16="http://schemas.microsoft.com/office/drawing/2014/main" id="{73EF8F79-106C-43EF-E9C3-97C3CC2EB55F}"/>
              </a:ext>
            </a:extLst>
          </p:cNvPr>
          <p:cNvSpPr txBox="1"/>
          <p:nvPr/>
        </p:nvSpPr>
        <p:spPr>
          <a:xfrm>
            <a:off x="990600" y="3314700"/>
            <a:ext cx="8997862" cy="4524315"/>
          </a:xfrm>
          <a:prstGeom prst="rect">
            <a:avLst/>
          </a:prstGeom>
          <a:noFill/>
        </p:spPr>
        <p:txBody>
          <a:bodyPr wrap="square">
            <a:spAutoFit/>
          </a:bodyPr>
          <a:lstStyle/>
          <a:p>
            <a:pPr algn="just"/>
            <a:r>
              <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 processes can lead to changes in the Human and Resources department of the company.</a:t>
            </a:r>
          </a:p>
          <a:p>
            <a:pPr algn="just"/>
            <a:endPar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r>
              <a:rPr lang="en-US" sz="2400" b="0" i="0" u="none" strike="noStrike" dirty="0">
                <a:effectLst/>
                <a:latin typeface="Microsoft Sans Serif" panose="020B0604020202020204" pitchFamily="34" charset="0"/>
                <a:ea typeface="Microsoft Sans Serif" panose="020B0604020202020204" pitchFamily="34" charset="0"/>
                <a:cs typeface="Microsoft Sans Serif" panose="020B0604020202020204" pitchFamily="34" charset="0"/>
              </a:rPr>
              <a:t>Managers</a:t>
            </a:r>
            <a:r>
              <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 may need to go under training or get advice from advisors to hire an international workforce.</a:t>
            </a:r>
          </a:p>
          <a:p>
            <a:pPr marL="285750" indent="-285750" algn="just">
              <a:buFont typeface="Arial" panose="020B0604020202020204" pitchFamily="34" charset="0"/>
              <a:buChar char="•"/>
            </a:pPr>
            <a:r>
              <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Multinational companies may also face cultural and legal problems when hiring and motivating foreign workers.</a:t>
            </a:r>
          </a:p>
          <a:p>
            <a:pPr marL="285750" indent="-285750" algn="just">
              <a:buFont typeface="Arial" panose="020B0604020202020204" pitchFamily="34" charset="0"/>
              <a:buChar char="•"/>
            </a:pPr>
            <a:r>
              <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Offshoring may trigger resentment among underpaid workers in developing countries.</a:t>
            </a:r>
          </a:p>
          <a:p>
            <a:pPr marL="285750" indent="-285750" algn="just">
              <a:buFont typeface="Arial" panose="020B0604020202020204" pitchFamily="34" charset="0"/>
              <a:buChar char="•"/>
            </a:pPr>
            <a:r>
              <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Licensing and </a:t>
            </a:r>
            <a:r>
              <a:rPr lang="en-US" sz="2400" b="0" i="0" u="none" strike="noStrike" dirty="0">
                <a:effectLst/>
                <a:latin typeface="Microsoft Sans Serif" panose="020B0604020202020204" pitchFamily="34" charset="0"/>
                <a:ea typeface="Microsoft Sans Serif" panose="020B0604020202020204" pitchFamily="34" charset="0"/>
                <a:cs typeface="Microsoft Sans Serif" panose="020B0604020202020204" pitchFamily="34" charset="0"/>
              </a:rPr>
              <a:t>franchising</a:t>
            </a:r>
            <a:r>
              <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 may require the company to develop thorough training programs to maintain the quality and culture of the original business.</a:t>
            </a:r>
          </a:p>
        </p:txBody>
      </p:sp>
      <p:sp>
        <p:nvSpPr>
          <p:cNvPr id="11" name="PoljeZBesedilom 8">
            <a:extLst>
              <a:ext uri="{FF2B5EF4-FFF2-40B4-BE49-F238E27FC236}">
                <a16:creationId xmlns:a16="http://schemas.microsoft.com/office/drawing/2014/main" id="{076B9F1D-E2EC-4121-B61F-423315996088}"/>
              </a:ext>
            </a:extLst>
          </p:cNvPr>
          <p:cNvSpPr txBox="1"/>
          <p:nvPr/>
        </p:nvSpPr>
        <p:spPr>
          <a:xfrm>
            <a:off x="914400" y="2019300"/>
            <a:ext cx="9150262" cy="523220"/>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5.1: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Human resources </a:t>
            </a:r>
          </a:p>
        </p:txBody>
      </p:sp>
    </p:spTree>
    <p:extLst>
      <p:ext uri="{BB962C8B-B14F-4D97-AF65-F5344CB8AC3E}">
        <p14:creationId xmlns:p14="http://schemas.microsoft.com/office/powerpoint/2010/main" val="32155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3F33470D-86D9-2487-B7F8-A69FF205146F}"/>
              </a:ext>
            </a:extLst>
          </p:cNvPr>
          <p:cNvSpPr txBox="1"/>
          <p:nvPr/>
        </p:nvSpPr>
        <p:spPr>
          <a:xfrm>
            <a:off x="1066800" y="1028700"/>
            <a:ext cx="915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Impact on different functions of business</a:t>
            </a:r>
            <a:endPar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6" name="PoljeZBesedilom 15">
            <a:extLst>
              <a:ext uri="{FF2B5EF4-FFF2-40B4-BE49-F238E27FC236}">
                <a16:creationId xmlns:a16="http://schemas.microsoft.com/office/drawing/2014/main" id="{7DD6EC02-8EC6-FA15-DC92-7B11874B9B92}"/>
              </a:ext>
            </a:extLst>
          </p:cNvPr>
          <p:cNvSpPr txBox="1"/>
          <p:nvPr/>
        </p:nvSpPr>
        <p:spPr>
          <a:xfrm>
            <a:off x="914400" y="3467100"/>
            <a:ext cx="8845462" cy="3785652"/>
          </a:xfrm>
          <a:prstGeom prst="rect">
            <a:avLst/>
          </a:prstGeom>
          <a:noFill/>
        </p:spPr>
        <p:txBody>
          <a:bodyPr wrap="square">
            <a:spAutoFit/>
          </a:bodyPr>
          <a:lstStyle/>
          <a:p>
            <a:pPr algn="just"/>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 lot of marketing decisions are associated with the internationalization process.</a:t>
            </a:r>
          </a:p>
          <a:p>
            <a:pPr algn="just"/>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Extensive market research has to be carried out to ensure the product is needed abroad Some customers may prefer a product made in a certain country than the other, e.g. Made in the UK.</a:t>
            </a:r>
          </a:p>
          <a:p>
            <a:pPr marL="285750" indent="-285750" algn="just">
              <a:buFont typeface="Arial" panose="020B0604020202020204" pitchFamily="34" charset="0"/>
              <a:buChar char="•"/>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Introducing new products to a foreign market also uses up a considerable amount of market. There are also marketing costs to competing with businesses in the host country.</a:t>
            </a:r>
          </a:p>
        </p:txBody>
      </p:sp>
      <p:sp>
        <p:nvSpPr>
          <p:cNvPr id="11" name="PoljeZBesedilom 8">
            <a:extLst>
              <a:ext uri="{FF2B5EF4-FFF2-40B4-BE49-F238E27FC236}">
                <a16:creationId xmlns:a16="http://schemas.microsoft.com/office/drawing/2014/main" id="{9AE30187-7A53-4870-8A7B-5AAADF4255AA}"/>
              </a:ext>
            </a:extLst>
          </p:cNvPr>
          <p:cNvSpPr txBox="1"/>
          <p:nvPr/>
        </p:nvSpPr>
        <p:spPr>
          <a:xfrm>
            <a:off x="914400" y="2019300"/>
            <a:ext cx="9150262" cy="523220"/>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5.2: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Marketing</a:t>
            </a:r>
          </a:p>
        </p:txBody>
      </p:sp>
      <p:pic>
        <p:nvPicPr>
          <p:cNvPr id="10" name="Immagine 9">
            <a:extLst>
              <a:ext uri="{FF2B5EF4-FFF2-40B4-BE49-F238E27FC236}">
                <a16:creationId xmlns:a16="http://schemas.microsoft.com/office/drawing/2014/main" id="{FBD1D8E9-4C62-45BB-9E33-EBDCECA09FFD}"/>
              </a:ext>
            </a:extLst>
          </p:cNvPr>
          <p:cNvPicPr>
            <a:picLocks noChangeAspect="1"/>
          </p:cNvPicPr>
          <p:nvPr/>
        </p:nvPicPr>
        <p:blipFill>
          <a:blip r:embed="rId2"/>
          <a:stretch>
            <a:fillRect/>
          </a:stretch>
        </p:blipFill>
        <p:spPr>
          <a:xfrm>
            <a:off x="11125200" y="2280910"/>
            <a:ext cx="4624481" cy="5814116"/>
          </a:xfrm>
          <a:prstGeom prst="rect">
            <a:avLst/>
          </a:prstGeom>
        </p:spPr>
      </p:pic>
    </p:spTree>
    <p:extLst>
      <p:ext uri="{BB962C8B-B14F-4D97-AF65-F5344CB8AC3E}">
        <p14:creationId xmlns:p14="http://schemas.microsoft.com/office/powerpoint/2010/main" val="2315514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3F33470D-86D9-2487-B7F8-A69FF205146F}"/>
              </a:ext>
            </a:extLst>
          </p:cNvPr>
          <p:cNvSpPr txBox="1"/>
          <p:nvPr/>
        </p:nvSpPr>
        <p:spPr>
          <a:xfrm>
            <a:off x="1066800" y="1028700"/>
            <a:ext cx="915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Impact on different functions of business</a:t>
            </a:r>
            <a:endPar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PoljeZBesedilom 13">
            <a:extLst>
              <a:ext uri="{FF2B5EF4-FFF2-40B4-BE49-F238E27FC236}">
                <a16:creationId xmlns:a16="http://schemas.microsoft.com/office/drawing/2014/main" id="{40297971-0120-0FE6-10E6-6B0C444FBF93}"/>
              </a:ext>
            </a:extLst>
          </p:cNvPr>
          <p:cNvSpPr txBox="1"/>
          <p:nvPr/>
        </p:nvSpPr>
        <p:spPr>
          <a:xfrm>
            <a:off x="914400" y="3112831"/>
            <a:ext cx="8991600" cy="4524315"/>
          </a:xfrm>
          <a:prstGeom prst="rect">
            <a:avLst/>
          </a:prstGeom>
          <a:noFill/>
        </p:spPr>
        <p:txBody>
          <a:bodyPr wrap="square">
            <a:spAutoFit/>
          </a:bodyPr>
          <a:lstStyle/>
          <a:p>
            <a:pPr algn="just"/>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The expansion to other territories requires a substantial investment which incurs many risks for the international business.</a:t>
            </a:r>
          </a:p>
          <a:p>
            <a:pPr algn="just"/>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Setting up a manufacturing facility broad or acquiring a foreign business can take up a lot of financial resources. However, there’s no guarantee this will generate a positive return.</a:t>
            </a:r>
          </a:p>
          <a:p>
            <a:pPr marL="285750" indent="-285750" algn="just">
              <a:buFont typeface="Arial" panose="020B0604020202020204" pitchFamily="34" charset="0"/>
              <a:buChar char="•"/>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Offshoring can reduce costs of production but there might be hidden costs when the company switched back to producing locally.</a:t>
            </a:r>
          </a:p>
          <a:p>
            <a:pPr marL="285750" indent="-285750" algn="just">
              <a:buFont typeface="Arial" panose="020B0604020202020204" pitchFamily="34" charset="0"/>
              <a:buChar char="•"/>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Franchising, licensing, and exporting are much less risky ways in terms of finance for a global business.</a:t>
            </a:r>
          </a:p>
        </p:txBody>
      </p:sp>
      <p:sp>
        <p:nvSpPr>
          <p:cNvPr id="11" name="PoljeZBesedilom 8">
            <a:extLst>
              <a:ext uri="{FF2B5EF4-FFF2-40B4-BE49-F238E27FC236}">
                <a16:creationId xmlns:a16="http://schemas.microsoft.com/office/drawing/2014/main" id="{CCD07016-E4D3-413E-BB0D-7AA3A3D102D2}"/>
              </a:ext>
            </a:extLst>
          </p:cNvPr>
          <p:cNvSpPr txBox="1"/>
          <p:nvPr/>
        </p:nvSpPr>
        <p:spPr>
          <a:xfrm>
            <a:off x="914400" y="2019300"/>
            <a:ext cx="9150262" cy="523220"/>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5.3: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Finance</a:t>
            </a:r>
          </a:p>
        </p:txBody>
      </p:sp>
      <p:pic>
        <p:nvPicPr>
          <p:cNvPr id="9" name="Imagen 13">
            <a:extLst>
              <a:ext uri="{FF2B5EF4-FFF2-40B4-BE49-F238E27FC236}">
                <a16:creationId xmlns:a16="http://schemas.microsoft.com/office/drawing/2014/main" id="{0C390B3B-21B9-42F5-925D-4B703E5ED8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8816" y="3848100"/>
            <a:ext cx="6556556" cy="4328375"/>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482346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359D4D52-864A-4A70-19A4-0955A4A1B700}"/>
              </a:ext>
            </a:extLst>
          </p:cNvPr>
          <p:cNvPicPr>
            <a:picLocks noChangeAspect="1"/>
          </p:cNvPicPr>
          <p:nvPr/>
        </p:nvPicPr>
        <p:blipFill>
          <a:blip r:embed="rId2"/>
          <a:stretch>
            <a:fillRect/>
          </a:stretch>
        </p:blipFill>
        <p:spPr>
          <a:xfrm>
            <a:off x="1066801" y="1562100"/>
            <a:ext cx="3048000" cy="937434"/>
          </a:xfrm>
          <a:prstGeom prst="rect">
            <a:avLst/>
          </a:prstGeom>
        </p:spPr>
      </p:pic>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3"/>
          <a:stretch>
            <a:fillRect/>
          </a:stretch>
        </p:blipFill>
        <p:spPr>
          <a:xfrm>
            <a:off x="1231549" y="4762500"/>
            <a:ext cx="4483451" cy="2482431"/>
          </a:xfrm>
          <a:prstGeom prst="rect">
            <a:avLst/>
          </a:prstGeom>
        </p:spPr>
      </p:pic>
      <p:pic>
        <p:nvPicPr>
          <p:cNvPr id="11" name="Slika 10">
            <a:extLst>
              <a:ext uri="{FF2B5EF4-FFF2-40B4-BE49-F238E27FC236}">
                <a16:creationId xmlns:a16="http://schemas.microsoft.com/office/drawing/2014/main" id="{CCDDCBFE-E169-F54A-33C6-1C6FFD54A017}"/>
              </a:ext>
            </a:extLst>
          </p:cNvPr>
          <p:cNvPicPr>
            <a:picLocks noChangeAspect="1"/>
          </p:cNvPicPr>
          <p:nvPr/>
        </p:nvPicPr>
        <p:blipFill>
          <a:blip r:embed="rId3"/>
          <a:stretch>
            <a:fillRect/>
          </a:stretch>
        </p:blipFill>
        <p:spPr>
          <a:xfrm>
            <a:off x="6914546" y="4741571"/>
            <a:ext cx="4134454" cy="2601712"/>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3"/>
          <a:stretch>
            <a:fillRect/>
          </a:stretch>
        </p:blipFill>
        <p:spPr>
          <a:xfrm>
            <a:off x="12310132" y="4741101"/>
            <a:ext cx="4377667" cy="2739941"/>
          </a:xfrm>
          <a:prstGeom prst="rect">
            <a:avLst/>
          </a:prstGeom>
        </p:spPr>
      </p:pic>
      <p:sp>
        <p:nvSpPr>
          <p:cNvPr id="7" name="PoljeZBesedilom 6">
            <a:extLst>
              <a:ext uri="{FF2B5EF4-FFF2-40B4-BE49-F238E27FC236}">
                <a16:creationId xmlns:a16="http://schemas.microsoft.com/office/drawing/2014/main" id="{1927D8BE-81F9-B880-9FD9-A15F6AFEE144}"/>
              </a:ext>
            </a:extLst>
          </p:cNvPr>
          <p:cNvSpPr txBox="1"/>
          <p:nvPr/>
        </p:nvSpPr>
        <p:spPr>
          <a:xfrm>
            <a:off x="1339674" y="4929623"/>
            <a:ext cx="4267200" cy="2616101"/>
          </a:xfrm>
          <a:prstGeom prst="rect">
            <a:avLst/>
          </a:prstGeom>
          <a:noFill/>
        </p:spPr>
        <p:txBody>
          <a:bodyPr wrap="square">
            <a:spAutoFit/>
          </a:bodyPr>
          <a:lstStyle/>
          <a:p>
            <a:pPr lvl="0"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Human resources </a:t>
            </a:r>
          </a:p>
          <a:p>
            <a:pPr lvl="0" algn="ct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 processes can lead to changes in the Human and Resources department of the company.</a:t>
            </a:r>
          </a:p>
          <a:p>
            <a:pPr lvl="0" algn="ctr"/>
            <a:endParaRPr kumimoji="0" lang="en-US" sz="2000" b="0" i="0" u="none" strike="noStrike" kern="1200" cap="none" spc="0" normalizeH="0" baseline="0" noProof="0" dirty="0">
              <a:ln>
                <a:noFill/>
              </a:ln>
              <a:solidFill>
                <a:srgbClr val="B05894"/>
              </a:solidFill>
              <a:effectLst/>
              <a:uLnTx/>
              <a:uFillTx/>
              <a:latin typeface="pnRegular"/>
              <a:ea typeface="+mn-ea"/>
              <a:cs typeface="+mn-cs"/>
            </a:endParaRPr>
          </a:p>
        </p:txBody>
      </p:sp>
      <p:sp>
        <p:nvSpPr>
          <p:cNvPr id="13" name="PoljeZBesedilom 12">
            <a:extLst>
              <a:ext uri="{FF2B5EF4-FFF2-40B4-BE49-F238E27FC236}">
                <a16:creationId xmlns:a16="http://schemas.microsoft.com/office/drawing/2014/main" id="{0AA0CF5E-F490-2953-387C-45AC45A0B3C9}"/>
              </a:ext>
            </a:extLst>
          </p:cNvPr>
          <p:cNvSpPr txBox="1"/>
          <p:nvPr/>
        </p:nvSpPr>
        <p:spPr>
          <a:xfrm>
            <a:off x="7032867" y="4926497"/>
            <a:ext cx="3939933" cy="2616101"/>
          </a:xfrm>
          <a:prstGeom prst="rect">
            <a:avLst/>
          </a:prstGeom>
          <a:noFill/>
        </p:spPr>
        <p:txBody>
          <a:bodyPr wrap="square">
            <a:spAutoFit/>
          </a:bodyPr>
          <a:lstStyle/>
          <a:p>
            <a:pPr lvl="0"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Marketing</a:t>
            </a:r>
            <a:endParaRPr kumimoji="0" lang="en-US" sz="2000" b="0" i="0" u="none" strike="noStrike" kern="1200" cap="none" spc="0" normalizeH="0" baseline="0" noProof="0" dirty="0">
              <a:ln>
                <a:noFill/>
              </a:ln>
              <a:solidFill>
                <a:srgbClr val="B05894"/>
              </a:solidFill>
              <a:effectLst/>
              <a:uLnTx/>
              <a:uFillTx/>
              <a:latin typeface="pnRegular"/>
              <a:ea typeface="+mn-ea"/>
              <a:cs typeface="+mn-cs"/>
            </a:endParaRPr>
          </a:p>
          <a:p>
            <a:pPr lvl="0" algn="just"/>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 lot of marketing decisions are associated with the internationalization process.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B05894"/>
                </a:solidFill>
                <a:effectLst/>
                <a:uLnTx/>
                <a:uFillTx/>
                <a:latin typeface="pnRegular"/>
                <a:ea typeface="+mn-ea"/>
                <a:cs typeface="+mn-cs"/>
              </a:rPr>
              <a:t> </a:t>
            </a:r>
            <a:endParaRPr kumimoji="0" lang="en-SI" sz="1800" b="0" i="0" u="none" strike="noStrike" kern="1200" cap="none" spc="0" normalizeH="0" baseline="0" noProof="0" dirty="0">
              <a:ln>
                <a:noFill/>
              </a:ln>
              <a:solidFill>
                <a:srgbClr val="B05894"/>
              </a:solidFill>
              <a:effectLst/>
              <a:uLnTx/>
              <a:uFillTx/>
              <a:latin typeface="Calibri" panose="020F0502020204030204"/>
              <a:ea typeface="+mn-ea"/>
              <a:cs typeface="+mn-cs"/>
            </a:endParaRPr>
          </a:p>
        </p:txBody>
      </p:sp>
      <p:sp>
        <p:nvSpPr>
          <p:cNvPr id="16" name="PoljeZBesedilom 15">
            <a:extLst>
              <a:ext uri="{FF2B5EF4-FFF2-40B4-BE49-F238E27FC236}">
                <a16:creationId xmlns:a16="http://schemas.microsoft.com/office/drawing/2014/main" id="{8EF5ED86-5BCC-369B-12A9-176EDFD2A6BC}"/>
              </a:ext>
            </a:extLst>
          </p:cNvPr>
          <p:cNvSpPr txBox="1"/>
          <p:nvPr/>
        </p:nvSpPr>
        <p:spPr>
          <a:xfrm>
            <a:off x="12420600" y="4926497"/>
            <a:ext cx="4114800" cy="1877437"/>
          </a:xfrm>
          <a:prstGeom prst="rect">
            <a:avLst/>
          </a:prstGeom>
          <a:noFill/>
        </p:spPr>
        <p:txBody>
          <a:bodyPr wrap="square">
            <a:spAutoFit/>
          </a:bodyPr>
          <a:lstStyle/>
          <a:p>
            <a:pPr lvl="0"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Finance</a:t>
            </a:r>
          </a:p>
          <a:p>
            <a:pPr lvl="0" algn="ctr"/>
            <a:endParaRPr kumimoji="0" lang="en-US" sz="2000" b="0" i="0" u="none" strike="noStrike" kern="1200" cap="none" spc="0" normalizeH="0" baseline="0" noProof="0" dirty="0">
              <a:ln>
                <a:noFill/>
              </a:ln>
              <a:solidFill>
                <a:srgbClr val="B05894"/>
              </a:solidFill>
              <a:effectLst/>
              <a:uLnTx/>
              <a:uFillTx/>
              <a:latin typeface="Calibri" panose="020F0502020204030204"/>
              <a:ea typeface="+mn-ea"/>
              <a:cs typeface="+mn-cs"/>
            </a:endParaRPr>
          </a:p>
          <a:p>
            <a:pPr lvl="0"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The expansion to other territories requires a substantial investment </a:t>
            </a:r>
            <a:endParaRPr kumimoji="0" lang="en-SI" sz="2400" b="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89156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74EB733A-D90D-EE66-38BF-837BBF318C97}"/>
              </a:ext>
            </a:extLst>
          </p:cNvPr>
          <p:cNvSpPr txBox="1"/>
          <p:nvPr/>
        </p:nvSpPr>
        <p:spPr>
          <a:xfrm>
            <a:off x="1066800" y="1333500"/>
            <a:ext cx="915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6: </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Communication</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Imagen 3">
            <a:extLst>
              <a:ext uri="{FF2B5EF4-FFF2-40B4-BE49-F238E27FC236}">
                <a16:creationId xmlns:a16="http://schemas.microsoft.com/office/drawing/2014/main" id="{C6FA9B08-93EF-6DFC-576D-63C63D5036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6800" y="4838700"/>
            <a:ext cx="5437429" cy="3624952"/>
          </a:xfrm>
          <a:prstGeom prst="rect">
            <a:avLst/>
          </a:prstGeom>
        </p:spPr>
        <p:style>
          <a:lnRef idx="0">
            <a:schemeClr val="dk1"/>
          </a:lnRef>
          <a:fillRef idx="3">
            <a:schemeClr val="dk1"/>
          </a:fillRef>
          <a:effectRef idx="3">
            <a:schemeClr val="dk1"/>
          </a:effectRef>
          <a:fontRef idx="minor">
            <a:schemeClr val="lt1"/>
          </a:fontRef>
        </p:style>
      </p:pic>
      <p:sp>
        <p:nvSpPr>
          <p:cNvPr id="4" name="PoljeZBesedilom 3">
            <a:extLst>
              <a:ext uri="{FF2B5EF4-FFF2-40B4-BE49-F238E27FC236}">
                <a16:creationId xmlns:a16="http://schemas.microsoft.com/office/drawing/2014/main" id="{54C21075-E94E-15AB-A0BE-5362CD778F86}"/>
              </a:ext>
            </a:extLst>
          </p:cNvPr>
          <p:cNvSpPr txBox="1"/>
          <p:nvPr/>
        </p:nvSpPr>
        <p:spPr>
          <a:xfrm>
            <a:off x="1090749" y="3246810"/>
            <a:ext cx="10896600" cy="3785652"/>
          </a:xfrm>
          <a:prstGeom prst="rect">
            <a:avLst/>
          </a:prstGeom>
          <a:noFill/>
        </p:spPr>
        <p:txBody>
          <a:bodyPr wrap="square">
            <a:spAutoFit/>
          </a:bodyPr>
          <a:lstStyle/>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 business, intercultural communication allows individuals to interact respectfully and constructively. It encourages the finding of common ground and an honoring of differences.</a:t>
            </a:r>
          </a:p>
          <a:p>
            <a:pPr algn="just"/>
            <a:endParaRPr lang="en-US" sz="2400" dirty="0"/>
          </a:p>
          <a:p>
            <a:pPr algn="just"/>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Intercultural communication is equally important in person, on the phone, and even via email or text message. It can help with things like:</a:t>
            </a:r>
          </a:p>
          <a:p>
            <a:pPr algn="just"/>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 typeface="Arial" panose="020B0604020202020204" pitchFamily="34" charset="0"/>
              <a:buChar char="•"/>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Creating a hiring process that prioritizes hiring diverse candidates</a:t>
            </a:r>
          </a:p>
          <a:p>
            <a:pPr marL="342900" indent="-342900" algn="just">
              <a:buFont typeface="Arial" panose="020B0604020202020204" pitchFamily="34" charset="0"/>
              <a:buChar char="•"/>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Fostering existing client relationships</a:t>
            </a:r>
          </a:p>
          <a:p>
            <a:pPr marL="342900" indent="-342900" algn="just">
              <a:buFont typeface="Arial" panose="020B0604020202020204" pitchFamily="34" charset="0"/>
              <a:buChar char="•"/>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Improving internal communication within a diverse, intercultural team.</a:t>
            </a:r>
            <a:endParaRPr lang="en-SI"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PoljeZBesedilom 8">
            <a:extLst>
              <a:ext uri="{FF2B5EF4-FFF2-40B4-BE49-F238E27FC236}">
                <a16:creationId xmlns:a16="http://schemas.microsoft.com/office/drawing/2014/main" id="{181B6CAB-5B2F-4546-81C4-CEDE95B187D0}"/>
              </a:ext>
            </a:extLst>
          </p:cNvPr>
          <p:cNvSpPr txBox="1"/>
          <p:nvPr/>
        </p:nvSpPr>
        <p:spPr>
          <a:xfrm>
            <a:off x="1066800" y="2043934"/>
            <a:ext cx="9753600" cy="954107"/>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6.1: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The importance of intercultural communication </a:t>
            </a:r>
          </a:p>
          <a:p>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9252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A0796EB4-FD73-2431-6AD2-E2392EA3A6E0}"/>
              </a:ext>
            </a:extLst>
          </p:cNvPr>
          <p:cNvSpPr txBox="1"/>
          <p:nvPr/>
        </p:nvSpPr>
        <p:spPr>
          <a:xfrm>
            <a:off x="1143000" y="876300"/>
            <a:ext cx="915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6: Communication </a:t>
            </a:r>
          </a:p>
        </p:txBody>
      </p:sp>
      <p:sp>
        <p:nvSpPr>
          <p:cNvPr id="30" name="PoljeZBesedilom 29">
            <a:extLst>
              <a:ext uri="{FF2B5EF4-FFF2-40B4-BE49-F238E27FC236}">
                <a16:creationId xmlns:a16="http://schemas.microsoft.com/office/drawing/2014/main" id="{22F81B9E-1611-BF50-B446-777EF990B01D}"/>
              </a:ext>
            </a:extLst>
          </p:cNvPr>
          <p:cNvSpPr txBox="1"/>
          <p:nvPr/>
        </p:nvSpPr>
        <p:spPr>
          <a:xfrm>
            <a:off x="1149262" y="2476501"/>
            <a:ext cx="15462338" cy="954107"/>
          </a:xfrm>
          <a:prstGeom prst="rect">
            <a:avLst/>
          </a:prstGeom>
          <a:noFill/>
        </p:spPr>
        <p:txBody>
          <a:bodyPr wrap="square">
            <a:spAutoFit/>
          </a:bodyPr>
          <a:lstStyle/>
          <a:p>
            <a:r>
              <a:rPr lang="en-US" sz="2800" b="0" i="0" dirty="0">
                <a:effectLst/>
                <a:latin typeface="preplyinterv"/>
              </a:rPr>
              <a:t>While intercultural communication is important, it doesn’t always come easy. Numerous communication barriers can threaten the integrity of an organization, such as:</a:t>
            </a:r>
            <a:endParaRPr lang="en-SI" sz="2800" dirty="0"/>
          </a:p>
        </p:txBody>
      </p:sp>
      <p:sp>
        <p:nvSpPr>
          <p:cNvPr id="32" name="PoljeZBesedilom 31">
            <a:extLst>
              <a:ext uri="{FF2B5EF4-FFF2-40B4-BE49-F238E27FC236}">
                <a16:creationId xmlns:a16="http://schemas.microsoft.com/office/drawing/2014/main" id="{409FB378-6C00-4735-AAA7-F4CF536FE28E}"/>
              </a:ext>
            </a:extLst>
          </p:cNvPr>
          <p:cNvSpPr txBox="1"/>
          <p:nvPr/>
        </p:nvSpPr>
        <p:spPr>
          <a:xfrm>
            <a:off x="1143000" y="4304388"/>
            <a:ext cx="9296400" cy="3539430"/>
          </a:xfrm>
          <a:prstGeom prst="rect">
            <a:avLst/>
          </a:prstGeom>
          <a:noFill/>
        </p:spPr>
        <p:txBody>
          <a:bodyPr wrap="square">
            <a:spAutoFit/>
          </a:bodyPr>
          <a:lstStyle/>
          <a:p>
            <a:pPr marL="342900" indent="-342900" algn="l">
              <a:buFont typeface="Arial" panose="020B0604020202020204" pitchFamily="34" charset="0"/>
              <a:buChar char="•"/>
            </a:pPr>
            <a:r>
              <a:rPr lang="en-US" sz="2800" b="1" i="0" dirty="0">
                <a:effectLst/>
                <a:latin typeface="preplyinterv"/>
              </a:rPr>
              <a:t>Assuming similarities</a:t>
            </a:r>
            <a:r>
              <a:rPr lang="en-US" sz="2800" b="0" i="0" dirty="0">
                <a:effectLst/>
                <a:latin typeface="preplyinterv"/>
              </a:rPr>
              <a:t>:  assume cultural similarities between individuals, </a:t>
            </a:r>
          </a:p>
          <a:p>
            <a:pPr marL="342900" indent="-342900" algn="l">
              <a:buFont typeface="Arial" panose="020B0604020202020204" pitchFamily="34" charset="0"/>
              <a:buChar char="•"/>
            </a:pPr>
            <a:r>
              <a:rPr lang="en-US" sz="2800" b="1" i="0" dirty="0">
                <a:effectLst/>
                <a:latin typeface="preplyinterv"/>
              </a:rPr>
              <a:t>Language barriers</a:t>
            </a:r>
            <a:r>
              <a:rPr lang="en-US" sz="2800" b="0" i="0" dirty="0">
                <a:effectLst/>
                <a:latin typeface="preplyinterv"/>
              </a:rPr>
              <a:t>: The </a:t>
            </a:r>
            <a:r>
              <a:rPr lang="en-US" sz="2800" b="0" i="0" u="sng" dirty="0">
                <a:effectLst/>
                <a:latin typeface="preplyinterv"/>
                <a:hlinkClick r:id="rId3">
                  <a:extLst>
                    <a:ext uri="{A12FA001-AC4F-418D-AE19-62706E023703}">
                      <ahyp:hlinkClr xmlns:ahyp="http://schemas.microsoft.com/office/drawing/2018/hyperlinkcolor" val="tx"/>
                    </a:ext>
                  </a:extLst>
                </a:hlinkClick>
              </a:rPr>
              <a:t>inability to overcome language barriers</a:t>
            </a:r>
            <a:r>
              <a:rPr lang="en-US" sz="2800" b="0" i="0" u="sng" dirty="0">
                <a:effectLst/>
                <a:latin typeface="preplyinterv"/>
              </a:rPr>
              <a:t> </a:t>
            </a:r>
            <a:r>
              <a:rPr lang="en-US" sz="2800" b="0" i="0" dirty="0">
                <a:effectLst/>
                <a:latin typeface="preplyinterv"/>
              </a:rPr>
              <a:t>can be one of the most intimidating communication barriers of them all.</a:t>
            </a:r>
          </a:p>
          <a:p>
            <a:pPr marL="342900" indent="-342900" algn="l">
              <a:buFont typeface="Arial" panose="020B0604020202020204" pitchFamily="34" charset="0"/>
              <a:buChar char="•"/>
            </a:pPr>
            <a:r>
              <a:rPr lang="en-US" sz="2800" b="1" i="0" dirty="0">
                <a:effectLst/>
                <a:latin typeface="preplyinterv"/>
              </a:rPr>
              <a:t>Ethnocentrism</a:t>
            </a:r>
            <a:r>
              <a:rPr lang="en-US" sz="2800" b="0" i="0" dirty="0">
                <a:effectLst/>
                <a:latin typeface="preplyinterv"/>
              </a:rPr>
              <a:t>: The tendency to assume the superiority of one’s own culture can often hamper intercultural communications.</a:t>
            </a:r>
          </a:p>
        </p:txBody>
      </p:sp>
      <p:graphicFrame>
        <p:nvGraphicFramePr>
          <p:cNvPr id="33" name="Objet 3">
            <a:extLst>
              <a:ext uri="{FF2B5EF4-FFF2-40B4-BE49-F238E27FC236}">
                <a16:creationId xmlns:a16="http://schemas.microsoft.com/office/drawing/2014/main" id="{4D72D0D0-4425-CB96-6BD0-4F42AD0FB395}"/>
              </a:ext>
            </a:extLst>
          </p:cNvPr>
          <p:cNvGraphicFramePr>
            <a:graphicFrameLocks noChangeAspect="1"/>
          </p:cNvGraphicFramePr>
          <p:nvPr>
            <p:extLst>
              <p:ext uri="{D42A27DB-BD31-4B8C-83A1-F6EECF244321}">
                <p14:modId xmlns:p14="http://schemas.microsoft.com/office/powerpoint/2010/main" val="2137833634"/>
              </p:ext>
            </p:extLst>
          </p:nvPr>
        </p:nvGraphicFramePr>
        <p:xfrm>
          <a:off x="11353800" y="3830480"/>
          <a:ext cx="6127612" cy="3827213"/>
        </p:xfrm>
        <a:graphic>
          <a:graphicData uri="http://schemas.openxmlformats.org/presentationml/2006/ole">
            <mc:AlternateContent xmlns:mc="http://schemas.openxmlformats.org/markup-compatibility/2006">
              <mc:Choice xmlns:v="urn:schemas-microsoft-com:vml" Requires="v">
                <p:oleObj spid="_x0000_s2066" name="Bitmap Image" r:id="rId4" imgW="1911240" imgH="1193760" progId="PBrush">
                  <p:embed/>
                </p:oleObj>
              </mc:Choice>
              <mc:Fallback>
                <p:oleObj name="Bitmap Image" r:id="rId4" imgW="1911240" imgH="1193760" progId="PBrush">
                  <p:embed/>
                  <p:pic>
                    <p:nvPicPr>
                      <p:cNvPr id="4" name="Objet 3">
                        <a:extLst>
                          <a:ext uri="{FF2B5EF4-FFF2-40B4-BE49-F238E27FC236}">
                            <a16:creationId xmlns:a16="http://schemas.microsoft.com/office/drawing/2014/main" id="{E1B4BD02-53BD-6626-B160-549A89296083}"/>
                          </a:ext>
                        </a:extLst>
                      </p:cNvPr>
                      <p:cNvPicPr/>
                      <p:nvPr/>
                    </p:nvPicPr>
                    <p:blipFill>
                      <a:blip r:embed="rId5"/>
                      <a:stretch>
                        <a:fillRect/>
                      </a:stretch>
                    </p:blipFill>
                    <p:spPr>
                      <a:xfrm>
                        <a:off x="11353800" y="3830480"/>
                        <a:ext cx="6127612" cy="3827213"/>
                      </a:xfrm>
                      <a:prstGeom prst="rect">
                        <a:avLst/>
                      </a:prstGeom>
                    </p:spPr>
                  </p:pic>
                </p:oleObj>
              </mc:Fallback>
            </mc:AlternateContent>
          </a:graphicData>
        </a:graphic>
      </p:graphicFrame>
      <p:sp>
        <p:nvSpPr>
          <p:cNvPr id="7" name="PoljeZBesedilom 8">
            <a:extLst>
              <a:ext uri="{FF2B5EF4-FFF2-40B4-BE49-F238E27FC236}">
                <a16:creationId xmlns:a16="http://schemas.microsoft.com/office/drawing/2014/main" id="{AD6CB8AC-0774-4E95-BCF5-8F02989E8C99}"/>
              </a:ext>
            </a:extLst>
          </p:cNvPr>
          <p:cNvSpPr txBox="1"/>
          <p:nvPr/>
        </p:nvSpPr>
        <p:spPr>
          <a:xfrm>
            <a:off x="1145177" y="1602721"/>
            <a:ext cx="9753600" cy="523220"/>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6.2: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Overcome the Barriers </a:t>
            </a:r>
          </a:p>
        </p:txBody>
      </p:sp>
    </p:spTree>
    <p:extLst>
      <p:ext uri="{BB962C8B-B14F-4D97-AF65-F5344CB8AC3E}">
        <p14:creationId xmlns:p14="http://schemas.microsoft.com/office/powerpoint/2010/main" val="2943940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A48EB0DB-8C43-DAFA-CC20-7153C03FCD5B}"/>
              </a:ext>
            </a:extLst>
          </p:cNvPr>
          <p:cNvSpPr txBox="1"/>
          <p:nvPr/>
        </p:nvSpPr>
        <p:spPr>
          <a:xfrm>
            <a:off x="1143000" y="1028700"/>
            <a:ext cx="9144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6: Communication </a:t>
            </a:r>
          </a:p>
        </p:txBody>
      </p:sp>
      <p:sp>
        <p:nvSpPr>
          <p:cNvPr id="4" name="Pravokotnik: zaokroženi vogali 4">
            <a:extLst>
              <a:ext uri="{FF2B5EF4-FFF2-40B4-BE49-F238E27FC236}">
                <a16:creationId xmlns:a16="http://schemas.microsoft.com/office/drawing/2014/main" id="{2C822901-C316-4D13-7684-72B92289CEEB}"/>
              </a:ext>
            </a:extLst>
          </p:cNvPr>
          <p:cNvSpPr txBox="1"/>
          <p:nvPr/>
        </p:nvSpPr>
        <p:spPr>
          <a:xfrm>
            <a:off x="11134702" y="1821577"/>
            <a:ext cx="4705395" cy="258250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Slika 4">
            <a:extLst>
              <a:ext uri="{FF2B5EF4-FFF2-40B4-BE49-F238E27FC236}">
                <a16:creationId xmlns:a16="http://schemas.microsoft.com/office/drawing/2014/main" id="{C0171EB9-5347-E5E4-C7C0-F3442D969DF5}"/>
              </a:ext>
            </a:extLst>
          </p:cNvPr>
          <p:cNvPicPr>
            <a:picLocks noChangeAspect="1"/>
          </p:cNvPicPr>
          <p:nvPr/>
        </p:nvPicPr>
        <p:blipFill>
          <a:blip r:embed="rId2"/>
          <a:stretch>
            <a:fillRect/>
          </a:stretch>
        </p:blipFill>
        <p:spPr>
          <a:xfrm>
            <a:off x="434123" y="3467099"/>
            <a:ext cx="5270717" cy="3200401"/>
          </a:xfrm>
          <a:prstGeom prst="rect">
            <a:avLst/>
          </a:prstGeom>
        </p:spPr>
      </p:pic>
      <p:sp>
        <p:nvSpPr>
          <p:cNvPr id="7" name="PoljeZBesedilom 6">
            <a:extLst>
              <a:ext uri="{FF2B5EF4-FFF2-40B4-BE49-F238E27FC236}">
                <a16:creationId xmlns:a16="http://schemas.microsoft.com/office/drawing/2014/main" id="{B895158D-31FD-137E-4069-D39C1D09A9BD}"/>
              </a:ext>
            </a:extLst>
          </p:cNvPr>
          <p:cNvSpPr txBox="1"/>
          <p:nvPr/>
        </p:nvSpPr>
        <p:spPr>
          <a:xfrm>
            <a:off x="1762738" y="3740169"/>
            <a:ext cx="2362200" cy="461665"/>
          </a:xfrm>
          <a:prstGeom prst="rect">
            <a:avLst/>
          </a:prstGeom>
          <a:noFill/>
        </p:spPr>
        <p:txBody>
          <a:bodyPr wrap="square">
            <a:spAutoFit/>
          </a:bodyPr>
          <a:lstStyle/>
          <a:p>
            <a:pPr algn="ctr"/>
            <a:r>
              <a:rPr lang="en-US" sz="2400" b="0" i="0" dirty="0">
                <a:solidFill>
                  <a:srgbClr val="B05894"/>
                </a:solidFill>
                <a:effectLst/>
                <a:latin typeface="preplyinterv"/>
              </a:rPr>
              <a:t>Educate yourself</a:t>
            </a:r>
          </a:p>
        </p:txBody>
      </p:sp>
      <p:pic>
        <p:nvPicPr>
          <p:cNvPr id="8" name="Slika 7">
            <a:extLst>
              <a:ext uri="{FF2B5EF4-FFF2-40B4-BE49-F238E27FC236}">
                <a16:creationId xmlns:a16="http://schemas.microsoft.com/office/drawing/2014/main" id="{CE17D125-C20E-C6D1-EB59-D9401E7708A9}"/>
              </a:ext>
            </a:extLst>
          </p:cNvPr>
          <p:cNvPicPr>
            <a:picLocks noChangeAspect="1"/>
          </p:cNvPicPr>
          <p:nvPr/>
        </p:nvPicPr>
        <p:blipFill>
          <a:blip r:embed="rId2"/>
          <a:stretch>
            <a:fillRect/>
          </a:stretch>
        </p:blipFill>
        <p:spPr>
          <a:xfrm>
            <a:off x="6461526" y="3467099"/>
            <a:ext cx="5270717" cy="3200401"/>
          </a:xfrm>
          <a:prstGeom prst="rect">
            <a:avLst/>
          </a:prstGeom>
        </p:spPr>
      </p:pic>
      <p:pic>
        <p:nvPicPr>
          <p:cNvPr id="9" name="Slika 8">
            <a:extLst>
              <a:ext uri="{FF2B5EF4-FFF2-40B4-BE49-F238E27FC236}">
                <a16:creationId xmlns:a16="http://schemas.microsoft.com/office/drawing/2014/main" id="{5872198D-B814-D215-67BC-6D74EE235152}"/>
              </a:ext>
            </a:extLst>
          </p:cNvPr>
          <p:cNvPicPr>
            <a:picLocks noChangeAspect="1"/>
          </p:cNvPicPr>
          <p:nvPr/>
        </p:nvPicPr>
        <p:blipFill>
          <a:blip r:embed="rId2"/>
          <a:stretch>
            <a:fillRect/>
          </a:stretch>
        </p:blipFill>
        <p:spPr>
          <a:xfrm>
            <a:off x="12531762" y="3441424"/>
            <a:ext cx="5322115" cy="3231610"/>
          </a:xfrm>
          <a:prstGeom prst="rect">
            <a:avLst/>
          </a:prstGeom>
        </p:spPr>
      </p:pic>
      <p:sp>
        <p:nvSpPr>
          <p:cNvPr id="11" name="PoljeZBesedilom 10">
            <a:extLst>
              <a:ext uri="{FF2B5EF4-FFF2-40B4-BE49-F238E27FC236}">
                <a16:creationId xmlns:a16="http://schemas.microsoft.com/office/drawing/2014/main" id="{1043D3BC-0CED-2E95-0C1F-7C8B9E03CA7C}"/>
              </a:ext>
            </a:extLst>
          </p:cNvPr>
          <p:cNvSpPr txBox="1"/>
          <p:nvPr/>
        </p:nvSpPr>
        <p:spPr>
          <a:xfrm>
            <a:off x="7886191" y="3740168"/>
            <a:ext cx="25908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B05894"/>
                </a:solidFill>
                <a:latin typeface="preplyinterv"/>
              </a:rPr>
              <a:t>Learn a language</a:t>
            </a:r>
            <a:endParaRPr kumimoji="0" lang="en-US" sz="2400" b="0" i="0" u="none" strike="noStrike" kern="1200" cap="none" spc="0" normalizeH="0" baseline="0" noProof="0" dirty="0">
              <a:ln>
                <a:noFill/>
              </a:ln>
              <a:solidFill>
                <a:srgbClr val="B05894"/>
              </a:solidFill>
              <a:effectLst/>
              <a:uLnTx/>
              <a:uFillTx/>
              <a:latin typeface="preplyinterv"/>
              <a:ea typeface="+mn-ea"/>
              <a:cs typeface="+mn-cs"/>
            </a:endParaRPr>
          </a:p>
        </p:txBody>
      </p:sp>
      <p:sp>
        <p:nvSpPr>
          <p:cNvPr id="13" name="PoljeZBesedilom 12">
            <a:extLst>
              <a:ext uri="{FF2B5EF4-FFF2-40B4-BE49-F238E27FC236}">
                <a16:creationId xmlns:a16="http://schemas.microsoft.com/office/drawing/2014/main" id="{64898AF2-2A6F-4887-05F0-5A4F7446B095}"/>
              </a:ext>
            </a:extLst>
          </p:cNvPr>
          <p:cNvSpPr txBox="1"/>
          <p:nvPr/>
        </p:nvSpPr>
        <p:spPr>
          <a:xfrm>
            <a:off x="13590266" y="3696296"/>
            <a:ext cx="371364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B05894"/>
                </a:solidFill>
                <a:latin typeface="preplyinterv"/>
              </a:rPr>
              <a:t>Be aware of nonverbal communication </a:t>
            </a:r>
            <a:endParaRPr kumimoji="0" lang="en-US" sz="2400" b="0" i="0" u="none" strike="noStrike" kern="1200" cap="none" spc="0" normalizeH="0" baseline="0" noProof="0" dirty="0">
              <a:ln>
                <a:noFill/>
              </a:ln>
              <a:solidFill>
                <a:srgbClr val="B05894"/>
              </a:solidFill>
              <a:effectLst/>
              <a:uLnTx/>
              <a:uFillTx/>
              <a:latin typeface="preplyinterv"/>
              <a:ea typeface="+mn-ea"/>
              <a:cs typeface="+mn-cs"/>
            </a:endParaRPr>
          </a:p>
        </p:txBody>
      </p:sp>
      <p:sp>
        <p:nvSpPr>
          <p:cNvPr id="15" name="PoljeZBesedilom 14">
            <a:extLst>
              <a:ext uri="{FF2B5EF4-FFF2-40B4-BE49-F238E27FC236}">
                <a16:creationId xmlns:a16="http://schemas.microsoft.com/office/drawing/2014/main" id="{D5A0BA8F-2F33-DFE8-564A-95B9ECFE5339}"/>
              </a:ext>
            </a:extLst>
          </p:cNvPr>
          <p:cNvSpPr txBox="1"/>
          <p:nvPr/>
        </p:nvSpPr>
        <p:spPr>
          <a:xfrm>
            <a:off x="791049" y="4681834"/>
            <a:ext cx="4466751" cy="1200329"/>
          </a:xfrm>
          <a:prstGeom prst="rect">
            <a:avLst/>
          </a:prstGeom>
          <a:noFill/>
        </p:spPr>
        <p:txBody>
          <a:bodyPr wrap="square">
            <a:spAutoFit/>
          </a:bodyPr>
          <a:lstStyle/>
          <a:p>
            <a:pPr algn="just"/>
            <a:r>
              <a:rPr lang="en-US" b="1" i="0" dirty="0">
                <a:effectLst/>
                <a:latin typeface="preplyinterv"/>
              </a:rPr>
              <a:t>Educating yourself through communication can help you round out your view of different cultures and approach each interaction with an open mindset.</a:t>
            </a:r>
            <a:endParaRPr lang="en-SI" b="1" dirty="0"/>
          </a:p>
        </p:txBody>
      </p:sp>
      <p:sp>
        <p:nvSpPr>
          <p:cNvPr id="17" name="PoljeZBesedilom 16">
            <a:extLst>
              <a:ext uri="{FF2B5EF4-FFF2-40B4-BE49-F238E27FC236}">
                <a16:creationId xmlns:a16="http://schemas.microsoft.com/office/drawing/2014/main" id="{09A78C19-9445-0760-ABB3-92191EE14BA0}"/>
              </a:ext>
            </a:extLst>
          </p:cNvPr>
          <p:cNvSpPr txBox="1"/>
          <p:nvPr/>
        </p:nvSpPr>
        <p:spPr>
          <a:xfrm>
            <a:off x="6895591" y="4474902"/>
            <a:ext cx="4572000" cy="1477328"/>
          </a:xfrm>
          <a:prstGeom prst="rect">
            <a:avLst/>
          </a:prstGeom>
          <a:noFill/>
        </p:spPr>
        <p:txBody>
          <a:bodyPr wrap="square">
            <a:spAutoFit/>
          </a:bodyPr>
          <a:lstStyle/>
          <a:p>
            <a:r>
              <a:rPr lang="en-US" b="1" i="0" dirty="0">
                <a:effectLst/>
                <a:latin typeface="preplyinterv"/>
              </a:rPr>
              <a:t>Simply making an effort to learn another individual’s language — no matter how successful that effort may be — shows that you care and are invested in meeting the other person on their terms. </a:t>
            </a:r>
            <a:endParaRPr lang="en-SI" b="1" dirty="0"/>
          </a:p>
        </p:txBody>
      </p:sp>
      <p:sp>
        <p:nvSpPr>
          <p:cNvPr id="19" name="PoljeZBesedilom 18">
            <a:extLst>
              <a:ext uri="{FF2B5EF4-FFF2-40B4-BE49-F238E27FC236}">
                <a16:creationId xmlns:a16="http://schemas.microsoft.com/office/drawing/2014/main" id="{8F610F53-7558-9410-267B-72B85F712927}"/>
              </a:ext>
            </a:extLst>
          </p:cNvPr>
          <p:cNvSpPr txBox="1"/>
          <p:nvPr/>
        </p:nvSpPr>
        <p:spPr>
          <a:xfrm>
            <a:off x="12924951" y="4681834"/>
            <a:ext cx="4572000" cy="923330"/>
          </a:xfrm>
          <a:prstGeom prst="rect">
            <a:avLst/>
          </a:prstGeom>
          <a:noFill/>
        </p:spPr>
        <p:txBody>
          <a:bodyPr wrap="square">
            <a:spAutoFit/>
          </a:bodyPr>
          <a:lstStyle/>
          <a:p>
            <a:r>
              <a:rPr lang="en-US" b="1" i="0" dirty="0">
                <a:effectLst/>
                <a:latin typeface="preplyinterv"/>
              </a:rPr>
              <a:t>Numerous nonverbal factors can help inform the conversation. Things like posture, eye contact, and tone of voice can all be critical. </a:t>
            </a:r>
            <a:endParaRPr lang="en-SI" b="1" dirty="0"/>
          </a:p>
        </p:txBody>
      </p:sp>
      <p:sp>
        <p:nvSpPr>
          <p:cNvPr id="14" name="PoljeZBesedilom 8">
            <a:extLst>
              <a:ext uri="{FF2B5EF4-FFF2-40B4-BE49-F238E27FC236}">
                <a16:creationId xmlns:a16="http://schemas.microsoft.com/office/drawing/2014/main" id="{CBF0C34A-58EB-4ECB-BF0F-FE74AFB973F1}"/>
              </a:ext>
            </a:extLst>
          </p:cNvPr>
          <p:cNvSpPr txBox="1"/>
          <p:nvPr/>
        </p:nvSpPr>
        <p:spPr>
          <a:xfrm>
            <a:off x="1145177" y="1602721"/>
            <a:ext cx="9753600" cy="523220"/>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6.3: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Improve your intercultural business </a:t>
            </a:r>
          </a:p>
        </p:txBody>
      </p:sp>
    </p:spTree>
    <p:extLst>
      <p:ext uri="{BB962C8B-B14F-4D97-AF65-F5344CB8AC3E}">
        <p14:creationId xmlns:p14="http://schemas.microsoft.com/office/powerpoint/2010/main" val="813798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359D4D52-864A-4A70-19A4-0955A4A1B700}"/>
              </a:ext>
            </a:extLst>
          </p:cNvPr>
          <p:cNvPicPr>
            <a:picLocks noChangeAspect="1"/>
          </p:cNvPicPr>
          <p:nvPr/>
        </p:nvPicPr>
        <p:blipFill>
          <a:blip r:embed="rId2"/>
          <a:stretch>
            <a:fillRect/>
          </a:stretch>
        </p:blipFill>
        <p:spPr>
          <a:xfrm>
            <a:off x="1066801" y="1562100"/>
            <a:ext cx="3048000" cy="937434"/>
          </a:xfrm>
          <a:prstGeom prst="rect">
            <a:avLst/>
          </a:prstGeom>
        </p:spPr>
      </p:pic>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3"/>
          <a:stretch>
            <a:fillRect/>
          </a:stretch>
        </p:blipFill>
        <p:spPr>
          <a:xfrm>
            <a:off x="1231549" y="4762500"/>
            <a:ext cx="4152667" cy="2706419"/>
          </a:xfrm>
          <a:prstGeom prst="rect">
            <a:avLst/>
          </a:prstGeom>
        </p:spPr>
      </p:pic>
      <p:pic>
        <p:nvPicPr>
          <p:cNvPr id="11" name="Slika 10">
            <a:extLst>
              <a:ext uri="{FF2B5EF4-FFF2-40B4-BE49-F238E27FC236}">
                <a16:creationId xmlns:a16="http://schemas.microsoft.com/office/drawing/2014/main" id="{CCDDCBFE-E169-F54A-33C6-1C6FFD54A017}"/>
              </a:ext>
            </a:extLst>
          </p:cNvPr>
          <p:cNvPicPr>
            <a:picLocks noChangeAspect="1"/>
          </p:cNvPicPr>
          <p:nvPr/>
        </p:nvPicPr>
        <p:blipFill>
          <a:blip r:embed="rId3"/>
          <a:stretch>
            <a:fillRect/>
          </a:stretch>
        </p:blipFill>
        <p:spPr>
          <a:xfrm>
            <a:off x="6914546" y="4741571"/>
            <a:ext cx="4084310" cy="2601712"/>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3"/>
          <a:stretch>
            <a:fillRect/>
          </a:stretch>
        </p:blipFill>
        <p:spPr>
          <a:xfrm>
            <a:off x="12873305" y="4741101"/>
            <a:ext cx="4183146" cy="2727818"/>
          </a:xfrm>
          <a:prstGeom prst="rect">
            <a:avLst/>
          </a:prstGeom>
        </p:spPr>
      </p:pic>
      <p:sp>
        <p:nvSpPr>
          <p:cNvPr id="3" name="PoljeZBesedilom 2">
            <a:extLst>
              <a:ext uri="{FF2B5EF4-FFF2-40B4-BE49-F238E27FC236}">
                <a16:creationId xmlns:a16="http://schemas.microsoft.com/office/drawing/2014/main" id="{8A9F78F7-5D9A-735B-9897-290E098B8A43}"/>
              </a:ext>
            </a:extLst>
          </p:cNvPr>
          <p:cNvSpPr txBox="1"/>
          <p:nvPr/>
        </p:nvSpPr>
        <p:spPr>
          <a:xfrm>
            <a:off x="1299905" y="4852818"/>
            <a:ext cx="4084311" cy="26161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The importance of intercultural communication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just">
              <a:defRPr/>
            </a:pP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intercultural communication allows individuals to interact respectfully and constructively.</a:t>
            </a:r>
          </a:p>
        </p:txBody>
      </p:sp>
      <p:sp>
        <p:nvSpPr>
          <p:cNvPr id="5" name="PoljeZBesedilom 4">
            <a:extLst>
              <a:ext uri="{FF2B5EF4-FFF2-40B4-BE49-F238E27FC236}">
                <a16:creationId xmlns:a16="http://schemas.microsoft.com/office/drawing/2014/main" id="{19FD61BE-43F8-C85D-2B00-50167C087853}"/>
              </a:ext>
            </a:extLst>
          </p:cNvPr>
          <p:cNvSpPr txBox="1"/>
          <p:nvPr/>
        </p:nvSpPr>
        <p:spPr>
          <a:xfrm>
            <a:off x="7032866" y="4849552"/>
            <a:ext cx="3787533" cy="1938992"/>
          </a:xfrm>
          <a:prstGeom prst="rect">
            <a:avLst/>
          </a:prstGeom>
          <a:noFill/>
        </p:spPr>
        <p:txBody>
          <a:bodyPr wrap="square">
            <a:spAutoFit/>
          </a:bodyPr>
          <a:lstStyle/>
          <a:p>
            <a:pPr algn="ctr">
              <a:defRPr/>
            </a:pP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Barriers</a:t>
            </a:r>
          </a:p>
          <a:p>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Numerous communication barriers can threaten the integrity of an organization </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PoljeZBesedilom 6">
            <a:extLst>
              <a:ext uri="{FF2B5EF4-FFF2-40B4-BE49-F238E27FC236}">
                <a16:creationId xmlns:a16="http://schemas.microsoft.com/office/drawing/2014/main" id="{687FA34F-E6A0-725A-CA0B-FB952004D40F}"/>
              </a:ext>
            </a:extLst>
          </p:cNvPr>
          <p:cNvSpPr txBox="1"/>
          <p:nvPr/>
        </p:nvSpPr>
        <p:spPr>
          <a:xfrm>
            <a:off x="12903785" y="4849552"/>
            <a:ext cx="4152666" cy="2862322"/>
          </a:xfrm>
          <a:prstGeom prst="rect">
            <a:avLst/>
          </a:prstGeom>
          <a:noFill/>
        </p:spPr>
        <p:txBody>
          <a:bodyPr wrap="square">
            <a:spAutoFit/>
          </a:bodyPr>
          <a:lstStyle/>
          <a:p>
            <a:pPr algn="ctr">
              <a:defRPr/>
            </a:pP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Improve your intercultural business </a:t>
            </a:r>
          </a:p>
          <a:p>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just">
              <a:defRPr/>
            </a:pP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Educate yourself</a:t>
            </a:r>
          </a:p>
          <a:p>
            <a:pPr algn="just">
              <a:defRPr/>
            </a:pP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Learn a language</a:t>
            </a:r>
          </a:p>
          <a:p>
            <a:pPr algn="just">
              <a:defRPr/>
            </a:pP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Be aware of nonverbal communication </a:t>
            </a:r>
          </a:p>
          <a:p>
            <a:endParaRPr lang="en-SI" dirty="0">
              <a:solidFill>
                <a:srgbClr val="B05894"/>
              </a:solidFill>
            </a:endParaRPr>
          </a:p>
        </p:txBody>
      </p:sp>
    </p:spTree>
    <p:extLst>
      <p:ext uri="{BB962C8B-B14F-4D97-AF65-F5344CB8AC3E}">
        <p14:creationId xmlns:p14="http://schemas.microsoft.com/office/powerpoint/2010/main" val="43652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EDDD99-298F-41D0-922C-4BD6E66D7434}"/>
              </a:ext>
            </a:extLst>
          </p:cNvPr>
          <p:cNvSpPr txBox="1"/>
          <p:nvPr/>
        </p:nvSpPr>
        <p:spPr>
          <a:xfrm>
            <a:off x="5867400" y="6210300"/>
            <a:ext cx="54102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a:pPr>
            <a:r>
              <a:rPr lang="en-US" sz="8000" b="1" spc="-114"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Thank you!</a:t>
            </a:r>
            <a:endParaRPr kumimoji="0" lang="en-US" sz="8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0F2D4F1C-F8EC-67AC-1392-9E090DDB8BD5}"/>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2">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5" name="Imagen 4">
            <a:extLst>
              <a:ext uri="{FF2B5EF4-FFF2-40B4-BE49-F238E27FC236}">
                <a16:creationId xmlns:a16="http://schemas.microsoft.com/office/drawing/2014/main" id="{1736C23D-C0FE-4FF2-9AEE-09FEB0A76891}"/>
              </a:ext>
            </a:extLst>
          </p:cNvPr>
          <p:cNvPicPr>
            <a:picLocks noChangeAspect="1"/>
          </p:cNvPicPr>
          <p:nvPr/>
        </p:nvPicPr>
        <p:blipFill>
          <a:blip r:embed="rId3"/>
          <a:stretch>
            <a:fillRect/>
          </a:stretch>
        </p:blipFill>
        <p:spPr>
          <a:xfrm>
            <a:off x="7239000" y="5748635"/>
            <a:ext cx="472319" cy="461665"/>
          </a:xfrm>
          <a:prstGeom prst="rect">
            <a:avLst/>
          </a:prstGeom>
        </p:spPr>
      </p:pic>
    </p:spTree>
    <p:extLst>
      <p:ext uri="{BB962C8B-B14F-4D97-AF65-F5344CB8AC3E}">
        <p14:creationId xmlns:p14="http://schemas.microsoft.com/office/powerpoint/2010/main" val="1779892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524000" y="1533585"/>
            <a:ext cx="2743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Index</a:t>
            </a:r>
          </a:p>
        </p:txBody>
      </p:sp>
      <p:sp>
        <p:nvSpPr>
          <p:cNvPr id="4" name="CuadroTexto 3">
            <a:extLst>
              <a:ext uri="{FF2B5EF4-FFF2-40B4-BE49-F238E27FC236}">
                <a16:creationId xmlns:a16="http://schemas.microsoft.com/office/drawing/2014/main" id="{C7C9F896-2DB9-4A46-BF95-8A9C26C19FE9}"/>
              </a:ext>
            </a:extLst>
          </p:cNvPr>
          <p:cNvSpPr txBox="1"/>
          <p:nvPr/>
        </p:nvSpPr>
        <p:spPr>
          <a:xfrm>
            <a:off x="2216727" y="2906199"/>
            <a:ext cx="2228507" cy="369332"/>
          </a:xfrm>
          <a:prstGeom prst="rect">
            <a:avLst/>
          </a:prstGeom>
          <a:noFill/>
        </p:spPr>
        <p:txBody>
          <a:bodyPr wrap="square" rtlCol="0">
            <a:spAutoFit/>
          </a:bodyPr>
          <a:lstStyle/>
          <a:p>
            <a:r>
              <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1 Introduction</a:t>
            </a:r>
          </a:p>
        </p:txBody>
      </p:sp>
      <p:sp>
        <p:nvSpPr>
          <p:cNvPr id="5" name="CuadroTexto 4">
            <a:extLst>
              <a:ext uri="{FF2B5EF4-FFF2-40B4-BE49-F238E27FC236}">
                <a16:creationId xmlns:a16="http://schemas.microsoft.com/office/drawing/2014/main" id="{6383C766-C59A-4336-B14B-5E1B269C5395}"/>
              </a:ext>
            </a:extLst>
          </p:cNvPr>
          <p:cNvSpPr txBox="1"/>
          <p:nvPr/>
        </p:nvSpPr>
        <p:spPr>
          <a:xfrm>
            <a:off x="6778866" y="2926029"/>
            <a:ext cx="4189056" cy="369332"/>
          </a:xfrm>
          <a:prstGeom prst="rect">
            <a:avLst/>
          </a:prstGeom>
          <a:noFill/>
        </p:spPr>
        <p:txBody>
          <a:bodyPr wrap="square" rtlCol="0">
            <a:spAutoFit/>
          </a:bodyPr>
          <a:lstStyle/>
          <a:p>
            <a:r>
              <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2 Be open to possibilities </a:t>
            </a:r>
          </a:p>
        </p:txBody>
      </p:sp>
      <p:sp>
        <p:nvSpPr>
          <p:cNvPr id="7" name="CuadroTexto 6">
            <a:extLst>
              <a:ext uri="{FF2B5EF4-FFF2-40B4-BE49-F238E27FC236}">
                <a16:creationId xmlns:a16="http://schemas.microsoft.com/office/drawing/2014/main" id="{899353FE-8C02-491A-97E3-0F609EE7C293}"/>
              </a:ext>
            </a:extLst>
          </p:cNvPr>
          <p:cNvSpPr txBox="1"/>
          <p:nvPr/>
        </p:nvSpPr>
        <p:spPr>
          <a:xfrm>
            <a:off x="2216727" y="3494007"/>
            <a:ext cx="2935381"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1.2 Introduction</a:t>
            </a: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568666" y="2894818"/>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6239478" y="2895446"/>
            <a:ext cx="435185" cy="510356"/>
          </a:xfrm>
          <a:prstGeom prst="rect">
            <a:avLst/>
          </a:prstGeom>
        </p:spPr>
      </p:pic>
      <p:sp>
        <p:nvSpPr>
          <p:cNvPr id="13" name="CuadroTexto 12">
            <a:extLst>
              <a:ext uri="{FF2B5EF4-FFF2-40B4-BE49-F238E27FC236}">
                <a16:creationId xmlns:a16="http://schemas.microsoft.com/office/drawing/2014/main" id="{F0DB9897-ED82-660D-3C08-1180E17A8EFA}"/>
              </a:ext>
            </a:extLst>
          </p:cNvPr>
          <p:cNvSpPr txBox="1"/>
          <p:nvPr/>
        </p:nvSpPr>
        <p:spPr>
          <a:xfrm>
            <a:off x="2216727" y="3950306"/>
            <a:ext cx="2935381"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1.2 Objectives</a:t>
            </a:r>
          </a:p>
        </p:txBody>
      </p:sp>
      <p:sp>
        <p:nvSpPr>
          <p:cNvPr id="14" name="CuadroTexto 13">
            <a:extLst>
              <a:ext uri="{FF2B5EF4-FFF2-40B4-BE49-F238E27FC236}">
                <a16:creationId xmlns:a16="http://schemas.microsoft.com/office/drawing/2014/main" id="{7F77CB1B-8613-54E6-8C61-B8ACA7CDEF83}"/>
              </a:ext>
            </a:extLst>
          </p:cNvPr>
          <p:cNvSpPr txBox="1"/>
          <p:nvPr/>
        </p:nvSpPr>
        <p:spPr>
          <a:xfrm>
            <a:off x="2219632" y="4395152"/>
            <a:ext cx="2935381"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1.3 Goal</a:t>
            </a:r>
          </a:p>
        </p:txBody>
      </p:sp>
      <p:sp>
        <p:nvSpPr>
          <p:cNvPr id="18" name="CuadroTexto 17">
            <a:extLst>
              <a:ext uri="{FF2B5EF4-FFF2-40B4-BE49-F238E27FC236}">
                <a16:creationId xmlns:a16="http://schemas.microsoft.com/office/drawing/2014/main" id="{F3D6F67C-11DB-7F03-2A11-BF445163F9F6}"/>
              </a:ext>
            </a:extLst>
          </p:cNvPr>
          <p:cNvSpPr txBox="1"/>
          <p:nvPr/>
        </p:nvSpPr>
        <p:spPr>
          <a:xfrm>
            <a:off x="6857039" y="3413043"/>
            <a:ext cx="3201361"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2.1 Achieve growth</a:t>
            </a:r>
          </a:p>
        </p:txBody>
      </p:sp>
      <p:sp>
        <p:nvSpPr>
          <p:cNvPr id="19" name="CuadroTexto 18">
            <a:extLst>
              <a:ext uri="{FF2B5EF4-FFF2-40B4-BE49-F238E27FC236}">
                <a16:creationId xmlns:a16="http://schemas.microsoft.com/office/drawing/2014/main" id="{6B0F7FDF-5CBC-E900-C860-50622CFB529A}"/>
              </a:ext>
            </a:extLst>
          </p:cNvPr>
          <p:cNvSpPr txBox="1"/>
          <p:nvPr/>
        </p:nvSpPr>
        <p:spPr>
          <a:xfrm>
            <a:off x="6857039" y="3869342"/>
            <a:ext cx="3570669"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2.2 Improve profitability</a:t>
            </a:r>
          </a:p>
        </p:txBody>
      </p:sp>
      <p:sp>
        <p:nvSpPr>
          <p:cNvPr id="20" name="CuadroTexto 19">
            <a:extLst>
              <a:ext uri="{FF2B5EF4-FFF2-40B4-BE49-F238E27FC236}">
                <a16:creationId xmlns:a16="http://schemas.microsoft.com/office/drawing/2014/main" id="{B89EC2C6-D583-10AD-C79A-2634F76ECF68}"/>
              </a:ext>
            </a:extLst>
          </p:cNvPr>
          <p:cNvSpPr txBox="1"/>
          <p:nvPr/>
        </p:nvSpPr>
        <p:spPr>
          <a:xfrm>
            <a:off x="6855586" y="4319638"/>
            <a:ext cx="4112336"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2.3 Increase competitiveness</a:t>
            </a:r>
          </a:p>
        </p:txBody>
      </p:sp>
      <p:sp>
        <p:nvSpPr>
          <p:cNvPr id="21" name="CuadroTexto 20">
            <a:extLst>
              <a:ext uri="{FF2B5EF4-FFF2-40B4-BE49-F238E27FC236}">
                <a16:creationId xmlns:a16="http://schemas.microsoft.com/office/drawing/2014/main" id="{F55AED91-6BB3-390F-EEC2-00D8479C7708}"/>
              </a:ext>
            </a:extLst>
          </p:cNvPr>
          <p:cNvSpPr txBox="1"/>
          <p:nvPr/>
        </p:nvSpPr>
        <p:spPr>
          <a:xfrm>
            <a:off x="12497699" y="2866661"/>
            <a:ext cx="3429879" cy="584775"/>
          </a:xfrm>
          <a:prstGeom prst="rect">
            <a:avLst/>
          </a:prstGeom>
          <a:noFill/>
        </p:spPr>
        <p:txBody>
          <a:bodyPr wrap="square" rtlCol="0">
            <a:spAutoFit/>
          </a:bodyPr>
          <a:lstStyle/>
          <a:p>
            <a:r>
              <a:rPr lang="en-US" sz="16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Managing the Entering to new to markets </a:t>
            </a:r>
          </a:p>
        </p:txBody>
      </p:sp>
      <p:pic>
        <p:nvPicPr>
          <p:cNvPr id="22" name="object 2">
            <a:extLst>
              <a:ext uri="{FF2B5EF4-FFF2-40B4-BE49-F238E27FC236}">
                <a16:creationId xmlns:a16="http://schemas.microsoft.com/office/drawing/2014/main" id="{3D263EC9-B095-981F-DE9B-C3EA82565089}"/>
              </a:ext>
            </a:extLst>
          </p:cNvPr>
          <p:cNvPicPr/>
          <p:nvPr/>
        </p:nvPicPr>
        <p:blipFill>
          <a:blip r:embed="rId2" cstate="print"/>
          <a:stretch>
            <a:fillRect/>
          </a:stretch>
        </p:blipFill>
        <p:spPr>
          <a:xfrm>
            <a:off x="11995057" y="2855517"/>
            <a:ext cx="435185" cy="510356"/>
          </a:xfrm>
          <a:prstGeom prst="rect">
            <a:avLst/>
          </a:prstGeom>
        </p:spPr>
      </p:pic>
      <p:sp>
        <p:nvSpPr>
          <p:cNvPr id="23" name="CuadroTexto 22">
            <a:extLst>
              <a:ext uri="{FF2B5EF4-FFF2-40B4-BE49-F238E27FC236}">
                <a16:creationId xmlns:a16="http://schemas.microsoft.com/office/drawing/2014/main" id="{EC9468E9-CD30-2F03-B556-BA1E6872F236}"/>
              </a:ext>
            </a:extLst>
          </p:cNvPr>
          <p:cNvSpPr txBox="1"/>
          <p:nvPr/>
        </p:nvSpPr>
        <p:spPr>
          <a:xfrm>
            <a:off x="12497699" y="3470002"/>
            <a:ext cx="3429879"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3.1 Establish Export</a:t>
            </a:r>
          </a:p>
        </p:txBody>
      </p:sp>
      <p:sp>
        <p:nvSpPr>
          <p:cNvPr id="24" name="CuadroTexto 23">
            <a:extLst>
              <a:ext uri="{FF2B5EF4-FFF2-40B4-BE49-F238E27FC236}">
                <a16:creationId xmlns:a16="http://schemas.microsoft.com/office/drawing/2014/main" id="{015957C5-CC62-5F19-0592-BF106074F95E}"/>
              </a:ext>
            </a:extLst>
          </p:cNvPr>
          <p:cNvSpPr txBox="1"/>
          <p:nvPr/>
        </p:nvSpPr>
        <p:spPr>
          <a:xfrm>
            <a:off x="12497698" y="3881544"/>
            <a:ext cx="3961502"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3.2 Use Direct Investment</a:t>
            </a:r>
          </a:p>
        </p:txBody>
      </p:sp>
      <p:sp>
        <p:nvSpPr>
          <p:cNvPr id="25" name="CuadroTexto 24">
            <a:extLst>
              <a:ext uri="{FF2B5EF4-FFF2-40B4-BE49-F238E27FC236}">
                <a16:creationId xmlns:a16="http://schemas.microsoft.com/office/drawing/2014/main" id="{9216AC3D-4E53-97A4-1317-29288B9C440B}"/>
              </a:ext>
            </a:extLst>
          </p:cNvPr>
          <p:cNvSpPr txBox="1"/>
          <p:nvPr/>
        </p:nvSpPr>
        <p:spPr>
          <a:xfrm>
            <a:off x="12497700" y="4325670"/>
            <a:ext cx="3570668"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3.3 Maintain team work</a:t>
            </a:r>
          </a:p>
        </p:txBody>
      </p:sp>
      <p:sp>
        <p:nvSpPr>
          <p:cNvPr id="26" name="CuadroTexto 25">
            <a:extLst>
              <a:ext uri="{FF2B5EF4-FFF2-40B4-BE49-F238E27FC236}">
                <a16:creationId xmlns:a16="http://schemas.microsoft.com/office/drawing/2014/main" id="{ECCD748E-8591-99B1-4D78-7B663A659DBB}"/>
              </a:ext>
            </a:extLst>
          </p:cNvPr>
          <p:cNvSpPr txBox="1"/>
          <p:nvPr/>
        </p:nvSpPr>
        <p:spPr>
          <a:xfrm>
            <a:off x="2142411" y="5521983"/>
            <a:ext cx="3641288" cy="646331"/>
          </a:xfrm>
          <a:prstGeom prst="rect">
            <a:avLst/>
          </a:prstGeom>
          <a:noFill/>
        </p:spPr>
        <p:txBody>
          <a:bodyPr wrap="square" rtlCol="0">
            <a:spAutoFit/>
          </a:bodyPr>
          <a:lstStyle/>
          <a:p>
            <a:r>
              <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4 Plan Preparation</a:t>
            </a:r>
          </a:p>
          <a:p>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 name="CuadroTexto 26">
            <a:extLst>
              <a:ext uri="{FF2B5EF4-FFF2-40B4-BE49-F238E27FC236}">
                <a16:creationId xmlns:a16="http://schemas.microsoft.com/office/drawing/2014/main" id="{0C0A054E-8F5B-33CA-0ACC-1E47492448DF}"/>
              </a:ext>
            </a:extLst>
          </p:cNvPr>
          <p:cNvSpPr txBox="1"/>
          <p:nvPr/>
        </p:nvSpPr>
        <p:spPr>
          <a:xfrm>
            <a:off x="6822165" y="5468655"/>
            <a:ext cx="5031614" cy="369332"/>
          </a:xfrm>
          <a:prstGeom prst="rect">
            <a:avLst/>
          </a:prstGeom>
          <a:noFill/>
        </p:spPr>
        <p:txBody>
          <a:bodyPr wrap="square" rtlCol="0">
            <a:spAutoFit/>
          </a:bodyPr>
          <a:lstStyle/>
          <a:p>
            <a:r>
              <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5 Impact on different functions of business</a:t>
            </a:r>
          </a:p>
        </p:txBody>
      </p:sp>
      <p:sp>
        <p:nvSpPr>
          <p:cNvPr id="28" name="CuadroTexto 27">
            <a:extLst>
              <a:ext uri="{FF2B5EF4-FFF2-40B4-BE49-F238E27FC236}">
                <a16:creationId xmlns:a16="http://schemas.microsoft.com/office/drawing/2014/main" id="{A8116CE2-6805-1AB1-7DFA-15D6E7F73433}"/>
              </a:ext>
            </a:extLst>
          </p:cNvPr>
          <p:cNvSpPr txBox="1"/>
          <p:nvPr/>
        </p:nvSpPr>
        <p:spPr>
          <a:xfrm>
            <a:off x="2127736" y="6030293"/>
            <a:ext cx="3641288"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4.1 Define the objectives</a:t>
            </a:r>
          </a:p>
        </p:txBody>
      </p:sp>
      <p:pic>
        <p:nvPicPr>
          <p:cNvPr id="29" name="object 2">
            <a:extLst>
              <a:ext uri="{FF2B5EF4-FFF2-40B4-BE49-F238E27FC236}">
                <a16:creationId xmlns:a16="http://schemas.microsoft.com/office/drawing/2014/main" id="{11A7105C-CEA3-C4E0-2469-1A3954BADE37}"/>
              </a:ext>
            </a:extLst>
          </p:cNvPr>
          <p:cNvPicPr/>
          <p:nvPr/>
        </p:nvPicPr>
        <p:blipFill>
          <a:blip r:embed="rId2" cstate="print"/>
          <a:stretch>
            <a:fillRect/>
          </a:stretch>
        </p:blipFill>
        <p:spPr>
          <a:xfrm>
            <a:off x="1568665" y="5457344"/>
            <a:ext cx="435185" cy="510356"/>
          </a:xfrm>
          <a:prstGeom prst="rect">
            <a:avLst/>
          </a:prstGeom>
        </p:spPr>
      </p:pic>
      <p:pic>
        <p:nvPicPr>
          <p:cNvPr id="30" name="object 2">
            <a:extLst>
              <a:ext uri="{FF2B5EF4-FFF2-40B4-BE49-F238E27FC236}">
                <a16:creationId xmlns:a16="http://schemas.microsoft.com/office/drawing/2014/main" id="{883FE5FE-B289-128C-9CD8-36DFDFA5DA47}"/>
              </a:ext>
            </a:extLst>
          </p:cNvPr>
          <p:cNvPicPr/>
          <p:nvPr/>
        </p:nvPicPr>
        <p:blipFill>
          <a:blip r:embed="rId2" cstate="print"/>
          <a:stretch>
            <a:fillRect/>
          </a:stretch>
        </p:blipFill>
        <p:spPr>
          <a:xfrm>
            <a:off x="6256731" y="5432937"/>
            <a:ext cx="435185" cy="510356"/>
          </a:xfrm>
          <a:prstGeom prst="rect">
            <a:avLst/>
          </a:prstGeom>
        </p:spPr>
      </p:pic>
      <p:sp>
        <p:nvSpPr>
          <p:cNvPr id="31" name="CuadroTexto 30">
            <a:extLst>
              <a:ext uri="{FF2B5EF4-FFF2-40B4-BE49-F238E27FC236}">
                <a16:creationId xmlns:a16="http://schemas.microsoft.com/office/drawing/2014/main" id="{07BEF865-B962-7055-75FB-4469EE7BD9C8}"/>
              </a:ext>
            </a:extLst>
          </p:cNvPr>
          <p:cNvSpPr txBox="1"/>
          <p:nvPr/>
        </p:nvSpPr>
        <p:spPr>
          <a:xfrm>
            <a:off x="2125648" y="6437198"/>
            <a:ext cx="4696517" cy="646331"/>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4.2 Allocate sufficient time resources</a:t>
            </a:r>
          </a:p>
        </p:txBody>
      </p:sp>
      <p:sp>
        <p:nvSpPr>
          <p:cNvPr id="32" name="CuadroTexto 31">
            <a:extLst>
              <a:ext uri="{FF2B5EF4-FFF2-40B4-BE49-F238E27FC236}">
                <a16:creationId xmlns:a16="http://schemas.microsoft.com/office/drawing/2014/main" id="{94E9F869-DE85-F674-B773-57A142AFC010}"/>
              </a:ext>
            </a:extLst>
          </p:cNvPr>
          <p:cNvSpPr txBox="1"/>
          <p:nvPr/>
        </p:nvSpPr>
        <p:spPr>
          <a:xfrm>
            <a:off x="2112078" y="7081396"/>
            <a:ext cx="4010461" cy="646331"/>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4.3 Ensure financial projections</a:t>
            </a:r>
          </a:p>
        </p:txBody>
      </p:sp>
      <p:sp>
        <p:nvSpPr>
          <p:cNvPr id="33" name="CuadroTexto 32">
            <a:extLst>
              <a:ext uri="{FF2B5EF4-FFF2-40B4-BE49-F238E27FC236}">
                <a16:creationId xmlns:a16="http://schemas.microsoft.com/office/drawing/2014/main" id="{69B12FA5-AE61-4DA5-4550-AFD82F2B0C7F}"/>
              </a:ext>
            </a:extLst>
          </p:cNvPr>
          <p:cNvSpPr txBox="1"/>
          <p:nvPr/>
        </p:nvSpPr>
        <p:spPr>
          <a:xfrm>
            <a:off x="6866424" y="6010913"/>
            <a:ext cx="3191976"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5.1 Human resources </a:t>
            </a:r>
          </a:p>
        </p:txBody>
      </p:sp>
      <p:sp>
        <p:nvSpPr>
          <p:cNvPr id="34" name="CuadroTexto 33">
            <a:extLst>
              <a:ext uri="{FF2B5EF4-FFF2-40B4-BE49-F238E27FC236}">
                <a16:creationId xmlns:a16="http://schemas.microsoft.com/office/drawing/2014/main" id="{058A66BD-8D91-DED9-4023-40F33853BAA9}"/>
              </a:ext>
            </a:extLst>
          </p:cNvPr>
          <p:cNvSpPr txBox="1"/>
          <p:nvPr/>
        </p:nvSpPr>
        <p:spPr>
          <a:xfrm>
            <a:off x="6866424" y="6467212"/>
            <a:ext cx="3725376"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5.2 Key factors of Finance</a:t>
            </a:r>
          </a:p>
        </p:txBody>
      </p:sp>
      <p:sp>
        <p:nvSpPr>
          <p:cNvPr id="35" name="CuadroTexto 34">
            <a:extLst>
              <a:ext uri="{FF2B5EF4-FFF2-40B4-BE49-F238E27FC236}">
                <a16:creationId xmlns:a16="http://schemas.microsoft.com/office/drawing/2014/main" id="{320469FE-C2A7-6884-633B-C6051DA34867}"/>
              </a:ext>
            </a:extLst>
          </p:cNvPr>
          <p:cNvSpPr txBox="1"/>
          <p:nvPr/>
        </p:nvSpPr>
        <p:spPr>
          <a:xfrm>
            <a:off x="6869329" y="6912058"/>
            <a:ext cx="3570071" cy="646331"/>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5.3 Optimize the Marketing</a:t>
            </a:r>
          </a:p>
        </p:txBody>
      </p:sp>
      <p:sp>
        <p:nvSpPr>
          <p:cNvPr id="36" name="CuadroTexto 35">
            <a:extLst>
              <a:ext uri="{FF2B5EF4-FFF2-40B4-BE49-F238E27FC236}">
                <a16:creationId xmlns:a16="http://schemas.microsoft.com/office/drawing/2014/main" id="{6EF9AD57-FDF8-80EA-244F-BA7BBCD03DAC}"/>
              </a:ext>
            </a:extLst>
          </p:cNvPr>
          <p:cNvSpPr txBox="1"/>
          <p:nvPr/>
        </p:nvSpPr>
        <p:spPr>
          <a:xfrm>
            <a:off x="12616304" y="5457344"/>
            <a:ext cx="4300095" cy="369332"/>
          </a:xfrm>
          <a:prstGeom prst="rect">
            <a:avLst/>
          </a:prstGeom>
          <a:noFill/>
        </p:spPr>
        <p:txBody>
          <a:bodyPr wrap="square" rtlCol="0">
            <a:spAutoFit/>
          </a:bodyPr>
          <a:lstStyle/>
          <a:p>
            <a:r>
              <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6 Communicate   </a:t>
            </a:r>
          </a:p>
        </p:txBody>
      </p:sp>
      <p:pic>
        <p:nvPicPr>
          <p:cNvPr id="37" name="object 2">
            <a:extLst>
              <a:ext uri="{FF2B5EF4-FFF2-40B4-BE49-F238E27FC236}">
                <a16:creationId xmlns:a16="http://schemas.microsoft.com/office/drawing/2014/main" id="{F4667D44-CC6E-C7BD-1391-C3C53E9B546C}"/>
              </a:ext>
            </a:extLst>
          </p:cNvPr>
          <p:cNvPicPr/>
          <p:nvPr/>
        </p:nvPicPr>
        <p:blipFill>
          <a:blip r:embed="rId2" cstate="print"/>
          <a:stretch>
            <a:fillRect/>
          </a:stretch>
        </p:blipFill>
        <p:spPr>
          <a:xfrm>
            <a:off x="12050870" y="5363045"/>
            <a:ext cx="435185" cy="510356"/>
          </a:xfrm>
          <a:prstGeom prst="rect">
            <a:avLst/>
          </a:prstGeom>
        </p:spPr>
      </p:pic>
      <p:sp>
        <p:nvSpPr>
          <p:cNvPr id="38" name="CuadroTexto 37">
            <a:extLst>
              <a:ext uri="{FF2B5EF4-FFF2-40B4-BE49-F238E27FC236}">
                <a16:creationId xmlns:a16="http://schemas.microsoft.com/office/drawing/2014/main" id="{0F302390-441F-5588-AF4B-E2EFB07B05B6}"/>
              </a:ext>
            </a:extLst>
          </p:cNvPr>
          <p:cNvSpPr txBox="1"/>
          <p:nvPr/>
        </p:nvSpPr>
        <p:spPr>
          <a:xfrm>
            <a:off x="12430242" y="5969886"/>
            <a:ext cx="6010158" cy="646331"/>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6.1 The importance of intercultural communication   </a:t>
            </a:r>
          </a:p>
        </p:txBody>
      </p:sp>
      <p:sp>
        <p:nvSpPr>
          <p:cNvPr id="39" name="CuadroTexto 38">
            <a:extLst>
              <a:ext uri="{FF2B5EF4-FFF2-40B4-BE49-F238E27FC236}">
                <a16:creationId xmlns:a16="http://schemas.microsoft.com/office/drawing/2014/main" id="{332FC30F-78F6-B5C7-1EF3-A02969E19816}"/>
              </a:ext>
            </a:extLst>
          </p:cNvPr>
          <p:cNvSpPr txBox="1"/>
          <p:nvPr/>
        </p:nvSpPr>
        <p:spPr>
          <a:xfrm>
            <a:off x="12430242" y="6614568"/>
            <a:ext cx="4174688"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6.2 Overcome the Barriers   </a:t>
            </a:r>
          </a:p>
        </p:txBody>
      </p:sp>
      <p:sp>
        <p:nvSpPr>
          <p:cNvPr id="40" name="CuadroTexto 39">
            <a:extLst>
              <a:ext uri="{FF2B5EF4-FFF2-40B4-BE49-F238E27FC236}">
                <a16:creationId xmlns:a16="http://schemas.microsoft.com/office/drawing/2014/main" id="{0E293734-905C-C69A-41D3-5B4C34452C9E}"/>
              </a:ext>
            </a:extLst>
          </p:cNvPr>
          <p:cNvSpPr txBox="1"/>
          <p:nvPr/>
        </p:nvSpPr>
        <p:spPr>
          <a:xfrm>
            <a:off x="12453206" y="6983900"/>
            <a:ext cx="3799352" cy="646331"/>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Section 6.3 Improve your intercultural business   </a:t>
            </a:r>
          </a:p>
        </p:txBody>
      </p:sp>
    </p:spTree>
    <p:extLst>
      <p:ext uri="{BB962C8B-B14F-4D97-AF65-F5344CB8AC3E}">
        <p14:creationId xmlns:p14="http://schemas.microsoft.com/office/powerpoint/2010/main" val="1343466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307910" y="627984"/>
            <a:ext cx="6019800"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1: Introduction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295400" y="1443431"/>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Introduction</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1426514089"/>
              </p:ext>
            </p:extLst>
          </p:nvPr>
        </p:nvGraphicFramePr>
        <p:xfrm>
          <a:off x="7162800" y="4693872"/>
          <a:ext cx="10210800" cy="4114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oljeZBesedilom 4">
            <a:extLst>
              <a:ext uri="{FF2B5EF4-FFF2-40B4-BE49-F238E27FC236}">
                <a16:creationId xmlns:a16="http://schemas.microsoft.com/office/drawing/2014/main" id="{ADE9431D-219E-3323-8FEA-F231152BF24B}"/>
              </a:ext>
            </a:extLst>
          </p:cNvPr>
          <p:cNvSpPr txBox="1"/>
          <p:nvPr/>
        </p:nvSpPr>
        <p:spPr>
          <a:xfrm>
            <a:off x="1295400" y="2258878"/>
            <a:ext cx="16078200" cy="2792367"/>
          </a:xfrm>
          <a:prstGeom prst="rect">
            <a:avLst/>
          </a:prstGeom>
          <a:noFill/>
        </p:spPr>
        <p:txBody>
          <a:bodyPr wrap="square">
            <a:spAutoFit/>
          </a:bodyPr>
          <a:lstStyle/>
          <a:p>
            <a:pPr algn="just">
              <a:lnSpc>
                <a:spcPct val="150000"/>
              </a:lnSpc>
            </a:pPr>
            <a:r>
              <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rPr>
              <a:t>Internationalisation</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is the process of a company branching out to foreign markets to capture a greater market share.</a:t>
            </a:r>
          </a:p>
          <a:p>
            <a:pPr algn="just">
              <a:lnSpc>
                <a:spcPct val="150000"/>
              </a:lnSpc>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The trend towards internationalization contributes to </a:t>
            </a:r>
            <a:r>
              <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rPr>
              <a:t>globalization</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 the state where economies worldwide become integrated due to cross-border trade and </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7">
                  <a:extLst>
                    <a:ext uri="{A12FA001-AC4F-418D-AE19-62706E023703}">
                      <ahyp:hlinkClr xmlns:ahyp="http://schemas.microsoft.com/office/drawing/2018/hyperlinkcolor" val="tx"/>
                    </a:ext>
                  </a:extLst>
                </a:hlinkClick>
              </a:rPr>
              <a:t>investments</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just">
              <a:lnSpc>
                <a:spcPct val="150000"/>
              </a:lnSpc>
            </a:pP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 may require companies to adapt their product features and branding to match the cultural and technological needs of the local market.</a:t>
            </a:r>
          </a:p>
        </p:txBody>
      </p:sp>
      <p:pic>
        <p:nvPicPr>
          <p:cNvPr id="7" name="Slika 6">
            <a:extLst>
              <a:ext uri="{FF2B5EF4-FFF2-40B4-BE49-F238E27FC236}">
                <a16:creationId xmlns:a16="http://schemas.microsoft.com/office/drawing/2014/main" id="{97C54291-868B-0E81-D708-6EA1A8E715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6896" y="5561622"/>
            <a:ext cx="4572000" cy="3048000"/>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22349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384551" y="1117279"/>
            <a:ext cx="6019800"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1: Introduction</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356118" y="177021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Objectives of Internationalization </a:t>
            </a:r>
          </a:p>
        </p:txBody>
      </p:sp>
      <p:sp>
        <p:nvSpPr>
          <p:cNvPr id="6" name="Rectángulo 5">
            <a:extLst>
              <a:ext uri="{FF2B5EF4-FFF2-40B4-BE49-F238E27FC236}">
                <a16:creationId xmlns:a16="http://schemas.microsoft.com/office/drawing/2014/main" id="{10478F08-8389-8948-C462-D41A15620BEF}"/>
              </a:ext>
            </a:extLst>
          </p:cNvPr>
          <p:cNvSpPr/>
          <p:nvPr/>
        </p:nvSpPr>
        <p:spPr>
          <a:xfrm>
            <a:off x="1356118" y="2585742"/>
            <a:ext cx="14927826" cy="1200329"/>
          </a:xfrm>
          <a:prstGeom prst="rect">
            <a:avLst/>
          </a:prstGeom>
        </p:spPr>
        <p:txBody>
          <a:bodyPr wrap="square">
            <a:spAutoFit/>
          </a:bodyPr>
          <a:lstStyle/>
          <a:p>
            <a:pPr algn="just">
              <a:defRPr/>
            </a:pP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One of the significant advantages of international trade is market diversification. Becoming less dependent on a single market can help you avoid risks in your core market. Companies would have the opportunity to increase their brand awareness in a marketplace where their competitors have not yet entered.</a:t>
            </a: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CuadroTexto 7">
            <a:extLst>
              <a:ext uri="{FF2B5EF4-FFF2-40B4-BE49-F238E27FC236}">
                <a16:creationId xmlns:a16="http://schemas.microsoft.com/office/drawing/2014/main" id="{5E3361C5-95E8-D45F-B19C-54E2DF964459}"/>
              </a:ext>
            </a:extLst>
          </p:cNvPr>
          <p:cNvSpPr txBox="1"/>
          <p:nvPr/>
        </p:nvSpPr>
        <p:spPr>
          <a:xfrm>
            <a:off x="1423219" y="5143500"/>
            <a:ext cx="9144000" cy="518540"/>
          </a:xfrm>
          <a:prstGeom prst="rect">
            <a:avLst/>
          </a:prstGeom>
          <a:noFill/>
        </p:spPr>
        <p:txBody>
          <a:bodyPr wrap="square">
            <a:spAutoFit/>
          </a:bodyPr>
          <a:lstStyle/>
          <a:p>
            <a:pPr marL="342900" indent="-342900" algn="just">
              <a:lnSpc>
                <a:spcPts val="3600"/>
              </a:lnSpc>
              <a:buBlip>
                <a:blip r:embed="rId2"/>
              </a:buBlip>
            </a:pP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To increase national and international visibility</a:t>
            </a:r>
          </a:p>
        </p:txBody>
      </p:sp>
      <p:sp>
        <p:nvSpPr>
          <p:cNvPr id="9" name="CuadroTexto 8">
            <a:extLst>
              <a:ext uri="{FF2B5EF4-FFF2-40B4-BE49-F238E27FC236}">
                <a16:creationId xmlns:a16="http://schemas.microsoft.com/office/drawing/2014/main" id="{58DB4997-323E-0692-4E2A-707C0DD6E25B}"/>
              </a:ext>
            </a:extLst>
          </p:cNvPr>
          <p:cNvSpPr txBox="1"/>
          <p:nvPr/>
        </p:nvSpPr>
        <p:spPr>
          <a:xfrm>
            <a:off x="1423218" y="5866784"/>
            <a:ext cx="10159182" cy="980205"/>
          </a:xfrm>
          <a:prstGeom prst="rect">
            <a:avLst/>
          </a:prstGeom>
          <a:noFill/>
        </p:spPr>
        <p:txBody>
          <a:bodyPr wrap="square">
            <a:spAutoFit/>
          </a:bodyPr>
          <a:lstStyle/>
          <a:p>
            <a:pPr marL="342900" indent="-342900">
              <a:lnSpc>
                <a:spcPts val="3600"/>
              </a:lnSpc>
              <a:buBlip>
                <a:blip r:embed="rId2"/>
              </a:buBlip>
            </a:pP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To enhance institutional strengths through strategic partnerships</a:t>
            </a:r>
          </a:p>
        </p:txBody>
      </p:sp>
      <p:sp>
        <p:nvSpPr>
          <p:cNvPr id="10" name="CuadroTexto 9">
            <a:extLst>
              <a:ext uri="{FF2B5EF4-FFF2-40B4-BE49-F238E27FC236}">
                <a16:creationId xmlns:a16="http://schemas.microsoft.com/office/drawing/2014/main" id="{29B61D24-0C03-5619-A027-F46BDB05C705}"/>
              </a:ext>
            </a:extLst>
          </p:cNvPr>
          <p:cNvSpPr txBox="1"/>
          <p:nvPr/>
        </p:nvSpPr>
        <p:spPr>
          <a:xfrm>
            <a:off x="1427444" y="6982332"/>
            <a:ext cx="9897533" cy="518540"/>
          </a:xfrm>
          <a:prstGeom prst="rect">
            <a:avLst/>
          </a:prstGeom>
          <a:noFill/>
        </p:spPr>
        <p:txBody>
          <a:bodyPr wrap="square">
            <a:spAutoFit/>
          </a:bodyPr>
          <a:lstStyle/>
          <a:p>
            <a:pPr marL="342900" indent="-342900">
              <a:lnSpc>
                <a:spcPts val="3600"/>
              </a:lnSpc>
              <a:buBlip>
                <a:blip r:embed="rId2"/>
              </a:buBlip>
            </a:pP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To mobilize and leverage internal intellectual resources</a:t>
            </a:r>
          </a:p>
        </p:txBody>
      </p:sp>
      <p:pic>
        <p:nvPicPr>
          <p:cNvPr id="13" name="Imagen 12">
            <a:extLst>
              <a:ext uri="{FF2B5EF4-FFF2-40B4-BE49-F238E27FC236}">
                <a16:creationId xmlns:a16="http://schemas.microsoft.com/office/drawing/2014/main" id="{4B60F298-0D04-9AED-6EB0-44C1E68F7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4532825"/>
            <a:ext cx="5478945" cy="3648121"/>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74533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3810000"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1: Introduction</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47800" y="2278824"/>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Goal</a:t>
            </a:r>
          </a:p>
        </p:txBody>
      </p:sp>
      <p:sp>
        <p:nvSpPr>
          <p:cNvPr id="5" name="PoljeZBesedilom 4">
            <a:extLst>
              <a:ext uri="{FF2B5EF4-FFF2-40B4-BE49-F238E27FC236}">
                <a16:creationId xmlns:a16="http://schemas.microsoft.com/office/drawing/2014/main" id="{F3F251AC-55F9-9E7A-8C97-50060DDB7222}"/>
              </a:ext>
            </a:extLst>
          </p:cNvPr>
          <p:cNvSpPr txBox="1"/>
          <p:nvPr/>
        </p:nvSpPr>
        <p:spPr>
          <a:xfrm>
            <a:off x="1034984" y="3040440"/>
            <a:ext cx="7575615" cy="1815882"/>
          </a:xfrm>
          <a:prstGeom prst="rect">
            <a:avLst/>
          </a:prstGeom>
          <a:noFill/>
        </p:spPr>
        <p:txBody>
          <a:bodyPr wrap="square">
            <a:spAutoFit/>
          </a:bodyPr>
          <a:lstStyle/>
          <a:p>
            <a:pPr algn="just"/>
            <a:r>
              <a:rPr lang="en-US" sz="28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Setting specific, measurable, actionable and time-bound goals for entering new markets around the world is a key to gaining a solid foothold in the global marketplace.</a:t>
            </a:r>
          </a:p>
        </p:txBody>
      </p:sp>
      <p:pic>
        <p:nvPicPr>
          <p:cNvPr id="11" name="Slika 10">
            <a:extLst>
              <a:ext uri="{FF2B5EF4-FFF2-40B4-BE49-F238E27FC236}">
                <a16:creationId xmlns:a16="http://schemas.microsoft.com/office/drawing/2014/main" id="{66EF21CF-30BE-0B89-7D59-70A4AA75D40D}"/>
              </a:ext>
            </a:extLst>
          </p:cNvPr>
          <p:cNvPicPr>
            <a:picLocks noChangeAspect="1"/>
          </p:cNvPicPr>
          <p:nvPr/>
        </p:nvPicPr>
        <p:blipFill>
          <a:blip r:embed="rId2"/>
          <a:stretch>
            <a:fillRect/>
          </a:stretch>
        </p:blipFill>
        <p:spPr>
          <a:xfrm>
            <a:off x="2979533" y="5295900"/>
            <a:ext cx="4556534" cy="3042918"/>
          </a:xfrm>
          <a:prstGeom prst="rect">
            <a:avLst/>
          </a:prstGeom>
        </p:spPr>
        <p:style>
          <a:lnRef idx="0">
            <a:schemeClr val="accent1"/>
          </a:lnRef>
          <a:fillRef idx="3">
            <a:schemeClr val="accent1"/>
          </a:fillRef>
          <a:effectRef idx="3">
            <a:schemeClr val="accent1"/>
          </a:effectRef>
          <a:fontRef idx="minor">
            <a:schemeClr val="lt1"/>
          </a:fontRef>
        </p:style>
      </p:pic>
      <p:pic>
        <p:nvPicPr>
          <p:cNvPr id="2050" name="Picture 2" descr="International Business Strategy EXPLAINED with EXAMPLES | B2U">
            <a:extLst>
              <a:ext uri="{FF2B5EF4-FFF2-40B4-BE49-F238E27FC236}">
                <a16:creationId xmlns:a16="http://schemas.microsoft.com/office/drawing/2014/main" id="{66D66F7C-98DE-C8DC-F769-42F7F7D63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2565471"/>
            <a:ext cx="8833122" cy="4964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3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7E83DD-3641-D2F1-E241-532A461817B2}"/>
              </a:ext>
            </a:extLst>
          </p:cNvPr>
          <p:cNvSpPr/>
          <p:nvPr/>
        </p:nvSpPr>
        <p:spPr>
          <a:xfrm>
            <a:off x="1807030" y="3252682"/>
            <a:ext cx="5812969" cy="3719618"/>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444444"/>
              </a:solidFill>
              <a:effectLst/>
              <a:latin typeface="Open Sans" panose="020B0606030504020204" pitchFamily="34" charset="0"/>
            </a:endParaRPr>
          </a:p>
          <a:p>
            <a:pPr algn="ctr"/>
            <a:endParaRPr lang="en-US" dirty="0">
              <a:solidFill>
                <a:srgbClr val="444444"/>
              </a:solidFill>
              <a:latin typeface="Open Sans" panose="020B0606030504020204" pitchFamily="34" charset="0"/>
            </a:endParaRPr>
          </a:p>
          <a:p>
            <a:pPr algn="ctr"/>
            <a:endParaRPr lang="en-US" b="0" i="0" dirty="0">
              <a:solidFill>
                <a:srgbClr val="444444"/>
              </a:solidFill>
              <a:effectLst/>
              <a:latin typeface="Open Sans" panose="020B0606030504020204" pitchFamily="34" charset="0"/>
            </a:endParaRPr>
          </a:p>
          <a:p>
            <a:pPr algn="just"/>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Companies with a multidomestic strategy have as aim to meet the needs and requirements of the local markets worldwide by customizing and tailoring their products and services extensively</a:t>
            </a:r>
            <a:endPar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Summing up</a:t>
            </a:r>
          </a:p>
        </p:txBody>
      </p:sp>
      <p:sp>
        <p:nvSpPr>
          <p:cNvPr id="7" name="Rectangle 58">
            <a:extLst>
              <a:ext uri="{FF2B5EF4-FFF2-40B4-BE49-F238E27FC236}">
                <a16:creationId xmlns:a16="http://schemas.microsoft.com/office/drawing/2014/main" id="{DC5D6AA9-5455-9552-81E8-CF2B76572622}"/>
              </a:ext>
            </a:extLst>
          </p:cNvPr>
          <p:cNvSpPr/>
          <p:nvPr/>
        </p:nvSpPr>
        <p:spPr>
          <a:xfrm>
            <a:off x="2620496" y="3449794"/>
            <a:ext cx="3984955" cy="830997"/>
          </a:xfrm>
          <a:prstGeom prst="rect">
            <a:avLst/>
          </a:prstGeom>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Business internationalization strategy</a:t>
            </a: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2139033" y="3515201"/>
            <a:ext cx="370192" cy="445067"/>
          </a:xfrm>
          <a:prstGeom prst="rect">
            <a:avLst/>
          </a:prstGeom>
        </p:spPr>
      </p:pic>
      <p:sp>
        <p:nvSpPr>
          <p:cNvPr id="24" name="Rectángulo 23">
            <a:extLst>
              <a:ext uri="{FF2B5EF4-FFF2-40B4-BE49-F238E27FC236}">
                <a16:creationId xmlns:a16="http://schemas.microsoft.com/office/drawing/2014/main" id="{ACCB46CD-CCFE-C020-E70D-1AE15A76DA06}"/>
              </a:ext>
            </a:extLst>
          </p:cNvPr>
          <p:cNvSpPr/>
          <p:nvPr/>
        </p:nvSpPr>
        <p:spPr>
          <a:xfrm>
            <a:off x="10069063" y="3252682"/>
            <a:ext cx="5280355" cy="3262418"/>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dirty="0"/>
          </a:p>
        </p:txBody>
      </p:sp>
      <p:sp>
        <p:nvSpPr>
          <p:cNvPr id="30" name="Rectangle 58">
            <a:extLst>
              <a:ext uri="{FF2B5EF4-FFF2-40B4-BE49-F238E27FC236}">
                <a16:creationId xmlns:a16="http://schemas.microsoft.com/office/drawing/2014/main" id="{FBDB3B8D-AF54-C9D8-640A-2A004C58DEE0}"/>
              </a:ext>
            </a:extLst>
          </p:cNvPr>
          <p:cNvSpPr/>
          <p:nvPr/>
        </p:nvSpPr>
        <p:spPr>
          <a:xfrm>
            <a:off x="10363198" y="3999152"/>
            <a:ext cx="4692084"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Setting specific, measurable, actionable and time-bound goals for entering new markets around the world is a key to gaining a solid foothold in the global marketplace.</a:t>
            </a:r>
          </a:p>
          <a:p>
            <a:pPr algn="ctr"/>
            <a:endParaRPr lang="en-US" sz="1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1" name="object 2">
            <a:extLst>
              <a:ext uri="{FF2B5EF4-FFF2-40B4-BE49-F238E27FC236}">
                <a16:creationId xmlns:a16="http://schemas.microsoft.com/office/drawing/2014/main" id="{60A20428-C5AC-B742-EA84-67B91F011E8D}"/>
              </a:ext>
            </a:extLst>
          </p:cNvPr>
          <p:cNvPicPr/>
          <p:nvPr/>
        </p:nvPicPr>
        <p:blipFill>
          <a:blip r:embed="rId2" cstate="print"/>
          <a:stretch>
            <a:fillRect/>
          </a:stretch>
        </p:blipFill>
        <p:spPr>
          <a:xfrm>
            <a:off x="10896600" y="3515201"/>
            <a:ext cx="311293" cy="395371"/>
          </a:xfrm>
          <a:prstGeom prst="rect">
            <a:avLst/>
          </a:prstGeom>
        </p:spPr>
      </p:pic>
      <p:sp>
        <p:nvSpPr>
          <p:cNvPr id="3" name="CasellaDiTesto 2">
            <a:extLst>
              <a:ext uri="{FF2B5EF4-FFF2-40B4-BE49-F238E27FC236}">
                <a16:creationId xmlns:a16="http://schemas.microsoft.com/office/drawing/2014/main" id="{64C1AB63-9254-4454-9CBC-148B685F5C1B}"/>
              </a:ext>
            </a:extLst>
          </p:cNvPr>
          <p:cNvSpPr txBox="1"/>
          <p:nvPr/>
        </p:nvSpPr>
        <p:spPr>
          <a:xfrm>
            <a:off x="12288055" y="3504360"/>
            <a:ext cx="842370" cy="461665"/>
          </a:xfrm>
          <a:prstGeom prst="rect">
            <a:avLst/>
          </a:prstGeom>
          <a:noFill/>
        </p:spPr>
        <p:txBody>
          <a:bodyPr wrap="square" rtlCol="0">
            <a:spAutoFit/>
          </a:bodyPr>
          <a:lstStyle/>
          <a:p>
            <a:r>
              <a:rPr lang="it-IT"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Goal</a:t>
            </a:r>
          </a:p>
        </p:txBody>
      </p:sp>
    </p:spTree>
    <p:extLst>
      <p:ext uri="{BB962C8B-B14F-4D97-AF65-F5344CB8AC3E}">
        <p14:creationId xmlns:p14="http://schemas.microsoft.com/office/powerpoint/2010/main" val="337738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EF6F65C-95A2-EA45-345B-9B19481AC35E}"/>
              </a:ext>
            </a:extLst>
          </p:cNvPr>
          <p:cNvSpPr txBox="1"/>
          <p:nvPr/>
        </p:nvSpPr>
        <p:spPr>
          <a:xfrm>
            <a:off x="914400" y="1409700"/>
            <a:ext cx="5791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2: Be open</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to possibilities</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PoljeZBesedilom 4">
            <a:extLst>
              <a:ext uri="{FF2B5EF4-FFF2-40B4-BE49-F238E27FC236}">
                <a16:creationId xmlns:a16="http://schemas.microsoft.com/office/drawing/2014/main" id="{4B12F7C2-0838-0D73-2652-84EBBCD36728}"/>
              </a:ext>
            </a:extLst>
          </p:cNvPr>
          <p:cNvSpPr txBox="1"/>
          <p:nvPr/>
        </p:nvSpPr>
        <p:spPr>
          <a:xfrm>
            <a:off x="921707" y="2095501"/>
            <a:ext cx="6698293" cy="523220"/>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2.1: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Achieve growth</a:t>
            </a:r>
          </a:p>
        </p:txBody>
      </p:sp>
      <p:sp>
        <p:nvSpPr>
          <p:cNvPr id="7" name="PoljeZBesedilom 6">
            <a:extLst>
              <a:ext uri="{FF2B5EF4-FFF2-40B4-BE49-F238E27FC236}">
                <a16:creationId xmlns:a16="http://schemas.microsoft.com/office/drawing/2014/main" id="{847128F4-332A-25EF-F104-8A1E21B70E20}"/>
              </a:ext>
            </a:extLst>
          </p:cNvPr>
          <p:cNvSpPr txBox="1"/>
          <p:nvPr/>
        </p:nvSpPr>
        <p:spPr>
          <a:xfrm>
            <a:off x="914400" y="3804672"/>
            <a:ext cx="8991600" cy="2431435"/>
          </a:xfrm>
          <a:prstGeom prst="rect">
            <a:avLst/>
          </a:prstGeom>
          <a:noFill/>
        </p:spPr>
        <p:txBody>
          <a:bodyPr wrap="square">
            <a:spAutoFit/>
          </a:bodyPr>
          <a:lstStyle/>
          <a:p>
            <a:pPr algn="just"/>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The local market may have a limited customer base or become saturated over time, expanding overseas is the only for businesses to increase their market share and continue growing.</a:t>
            </a:r>
          </a:p>
          <a:p>
            <a:pPr algn="just"/>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Slika 7">
            <a:extLst>
              <a:ext uri="{FF2B5EF4-FFF2-40B4-BE49-F238E27FC236}">
                <a16:creationId xmlns:a16="http://schemas.microsoft.com/office/drawing/2014/main" id="{4796F150-1D93-3061-1027-DD22D6E53D93}"/>
              </a:ext>
            </a:extLst>
          </p:cNvPr>
          <p:cNvPicPr>
            <a:picLocks noChangeAspect="1"/>
          </p:cNvPicPr>
          <p:nvPr/>
        </p:nvPicPr>
        <p:blipFill>
          <a:blip r:embed="rId2"/>
          <a:stretch>
            <a:fillRect/>
          </a:stretch>
        </p:blipFill>
        <p:spPr>
          <a:xfrm>
            <a:off x="10338955" y="2790696"/>
            <a:ext cx="7034645" cy="4705607"/>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459348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EF6F65C-95A2-EA45-345B-9B19481AC35E}"/>
              </a:ext>
            </a:extLst>
          </p:cNvPr>
          <p:cNvSpPr txBox="1"/>
          <p:nvPr/>
        </p:nvSpPr>
        <p:spPr>
          <a:xfrm>
            <a:off x="914400" y="1409700"/>
            <a:ext cx="5791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 2: Be open</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to possibilities</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PoljeZBesedilom 4">
            <a:extLst>
              <a:ext uri="{FF2B5EF4-FFF2-40B4-BE49-F238E27FC236}">
                <a16:creationId xmlns:a16="http://schemas.microsoft.com/office/drawing/2014/main" id="{4B12F7C2-0838-0D73-2652-84EBBCD36728}"/>
              </a:ext>
            </a:extLst>
          </p:cNvPr>
          <p:cNvSpPr txBox="1"/>
          <p:nvPr/>
        </p:nvSpPr>
        <p:spPr>
          <a:xfrm>
            <a:off x="921707" y="2095501"/>
            <a:ext cx="6698293" cy="523220"/>
          </a:xfrm>
          <a:prstGeom prst="rect">
            <a:avLst/>
          </a:prstGeom>
          <a:noFill/>
        </p:spPr>
        <p:txBody>
          <a:bodyPr wrap="square">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2.2: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Improve profitability</a:t>
            </a:r>
          </a:p>
        </p:txBody>
      </p:sp>
      <p:sp>
        <p:nvSpPr>
          <p:cNvPr id="7" name="PoljeZBesedilom 6">
            <a:extLst>
              <a:ext uri="{FF2B5EF4-FFF2-40B4-BE49-F238E27FC236}">
                <a16:creationId xmlns:a16="http://schemas.microsoft.com/office/drawing/2014/main" id="{847128F4-332A-25EF-F104-8A1E21B70E20}"/>
              </a:ext>
            </a:extLst>
          </p:cNvPr>
          <p:cNvSpPr txBox="1"/>
          <p:nvPr/>
        </p:nvSpPr>
        <p:spPr>
          <a:xfrm>
            <a:off x="914400" y="3727814"/>
            <a:ext cx="8839200" cy="2800767"/>
          </a:xfrm>
          <a:prstGeom prst="rect">
            <a:avLst/>
          </a:prstGeom>
          <a:noFill/>
        </p:spPr>
        <p:txBody>
          <a:bodyPr wrap="square">
            <a:spAutoFit/>
          </a:bodyPr>
          <a:lstStyle/>
          <a:p>
            <a:pPr algn="just"/>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International businesses can take advantage of marketing and technological advantages in the host country or introduce higher prices to new customers to achieve higher profits.</a:t>
            </a:r>
          </a:p>
          <a:p>
            <a:pPr algn="just"/>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SI"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magine 5">
            <a:extLst>
              <a:ext uri="{FF2B5EF4-FFF2-40B4-BE49-F238E27FC236}">
                <a16:creationId xmlns:a16="http://schemas.microsoft.com/office/drawing/2014/main" id="{35276371-EDA7-46F6-8026-CC5BCA52C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022" y="2745067"/>
            <a:ext cx="7160578" cy="4766260"/>
          </a:xfrm>
          <a:prstGeom prst="rect">
            <a:avLst/>
          </a:prstGeom>
        </p:spPr>
      </p:pic>
    </p:spTree>
    <p:extLst>
      <p:ext uri="{BB962C8B-B14F-4D97-AF65-F5344CB8AC3E}">
        <p14:creationId xmlns:p14="http://schemas.microsoft.com/office/powerpoint/2010/main" val="240370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11008</TotalTime>
  <Words>1976</Words>
  <Application>Microsoft Office PowerPoint</Application>
  <PresentationFormat>Personalizzato</PresentationFormat>
  <Paragraphs>200</Paragraphs>
  <Slides>29</Slides>
  <Notes>0</Notes>
  <HiddenSlides>0</HiddenSlides>
  <MMClips>0</MMClips>
  <ScaleCrop>false</ScaleCrop>
  <HeadingPairs>
    <vt:vector size="8" baseType="variant">
      <vt:variant>
        <vt:lpstr>Caratteri utilizzati</vt:lpstr>
      </vt:variant>
      <vt:variant>
        <vt:i4>7</vt:i4>
      </vt:variant>
      <vt:variant>
        <vt:lpstr>Tema</vt:lpstr>
      </vt:variant>
      <vt:variant>
        <vt:i4>2</vt:i4>
      </vt:variant>
      <vt:variant>
        <vt:lpstr>Server OLE incorporati</vt:lpstr>
      </vt:variant>
      <vt:variant>
        <vt:i4>1</vt:i4>
      </vt:variant>
      <vt:variant>
        <vt:lpstr>Titoli diapositive</vt:lpstr>
      </vt:variant>
      <vt:variant>
        <vt:i4>29</vt:i4>
      </vt:variant>
    </vt:vector>
  </HeadingPairs>
  <TitlesOfParts>
    <vt:vector size="39" baseType="lpstr">
      <vt:lpstr>Arial</vt:lpstr>
      <vt:lpstr>Calibri</vt:lpstr>
      <vt:lpstr>Microsoft Sans Serif</vt:lpstr>
      <vt:lpstr>Open Sans</vt:lpstr>
      <vt:lpstr>pnRegular</vt:lpstr>
      <vt:lpstr>preplyinterv</vt:lpstr>
      <vt:lpstr>Proxima Nova</vt:lpstr>
      <vt:lpstr>Office Theme</vt:lpstr>
      <vt:lpstr>Diseño personalizado</vt:lpstr>
      <vt:lpstr>Bitmap 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E4F PPT TEMPLATE</dc:title>
  <dc:creator>Monia Coppola</dc:creator>
  <cp:keywords>DAE5WsvJFTY,BAEXurJiHZU</cp:keywords>
  <cp:lastModifiedBy>Alessandra Messana</cp:lastModifiedBy>
  <cp:revision>109</cp:revision>
  <dcterms:created xsi:type="dcterms:W3CDTF">2022-02-25T10:54:18Z</dcterms:created>
  <dcterms:modified xsi:type="dcterms:W3CDTF">2022-12-20T09:27:16Z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2022-02-25T00:00:00Z</vt:filetime>
  </property>
  <property fmtid="{D5CDD505-2E9C-101B-9397-08002B2CF9AE}" pid="3" name="Creator">
    <vt:lpwstr>Canva</vt:lpwstr>
  </property>
  <property fmtid="{D5CDD505-2E9C-101B-9397-08002B2CF9AE}" pid="4" name="LastSaved">
    <vt:filetime>2022-02-25T00:00:00Z</vt:filetime>
  </property>
</Properties>
</file>