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61" r:id="rId5"/>
    <p:sldId id="258" r:id="rId6"/>
    <p:sldId id="260" r:id="rId7"/>
    <p:sldId id="262" r:id="rId8"/>
    <p:sldId id="263" r:id="rId9"/>
    <p:sldId id="266" r:id="rId10"/>
    <p:sldId id="279" r:id="rId11"/>
    <p:sldId id="280" r:id="rId12"/>
    <p:sldId id="267" r:id="rId13"/>
    <p:sldId id="268" r:id="rId14"/>
    <p:sldId id="283" r:id="rId15"/>
    <p:sldId id="284" r:id="rId16"/>
    <p:sldId id="278" r:id="rId17"/>
    <p:sldId id="269" r:id="rId18"/>
    <p:sldId id="270" r:id="rId19"/>
    <p:sldId id="285" r:id="rId20"/>
    <p:sldId id="286" r:id="rId21"/>
    <p:sldId id="271" r:id="rId22"/>
    <p:sldId id="272" r:id="rId23"/>
    <p:sldId id="281" r:id="rId24"/>
    <p:sldId id="282" r:id="rId25"/>
    <p:sldId id="287" r:id="rId26"/>
    <p:sldId id="273" r:id="rId27"/>
    <p:sldId id="276" r:id="rId28"/>
    <p:sldId id="277" r:id="rId29"/>
    <p:sldId id="274" r:id="rId30"/>
    <p:sldId id="259" r:id="rId31"/>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ša Orel" initials="NO" lastIdx="1" clrIdx="0">
    <p:extLst>
      <p:ext uri="{19B8F6BF-5375-455C-9EA6-DF929625EA0E}">
        <p15:presenceInfo xmlns:p15="http://schemas.microsoft.com/office/powerpoint/2012/main" userId="S::natasa.orel@rra-sp.si::ec14b7f8-3ecd-4b0d-9320-dc85fb368d26" providerId="AD"/>
      </p:ext>
    </p:extLst>
  </p:cmAuthor>
  <p:cmAuthor id="2" name="Alessandra Messana" initials="AM" lastIdx="4" clrIdx="1">
    <p:extLst>
      <p:ext uri="{19B8F6BF-5375-455C-9EA6-DF929625EA0E}">
        <p15:presenceInfo xmlns:p15="http://schemas.microsoft.com/office/powerpoint/2012/main" userId="S-1-5-21-2922218411-3787962101-831138860-4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E076D1"/>
    <a:srgbClr val="E58BD8"/>
    <a:srgbClr val="FFECFC"/>
    <a:srgbClr val="F5D3F0"/>
    <a:srgbClr val="ECA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66" d="100"/>
          <a:sy n="66" d="100"/>
        </p:scale>
        <p:origin x="62"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l">
            <a:lnSpc>
              <a:spcPct val="150000"/>
            </a:lnSpc>
          </a:pPr>
          <a:r>
            <a:rPr lang="it-IT" sz="16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Negli ultimi anni si è discusso molto dell'internazionalizzazione, di quanto il mondo diventa sempre più un villaggio globale. Che cos'è esattamente l'internazionalizzazione? Come può un'azienda internazionale entrare in nuovi mercati? Quali sono i vantaggi e gli svantaggi dell'espansione internazionale?</a:t>
          </a:r>
          <a:endParaRPr lang="en-US" sz="16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86D96DDC-2FE0-4BB0-B39C-6F2A05DE171B}">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it-IT" sz="16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L'attrattiva di un mercato estero viene valutata in base a sei fattori:</a:t>
          </a:r>
        </a:p>
        <a:p>
          <a:endParaRPr lang="it-IT" sz="16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it-IT" sz="16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1. Le dimensioni e la crescita prevista del mercato</a:t>
          </a:r>
        </a:p>
        <a:p>
          <a:r>
            <a:rPr lang="it-IT" sz="16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2. L'accessibilità del mercato (barriere geografiche, politiche, legali, tecnologiche e sociali).</a:t>
          </a:r>
        </a:p>
        <a:p>
          <a:r>
            <a:rPr lang="it-IT" sz="16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3. La compatibilità dei diversi mercati nel portafoglio dell'azienda.</a:t>
          </a:r>
        </a:p>
        <a:p>
          <a:r>
            <a:rPr lang="it-IT" sz="16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4. La disponibilità di risorse e la distanza dal mercato target.</a:t>
          </a:r>
        </a:p>
        <a:p>
          <a:r>
            <a:rPr lang="it-IT" sz="16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5. Ambiente competitivo</a:t>
          </a:r>
        </a:p>
        <a:p>
          <a:r>
            <a:rPr lang="it-IT" sz="16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6. Influenze esterne (PESTLE)</a:t>
          </a:r>
          <a:endParaRPr lang="en-US" sz="16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0BF53317-55E5-4F5B-A7DE-7BC14E7CC540}" type="sibTrans" cxnId="{AD887FBD-6AD0-4DD3-AD57-352139076740}">
      <dgm:prSet/>
      <dgm:spPr/>
      <dgm:t>
        <a:bodyPr/>
        <a:lstStyle/>
        <a:p>
          <a:endParaRPr lang="es-ES"/>
        </a:p>
      </dgm:t>
    </dgm:pt>
    <dgm:pt modelId="{DBD1EC87-9594-4DA3-8CB2-F59508D1B3AE}" type="parTrans" cxnId="{AD887FBD-6AD0-4DD3-AD57-352139076740}">
      <dgm:prSet/>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2" custScaleX="279111" custScaleY="80969" custLinFactNeighborX="-1690" custLinFactNeighborY="7206">
        <dgm:presLayoutVars>
          <dgm:bulletEnabled val="1"/>
        </dgm:presLayoutVars>
      </dgm:prSet>
      <dgm:spPr/>
    </dgm:pt>
    <dgm:pt modelId="{0AFABA49-C0FA-4078-B0FD-629FDB892CB4}" type="pres">
      <dgm:prSet presAssocID="{0073AA99-A9E4-4984-98E6-B6B5CC98A412}" presName="sibTrans" presStyleLbl="sibTrans2D1" presStyleIdx="0" presStyleCnt="1" custAng="21452741" custLinFactNeighborX="1674" custLinFactNeighborY="22972"/>
      <dgm:spPr/>
    </dgm:pt>
    <dgm:pt modelId="{A70F024A-CE11-464F-9EE0-3CDBBA946FC1}" type="pres">
      <dgm:prSet presAssocID="{0073AA99-A9E4-4984-98E6-B6B5CC98A412}" presName="connectorText" presStyleLbl="sibTrans2D1" presStyleIdx="0" presStyleCnt="1"/>
      <dgm:spPr/>
    </dgm:pt>
    <dgm:pt modelId="{30C472E5-C439-4945-8555-1B9F9B27322C}" type="pres">
      <dgm:prSet presAssocID="{86D96DDC-2FE0-4BB0-B39C-6F2A05DE171B}" presName="node" presStyleLbl="node1" presStyleIdx="1" presStyleCnt="2" custScaleX="297939" custScaleY="103116" custLinFactNeighborX="-3390" custLinFactNeighborY="6948">
        <dgm:presLayoutVars>
          <dgm:bulletEnabled val="1"/>
        </dgm:presLayoutVars>
      </dgm:prSet>
      <dgm:spPr/>
    </dgm:pt>
  </dgm:ptLst>
  <dgm:cxnLst>
    <dgm:cxn modelId="{C3DC6646-6CD9-4461-ABCE-55BA8904F1B8}" type="presOf" srcId="{0073AA99-A9E4-4984-98E6-B6B5CC98A412}" destId="{0AFABA49-C0FA-4078-B0FD-629FDB892CB4}" srcOrd="0" destOrd="0" presId="urn:microsoft.com/office/officeart/2005/8/layout/process1"/>
    <dgm:cxn modelId="{4DADC24A-9385-4E34-8E81-05F4DA0405AE}" srcId="{4CE57F6F-AAED-4B75-B840-D6F328661C27}" destId="{09E78CE0-9FD1-41E4-AA18-EB8ACA5E7243}" srcOrd="0" destOrd="0" parTransId="{E2C9E6A1-4B9B-4664-8190-EDD7EE439F5A}" sibTransId="{0073AA99-A9E4-4984-98E6-B6B5CC98A412}"/>
    <dgm:cxn modelId="{A64B73A2-571D-4BFC-929E-5A7C14403986}" type="presOf" srcId="{86D96DDC-2FE0-4BB0-B39C-6F2A05DE171B}" destId="{30C472E5-C439-4945-8555-1B9F9B27322C}" srcOrd="0" destOrd="0" presId="urn:microsoft.com/office/officeart/2005/8/layout/process1"/>
    <dgm:cxn modelId="{2D6AA1AC-160E-4BB6-AC40-E1254C663D48}" type="presOf" srcId="{4CE57F6F-AAED-4B75-B840-D6F328661C27}" destId="{1B0FDF83-6572-46D8-BF9E-343DB8A4C171}" srcOrd="0" destOrd="0" presId="urn:microsoft.com/office/officeart/2005/8/layout/process1"/>
    <dgm:cxn modelId="{AD887FBD-6AD0-4DD3-AD57-352139076740}" srcId="{4CE57F6F-AAED-4B75-B840-D6F328661C27}" destId="{86D96DDC-2FE0-4BB0-B39C-6F2A05DE171B}" srcOrd="1" destOrd="0" parTransId="{DBD1EC87-9594-4DA3-8CB2-F59508D1B3AE}" sibTransId="{0BF53317-55E5-4F5B-A7DE-7BC14E7CC540}"/>
    <dgm:cxn modelId="{813514CF-FE3F-4E43-B5D1-F4FB4E821352}" type="presOf" srcId="{09E78CE0-9FD1-41E4-AA18-EB8ACA5E7243}" destId="{03CBBE79-C7C7-4BB8-815F-EC9883AE5482}" srcOrd="0" destOrd="0" presId="urn:microsoft.com/office/officeart/2005/8/layout/process1"/>
    <dgm:cxn modelId="{7FD5F1F3-CABE-412E-B8DC-688159E00BA2}" type="presOf" srcId="{0073AA99-A9E4-4984-98E6-B6B5CC98A412}" destId="{A70F024A-CE11-464F-9EE0-3CDBBA946FC1}" srcOrd="1"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 modelId="{DBF3A8D4-F8B3-4239-94A5-9696EA5F8358}" type="presParOf" srcId="{1B0FDF83-6572-46D8-BF9E-343DB8A4C171}" destId="{0AFABA49-C0FA-4078-B0FD-629FDB892CB4}" srcOrd="1" destOrd="0" presId="urn:microsoft.com/office/officeart/2005/8/layout/process1"/>
    <dgm:cxn modelId="{CC510B89-DADD-4E8D-8237-E4E29306488F}" type="presParOf" srcId="{0AFABA49-C0FA-4078-B0FD-629FDB892CB4}" destId="{A70F024A-CE11-464F-9EE0-3CDBBA946FC1}" srcOrd="0" destOrd="0" presId="urn:microsoft.com/office/officeart/2005/8/layout/process1"/>
    <dgm:cxn modelId="{67B4AC8A-86ED-4D66-80BD-578C8F95A5D8}" type="presParOf" srcId="{1B0FDF83-6572-46D8-BF9E-343DB8A4C171}" destId="{30C472E5-C439-4945-8555-1B9F9B27322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0" y="928024"/>
          <a:ext cx="4608567" cy="2747853"/>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150000"/>
            </a:lnSpc>
            <a:spcBef>
              <a:spcPct val="0"/>
            </a:spcBef>
            <a:spcAft>
              <a:spcPct val="35000"/>
            </a:spcAft>
            <a:buNone/>
          </a:pPr>
          <a:r>
            <a:rPr lang="it-IT" sz="16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Negli ultimi anni si è discusso molto dell'internazionalizzazione, di quanto il mondo diventa sempre più un villaggio globale. Che cos'è esattamente l'internazionalizzazione? Come può un'azienda internazionale entrare in nuovi mercati? Quali sono i vantaggi e gli svantaggi dell'espansione internazionale?</a:t>
          </a:r>
          <a:endParaRPr lang="en-US" sz="16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80482" y="1008506"/>
        <a:ext cx="4447603" cy="2586889"/>
      </dsp:txXfrm>
    </dsp:sp>
    <dsp:sp modelId="{0AFABA49-C0FA-4078-B0FD-629FDB892CB4}">
      <dsp:nvSpPr>
        <dsp:cNvPr id="0" name=""/>
        <dsp:cNvSpPr/>
      </dsp:nvSpPr>
      <dsp:spPr>
        <a:xfrm rot="21447181">
          <a:off x="4776636" y="2187007"/>
          <a:ext cx="344094" cy="409487"/>
        </a:xfrm>
        <a:prstGeom prst="rightArrow">
          <a:avLst>
            <a:gd name="adj1" fmla="val 60000"/>
            <a:gd name="adj2" fmla="val 50000"/>
          </a:avLst>
        </a:prstGeom>
        <a:solidFill>
          <a:srgbClr val="B05894"/>
        </a:solidFill>
        <a:ln>
          <a:solidFill>
            <a:srgbClr val="B05894"/>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4776687" y="2271198"/>
        <a:ext cx="240866" cy="245693"/>
      </dsp:txXfrm>
    </dsp:sp>
    <dsp:sp modelId="{30C472E5-C439-4945-8555-1B9F9B27322C}">
      <dsp:nvSpPr>
        <dsp:cNvPr id="0" name=""/>
        <dsp:cNvSpPr/>
      </dsp:nvSpPr>
      <dsp:spPr>
        <a:xfrm>
          <a:off x="5257802" y="543466"/>
          <a:ext cx="4919448" cy="3499458"/>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it-IT" sz="16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L'attrattiva di un mercato estero viene valutata in base a sei fattori:</a:t>
          </a:r>
        </a:p>
        <a:p>
          <a:pPr marL="0" lvl="0" indent="0" defTabSz="711200">
            <a:lnSpc>
              <a:spcPct val="90000"/>
            </a:lnSpc>
            <a:spcBef>
              <a:spcPct val="0"/>
            </a:spcBef>
            <a:spcAft>
              <a:spcPct val="35000"/>
            </a:spcAft>
            <a:buNone/>
          </a:pPr>
          <a:endParaRPr lang="it-IT" sz="1600" b="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defTabSz="711200">
            <a:lnSpc>
              <a:spcPct val="90000"/>
            </a:lnSpc>
            <a:spcBef>
              <a:spcPct val="0"/>
            </a:spcBef>
            <a:spcAft>
              <a:spcPct val="35000"/>
            </a:spcAft>
            <a:buNone/>
          </a:pPr>
          <a:r>
            <a:rPr lang="it-IT" sz="1600" b="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1. Le dimensioni e la crescita prevista del mercato</a:t>
          </a:r>
        </a:p>
        <a:p>
          <a:pPr marL="0" lvl="0" indent="0" defTabSz="711200">
            <a:lnSpc>
              <a:spcPct val="90000"/>
            </a:lnSpc>
            <a:spcBef>
              <a:spcPct val="0"/>
            </a:spcBef>
            <a:spcAft>
              <a:spcPct val="35000"/>
            </a:spcAft>
            <a:buNone/>
          </a:pPr>
          <a:r>
            <a:rPr lang="it-IT" sz="1600" b="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2. L'accessibilità del mercato (barriere geografiche, politiche, legali, tecnologiche e sociali).</a:t>
          </a:r>
        </a:p>
        <a:p>
          <a:pPr marL="0" lvl="0" indent="0" defTabSz="711200">
            <a:lnSpc>
              <a:spcPct val="90000"/>
            </a:lnSpc>
            <a:spcBef>
              <a:spcPct val="0"/>
            </a:spcBef>
            <a:spcAft>
              <a:spcPct val="35000"/>
            </a:spcAft>
            <a:buNone/>
          </a:pPr>
          <a:r>
            <a:rPr lang="it-IT" sz="1600" b="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3. La compatibilità dei diversi mercati nel portafoglio dell'azienda.</a:t>
          </a:r>
        </a:p>
        <a:p>
          <a:pPr marL="0" lvl="0" indent="0" defTabSz="711200">
            <a:lnSpc>
              <a:spcPct val="90000"/>
            </a:lnSpc>
            <a:spcBef>
              <a:spcPct val="0"/>
            </a:spcBef>
            <a:spcAft>
              <a:spcPct val="35000"/>
            </a:spcAft>
            <a:buNone/>
          </a:pPr>
          <a:r>
            <a:rPr lang="it-IT" sz="1600" b="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4. La disponibilità di risorse e la distanza dal mercato target.</a:t>
          </a:r>
        </a:p>
        <a:p>
          <a:pPr marL="0" lvl="0" indent="0" defTabSz="711200">
            <a:lnSpc>
              <a:spcPct val="90000"/>
            </a:lnSpc>
            <a:spcBef>
              <a:spcPct val="0"/>
            </a:spcBef>
            <a:spcAft>
              <a:spcPct val="35000"/>
            </a:spcAft>
            <a:buNone/>
          </a:pPr>
          <a:r>
            <a:rPr lang="it-IT" sz="1600" b="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5. Ambiente competitivo</a:t>
          </a:r>
        </a:p>
        <a:p>
          <a:pPr marL="0" lvl="0" indent="0" defTabSz="711200">
            <a:lnSpc>
              <a:spcPct val="90000"/>
            </a:lnSpc>
            <a:spcBef>
              <a:spcPct val="0"/>
            </a:spcBef>
            <a:spcAft>
              <a:spcPct val="35000"/>
            </a:spcAft>
            <a:buNone/>
          </a:pPr>
          <a:r>
            <a:rPr lang="it-IT" sz="1600" b="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6. Influenze esterne (PESTLE)</a:t>
          </a:r>
          <a:endParaRPr lang="en-US" sz="1600" b="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5360298" y="645962"/>
        <a:ext cx="4714456" cy="32944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email">
            <a:extLst>
              <a:ext uri="{28A0092B-C50C-407E-A947-70E740481C1C}">
                <a14:useLocalDpi xmlns:a14="http://schemas.microsoft.com/office/drawing/2010/main"/>
              </a:ext>
            </a:extLst>
          </a:blip>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email">
              <a:extLst>
                <a:ext uri="{28A0092B-C50C-407E-A947-70E740481C1C}">
                  <a14:useLocalDpi xmlns:a14="http://schemas.microsoft.com/office/drawing/2010/main"/>
                </a:ext>
              </a:extLst>
            </a:blip>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email">
              <a:extLst>
                <a:ext uri="{28A0092B-C50C-407E-A947-70E740481C1C}">
                  <a14:useLocalDpi xmlns:a14="http://schemas.microsoft.com/office/drawing/2010/main"/>
                </a:ext>
              </a:extLst>
            </a:blip>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email">
              <a:extLst>
                <a:ext uri="{28A0092B-C50C-407E-A947-70E740481C1C}">
                  <a14:useLocalDpi xmlns:a14="http://schemas.microsoft.com/office/drawing/2010/main"/>
                </a:ext>
              </a:extLst>
            </a:blip>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email">
              <a:extLst>
                <a:ext uri="{28A0092B-C50C-407E-A947-70E740481C1C}">
                  <a14:useLocalDpi xmlns:a14="http://schemas.microsoft.com/office/drawing/2010/main"/>
                </a:ext>
              </a:extLst>
            </a:blip>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email">
              <a:extLst>
                <a:ext uri="{28A0092B-C50C-407E-A947-70E740481C1C}">
                  <a14:useLocalDpi xmlns:a14="http://schemas.microsoft.com/office/drawing/2010/main"/>
                </a:ext>
              </a:extLst>
            </a:blip>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email">
              <a:extLst>
                <a:ext uri="{28A0092B-C50C-407E-A947-70E740481C1C}">
                  <a14:useLocalDpi xmlns:a14="http://schemas.microsoft.com/office/drawing/2010/main"/>
                </a:ext>
              </a:extLst>
            </a:blip>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4f-network.e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4f-network.e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524250" y="6438900"/>
            <a:ext cx="11239500" cy="1446550"/>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en-US" sz="4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Titolo</a:t>
            </a:r>
            <a:r>
              <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Training</a:t>
            </a:r>
            <a:r>
              <a:rPr lang="en-US"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ctr">
              <a:spcBef>
                <a:spcPts val="5"/>
              </a:spcBef>
              <a:tabLst>
                <a:tab pos="1205230" algn="l"/>
                <a:tab pos="1926589" algn="l"/>
                <a:tab pos="2915920" algn="l"/>
                <a:tab pos="3444875" algn="l"/>
                <a:tab pos="4383405" algn="l"/>
                <a:tab pos="6796405" algn="l"/>
              </a:tabLst>
              <a:defRPr/>
            </a:pPr>
            <a:r>
              <a:rPr lang="en-US"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Business plan per </a:t>
            </a:r>
            <a:r>
              <a:rPr lang="en-US" sz="4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l’internazionalizzazione</a:t>
            </a:r>
            <a:endParaRPr lang="en-US"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uadroTexto 9">
            <a:extLst>
              <a:ext uri="{FF2B5EF4-FFF2-40B4-BE49-F238E27FC236}">
                <a16:creationId xmlns:a16="http://schemas.microsoft.com/office/drawing/2014/main" id="{F8FF77D8-BE9E-336F-6009-FF57C57DF311}"/>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4">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11" name="Imagen 10">
            <a:extLst>
              <a:ext uri="{FF2B5EF4-FFF2-40B4-BE49-F238E27FC236}">
                <a16:creationId xmlns:a16="http://schemas.microsoft.com/office/drawing/2014/main" id="{7DD2F895-7262-9633-90DA-F2BB33FD25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9000" y="5748635"/>
            <a:ext cx="472319" cy="4616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EF6F65C-95A2-EA45-345B-9B19481AC35E}"/>
              </a:ext>
            </a:extLst>
          </p:cNvPr>
          <p:cNvSpPr txBox="1"/>
          <p:nvPr/>
        </p:nvSpPr>
        <p:spPr>
          <a:xfrm>
            <a:off x="914400" y="1409700"/>
            <a:ext cx="6324600" cy="523220"/>
          </a:xfrm>
          <a:prstGeom prst="rect">
            <a:avLst/>
          </a:prstGeom>
          <a:noFill/>
        </p:spPr>
        <p:txBody>
          <a:bodyPr wrap="square">
            <a:spAutoFit/>
          </a:bodyPr>
          <a:lstStyle/>
          <a:p>
            <a:pPr lvl="0">
              <a:defRPr/>
            </a:pPr>
            <a:r>
              <a:rPr kumimoji="0" lang="en-US" sz="2800" b="1" i="0" u="none" strike="noStrike" kern="1200" cap="none" spc="0" normalizeH="0" baseline="0" noProof="0" dirty="0" err="1">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Essere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aperti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alle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possibilità</a:t>
            </a:r>
            <a:endPar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PoljeZBesedilom 4">
            <a:extLst>
              <a:ext uri="{FF2B5EF4-FFF2-40B4-BE49-F238E27FC236}">
                <a16:creationId xmlns:a16="http://schemas.microsoft.com/office/drawing/2014/main" id="{4B12F7C2-0838-0D73-2652-84EBBCD36728}"/>
              </a:ext>
            </a:extLst>
          </p:cNvPr>
          <p:cNvSpPr txBox="1"/>
          <p:nvPr/>
        </p:nvSpPr>
        <p:spPr>
          <a:xfrm>
            <a:off x="921707" y="2095501"/>
            <a:ext cx="6698293" cy="523220"/>
          </a:xfrm>
          <a:prstGeom prst="rect">
            <a:avLst/>
          </a:prstGeom>
          <a:noFill/>
        </p:spPr>
        <p:txBody>
          <a:bodyPr wrap="square">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2.3: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Aumentare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competitività</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PoljeZBesedilom 6">
            <a:extLst>
              <a:ext uri="{FF2B5EF4-FFF2-40B4-BE49-F238E27FC236}">
                <a16:creationId xmlns:a16="http://schemas.microsoft.com/office/drawing/2014/main" id="{847128F4-332A-25EF-F104-8A1E21B70E20}"/>
              </a:ext>
            </a:extLst>
          </p:cNvPr>
          <p:cNvSpPr txBox="1"/>
          <p:nvPr/>
        </p:nvSpPr>
        <p:spPr>
          <a:xfrm>
            <a:off x="914401" y="3509308"/>
            <a:ext cx="9448799" cy="3046988"/>
          </a:xfrm>
          <a:prstGeom prst="rect">
            <a:avLst/>
          </a:prstGeom>
          <a:noFill/>
        </p:spPr>
        <p:txBody>
          <a:bodyPr wrap="square">
            <a:spAutoFit/>
          </a:bodyPr>
          <a:lstStyle/>
          <a:p>
            <a:pPr algn="just"/>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Le aziende che operano all'estero hanno maggiori economie di scala per ridurre i costi delle loro attività ed essere più competitive. La presenza su scala globale aumenta anche la reputazione dell'azienda e le permette di attirare più clienti rispetto alle imprese locali.</a:t>
            </a:r>
            <a:endParaRPr lang="en-SI"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a:extLst>
              <a:ext uri="{FF2B5EF4-FFF2-40B4-BE49-F238E27FC236}">
                <a16:creationId xmlns:a16="http://schemas.microsoft.com/office/drawing/2014/main" id="{46826CB8-27F9-4D76-BE46-53DBF3805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6600" y="2095501"/>
            <a:ext cx="5081681" cy="6388929"/>
          </a:xfrm>
          <a:prstGeom prst="rect">
            <a:avLst/>
          </a:prstGeom>
        </p:spPr>
      </p:pic>
    </p:spTree>
    <p:extLst>
      <p:ext uri="{BB962C8B-B14F-4D97-AF65-F5344CB8AC3E}">
        <p14:creationId xmlns:p14="http://schemas.microsoft.com/office/powerpoint/2010/main" val="163919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9">
            <a:extLst>
              <a:ext uri="{FF2B5EF4-FFF2-40B4-BE49-F238E27FC236}">
                <a16:creationId xmlns:a16="http://schemas.microsoft.com/office/drawing/2014/main" id="{76938B41-9416-4E0E-94B8-217319FF8C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8500" y="3882323"/>
            <a:ext cx="4191000" cy="2864644"/>
          </a:xfrm>
          <a:prstGeom prst="rect">
            <a:avLst/>
          </a:prstGeom>
        </p:spPr>
      </p:pic>
      <p:pic>
        <p:nvPicPr>
          <p:cNvPr id="10" name="Slika 9">
            <a:extLst>
              <a:ext uri="{FF2B5EF4-FFF2-40B4-BE49-F238E27FC236}">
                <a16:creationId xmlns:a16="http://schemas.microsoft.com/office/drawing/2014/main" id="{52E2DD3F-8EAB-BDE5-0D48-48C58C9502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3879056"/>
            <a:ext cx="4191000" cy="3076099"/>
          </a:xfrm>
          <a:prstGeom prst="rect">
            <a:avLst/>
          </a:prstGeom>
        </p:spPr>
      </p:pic>
      <p:pic>
        <p:nvPicPr>
          <p:cNvPr id="12" name="Slika 11">
            <a:extLst>
              <a:ext uri="{FF2B5EF4-FFF2-40B4-BE49-F238E27FC236}">
                <a16:creationId xmlns:a16="http://schemas.microsoft.com/office/drawing/2014/main" id="{A4FEF98F-A490-8FB9-073D-8FB5F865C8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11100" y="3879056"/>
            <a:ext cx="3810000" cy="2851951"/>
          </a:xfrm>
          <a:prstGeom prst="rect">
            <a:avLst/>
          </a:prstGeom>
        </p:spPr>
      </p:pic>
      <p:sp>
        <p:nvSpPr>
          <p:cNvPr id="14" name="PoljeZBesedilom 13">
            <a:extLst>
              <a:ext uri="{FF2B5EF4-FFF2-40B4-BE49-F238E27FC236}">
                <a16:creationId xmlns:a16="http://schemas.microsoft.com/office/drawing/2014/main" id="{0E8331F7-2F3F-2D5F-4D20-90DD2C47711B}"/>
              </a:ext>
            </a:extLst>
          </p:cNvPr>
          <p:cNvSpPr txBox="1"/>
          <p:nvPr/>
        </p:nvSpPr>
        <p:spPr>
          <a:xfrm>
            <a:off x="1839888" y="4000501"/>
            <a:ext cx="3722712" cy="2954655"/>
          </a:xfrm>
          <a:prstGeom prst="rect">
            <a:avLst/>
          </a:prstGeom>
          <a:noFill/>
        </p:spPr>
        <p:txBody>
          <a:bodyPr wrap="square">
            <a:spAutoFit/>
          </a:bodyPr>
          <a:lstStyle/>
          <a:p>
            <a:pPr algn="ct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Raggiungere</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crescita</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endPar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L'espansione all'estero è l'unica possibilità per le aziende di aumentare la propria quota di mercato e continuare la propria crescita. </a:t>
            </a:r>
            <a:endParaRPr lang="en-US"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6" name="PoljeZBesedilom 15">
            <a:extLst>
              <a:ext uri="{FF2B5EF4-FFF2-40B4-BE49-F238E27FC236}">
                <a16:creationId xmlns:a16="http://schemas.microsoft.com/office/drawing/2014/main" id="{9F772951-D469-80F0-B965-104B49FF1868}"/>
              </a:ext>
            </a:extLst>
          </p:cNvPr>
          <p:cNvSpPr txBox="1"/>
          <p:nvPr/>
        </p:nvSpPr>
        <p:spPr>
          <a:xfrm>
            <a:off x="7353846" y="4000500"/>
            <a:ext cx="3695154" cy="1785104"/>
          </a:xfrm>
          <a:prstGeom prst="rect">
            <a:avLst/>
          </a:prstGeom>
          <a:noFill/>
        </p:spPr>
        <p:txBody>
          <a:bodyPr wrap="square">
            <a:spAutoFit/>
          </a:bodyPr>
          <a:lstStyle>
            <a:defPPr>
              <a:defRPr lang="es-ES"/>
            </a:defPPr>
            <a:lvl1pPr>
              <a:defRPr kumimoji="0" sz="2000" b="1" i="0" u="none" strike="noStrike" cap="none" spc="0" normalizeH="0" baseline="0">
                <a:ln>
                  <a:noFill/>
                </a:ln>
                <a:solidFill>
                  <a:srgbClr val="B05894"/>
                </a:solidFill>
                <a:effectLst/>
                <a:uLnTx/>
                <a:uFillTx/>
                <a:latin typeface="Calibri" panose="020F0502020204030204"/>
              </a:defRPr>
            </a:lvl1pPr>
          </a:lstStyle>
          <a:p>
            <a:pPr algn="ct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Migliorare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redditività</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endPar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it-IT" sz="2400" b="0" dirty="0">
                <a:latin typeface="Microsoft Sans Serif" panose="020B0604020202020204" pitchFamily="34" charset="0"/>
                <a:ea typeface="Microsoft Sans Serif" panose="020B0604020202020204" pitchFamily="34" charset="0"/>
                <a:cs typeface="Microsoft Sans Serif" panose="020B0604020202020204" pitchFamily="34" charset="0"/>
              </a:rPr>
              <a:t>Sfruttare i vantaggi tecnologici e di mercato per ottenere un profitto.</a:t>
            </a:r>
            <a:endParaRPr lang="en-SI" sz="2400" b="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PoljeZBesedilom 17">
            <a:extLst>
              <a:ext uri="{FF2B5EF4-FFF2-40B4-BE49-F238E27FC236}">
                <a16:creationId xmlns:a16="http://schemas.microsoft.com/office/drawing/2014/main" id="{29477502-83B2-369F-59C1-F077AB448456}"/>
              </a:ext>
            </a:extLst>
          </p:cNvPr>
          <p:cNvSpPr txBox="1"/>
          <p:nvPr/>
        </p:nvSpPr>
        <p:spPr>
          <a:xfrm>
            <a:off x="12611100" y="4000500"/>
            <a:ext cx="3810000" cy="1846659"/>
          </a:xfrm>
          <a:prstGeom prst="rect">
            <a:avLst/>
          </a:prstGeom>
          <a:noFill/>
        </p:spPr>
        <p:txBody>
          <a:bodyPr wrap="square">
            <a:spAutoFit/>
          </a:bodyPr>
          <a:lstStyle/>
          <a:p>
            <a:pPr algn="ct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Aumentare</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competitività</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endPar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Una presenza globale rafforza anche la reputazione dell'azienda.</a:t>
            </a:r>
            <a:endParaRPr lang="en-SI"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CuadroTexto 1">
            <a:extLst>
              <a:ext uri="{FF2B5EF4-FFF2-40B4-BE49-F238E27FC236}">
                <a16:creationId xmlns:a16="http://schemas.microsoft.com/office/drawing/2014/main" id="{13A5497B-0824-456A-ABEF-2D0E06A0D052}"/>
              </a:ext>
            </a:extLst>
          </p:cNvPr>
          <p:cNvSpPr txBox="1"/>
          <p:nvPr/>
        </p:nvSpPr>
        <p:spPr>
          <a:xfrm>
            <a:off x="1447800" y="1573291"/>
            <a:ext cx="3505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9019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2784E5E4-F0FB-E7D6-3824-A9C9547EBD20}"/>
              </a:ext>
            </a:extLst>
          </p:cNvPr>
          <p:cNvSpPr txBox="1"/>
          <p:nvPr/>
        </p:nvSpPr>
        <p:spPr>
          <a:xfrm>
            <a:off x="914400" y="1181101"/>
            <a:ext cx="8382000" cy="523220"/>
          </a:xfrm>
          <a:prstGeom prst="rect">
            <a:avLst/>
          </a:prstGeom>
          <a:noFill/>
        </p:spPr>
        <p:txBody>
          <a:bodyPr wrap="square">
            <a:spAutoFit/>
          </a:bodyPr>
          <a:lstStyle/>
          <a:p>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3: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Gestire l'ingresso in nuovi mercati</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7" name="PoljeZBesedilom 16">
            <a:extLst>
              <a:ext uri="{FF2B5EF4-FFF2-40B4-BE49-F238E27FC236}">
                <a16:creationId xmlns:a16="http://schemas.microsoft.com/office/drawing/2014/main" id="{5A224C5B-94C8-1436-DB39-3600E963C6B1}"/>
              </a:ext>
            </a:extLst>
          </p:cNvPr>
          <p:cNvSpPr txBox="1"/>
          <p:nvPr/>
        </p:nvSpPr>
        <p:spPr>
          <a:xfrm>
            <a:off x="914400" y="2705100"/>
            <a:ext cx="8610600" cy="4462760"/>
          </a:xfrm>
          <a:prstGeom prst="rect">
            <a:avLst/>
          </a:prstGeom>
          <a:noFill/>
        </p:spPr>
        <p:txBody>
          <a:bodyPr wrap="square">
            <a:spAutoFit/>
          </a:bodyPr>
          <a:lstStyle/>
          <a:p>
            <a:pPr algn="just"/>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3.1: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Gestire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l’export</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lgn="just">
              <a:buFont typeface="Arial" panose="020B0604020202020204" pitchFamily="34" charset="0"/>
              <a:buChar char="•"/>
            </a:pPr>
            <a:endParaRPr lang="en-US" sz="3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Creare un investimento diretto. L'azienda crea una produzione all'estero o acquisisce o si fonde con un'azienda straniera. Sebbene l'investimento diretto consenta all'azienda di ridurre i costi fiscali e di trasporto, è anche l'opzione più rischiosa e costosa tra le quattro modalità di ingresso nel mercato.</a:t>
            </a: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8" name="Imagen 19">
            <a:extLst>
              <a:ext uri="{FF2B5EF4-FFF2-40B4-BE49-F238E27FC236}">
                <a16:creationId xmlns:a16="http://schemas.microsoft.com/office/drawing/2014/main" id="{D832F93C-A65F-13F9-37DE-F02D84AE5D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34800" y="2705100"/>
            <a:ext cx="4137568" cy="5460044"/>
          </a:xfrm>
          <a:prstGeom prst="rect">
            <a:avLst/>
          </a:prstGeom>
          <a:ln/>
        </p:spPr>
        <p:style>
          <a:lnRef idx="0">
            <a:schemeClr val="dk1"/>
          </a:lnRef>
          <a:fillRef idx="3">
            <a:schemeClr val="dk1"/>
          </a:fillRef>
          <a:effectRef idx="3">
            <a:schemeClr val="dk1"/>
          </a:effectRef>
          <a:fontRef idx="minor">
            <a:schemeClr val="lt1"/>
          </a:fontRef>
        </p:style>
      </p:pic>
      <p:grpSp>
        <p:nvGrpSpPr>
          <p:cNvPr id="19" name="Skupina 18">
            <a:extLst>
              <a:ext uri="{FF2B5EF4-FFF2-40B4-BE49-F238E27FC236}">
                <a16:creationId xmlns:a16="http://schemas.microsoft.com/office/drawing/2014/main" id="{EE13A832-DF73-FF2C-A3C4-B9A7540280E8}"/>
              </a:ext>
            </a:extLst>
          </p:cNvPr>
          <p:cNvGrpSpPr/>
          <p:nvPr/>
        </p:nvGrpSpPr>
        <p:grpSpPr>
          <a:xfrm>
            <a:off x="9982200" y="1029382"/>
            <a:ext cx="3505048" cy="2103028"/>
            <a:chOff x="1643" y="275049"/>
            <a:chExt cx="3505048" cy="2103028"/>
          </a:xfrm>
        </p:grpSpPr>
        <p:sp>
          <p:nvSpPr>
            <p:cNvPr id="20" name="Pravokotnik: zaokroženi vogali 19">
              <a:extLst>
                <a:ext uri="{FF2B5EF4-FFF2-40B4-BE49-F238E27FC236}">
                  <a16:creationId xmlns:a16="http://schemas.microsoft.com/office/drawing/2014/main" id="{231F02F6-A2EB-C9EA-57D3-EC2F6D9CADC9}"/>
                </a:ext>
              </a:extLst>
            </p:cNvPr>
            <p:cNvSpPr/>
            <p:nvPr/>
          </p:nvSpPr>
          <p:spPr>
            <a:xfrm>
              <a:off x="1643" y="275049"/>
              <a:ext cx="3505048" cy="2103028"/>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21" name="Pravokotnik: zaokroženi vogali 4">
              <a:extLst>
                <a:ext uri="{FF2B5EF4-FFF2-40B4-BE49-F238E27FC236}">
                  <a16:creationId xmlns:a16="http://schemas.microsoft.com/office/drawing/2014/main" id="{2A55BC96-4E56-5BB2-5B3E-43E808F7B340}"/>
                </a:ext>
              </a:extLst>
            </p:cNvPr>
            <p:cNvSpPr txBox="1"/>
            <p:nvPr/>
          </p:nvSpPr>
          <p:spPr>
            <a:xfrm>
              <a:off x="63239" y="336645"/>
              <a:ext cx="3381856" cy="197983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23" name="PoljeZBesedilom 22">
            <a:extLst>
              <a:ext uri="{FF2B5EF4-FFF2-40B4-BE49-F238E27FC236}">
                <a16:creationId xmlns:a16="http://schemas.microsoft.com/office/drawing/2014/main" id="{D32CF30A-BA88-866C-401F-EB879740300A}"/>
              </a:ext>
            </a:extLst>
          </p:cNvPr>
          <p:cNvSpPr txBox="1"/>
          <p:nvPr/>
        </p:nvSpPr>
        <p:spPr>
          <a:xfrm>
            <a:off x="10064237" y="1302484"/>
            <a:ext cx="3340974" cy="1631216"/>
          </a:xfrm>
          <a:prstGeom prst="rect">
            <a:avLst/>
          </a:prstGeom>
          <a:noFill/>
        </p:spPr>
        <p:txBody>
          <a:bodyPr wrap="square">
            <a:spAutoFit/>
          </a:bodyPr>
          <a:lstStyle/>
          <a:p>
            <a:r>
              <a:rPr lang="it-IT" sz="20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Una delle principali sfide di un'azienda internazionale è quella di gestire il cambiamento in modo efficace e coerente.</a:t>
            </a:r>
            <a:endParaRPr lang="en-SI" sz="20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1050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2784E5E4-F0FB-E7D6-3824-A9C9547EBD20}"/>
              </a:ext>
            </a:extLst>
          </p:cNvPr>
          <p:cNvSpPr txBox="1"/>
          <p:nvPr/>
        </p:nvSpPr>
        <p:spPr>
          <a:xfrm>
            <a:off x="914400" y="1181101"/>
            <a:ext cx="8382000" cy="523220"/>
          </a:xfrm>
          <a:prstGeom prst="rect">
            <a:avLst/>
          </a:prstGeom>
          <a:noFill/>
        </p:spPr>
        <p:txBody>
          <a:bodyPr wrap="square">
            <a:spAutoFit/>
          </a:bodyPr>
          <a:lstStyle/>
          <a:p>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3: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Gestire l'ingresso in nuovi mercati</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7" name="PoljeZBesedilom 16">
            <a:extLst>
              <a:ext uri="{FF2B5EF4-FFF2-40B4-BE49-F238E27FC236}">
                <a16:creationId xmlns:a16="http://schemas.microsoft.com/office/drawing/2014/main" id="{5A224C5B-94C8-1436-DB39-3600E963C6B1}"/>
              </a:ext>
            </a:extLst>
          </p:cNvPr>
          <p:cNvSpPr txBox="1"/>
          <p:nvPr/>
        </p:nvSpPr>
        <p:spPr>
          <a:xfrm>
            <a:off x="914400" y="2400300"/>
            <a:ext cx="10210800" cy="5755422"/>
          </a:xfrm>
          <a:prstGeom prst="rect">
            <a:avLst/>
          </a:prstGeom>
          <a:noFill/>
        </p:spPr>
        <p:txBody>
          <a:bodyPr wrap="square">
            <a:spAutoFit/>
          </a:bodyPr>
          <a:lstStyle/>
          <a:p>
            <a:pPr algn="just"/>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3.2: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Licenze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/Franchising</a:t>
            </a:r>
          </a:p>
          <a:p>
            <a:pPr marL="285750" indent="-285750" algn="just">
              <a:buFont typeface="Arial" panose="020B0604020202020204" pitchFamily="34" charset="0"/>
              <a:buChar char="•"/>
            </a:pPr>
            <a:endParaRPr lang="en-US" sz="20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L'azienda originaria concede ad altre imprese la licenza per la produzione e la vendita dei suoi prodotti. Il licenziatario paga una tassa per riservare un marchio dei prodotti del licenziante. Il franchising è uguale alla licenza, solo che l'azienda originale ha ancora un certo controllo sui processi di produzione e commercializzazione dei licenziatari. Questo approccio è molto più economico rispetto alla creazione di uno stabilimento all'estero o all'acquisizione di un'azienda locale.</a:t>
            </a: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Immagine 8">
            <a:extLst>
              <a:ext uri="{FF2B5EF4-FFF2-40B4-BE49-F238E27FC236}">
                <a16:creationId xmlns:a16="http://schemas.microsoft.com/office/drawing/2014/main" id="{D7660775-C4D3-49BB-B483-16AB0F0BDC6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734800" y="4221237"/>
            <a:ext cx="6124588" cy="4076679"/>
          </a:xfrm>
          <a:prstGeom prst="rect">
            <a:avLst/>
          </a:prstGeom>
        </p:spPr>
      </p:pic>
    </p:spTree>
    <p:extLst>
      <p:ext uri="{BB962C8B-B14F-4D97-AF65-F5344CB8AC3E}">
        <p14:creationId xmlns:p14="http://schemas.microsoft.com/office/powerpoint/2010/main" val="110207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2784E5E4-F0FB-E7D6-3824-A9C9547EBD20}"/>
              </a:ext>
            </a:extLst>
          </p:cNvPr>
          <p:cNvSpPr txBox="1"/>
          <p:nvPr/>
        </p:nvSpPr>
        <p:spPr>
          <a:xfrm>
            <a:off x="914400" y="1181101"/>
            <a:ext cx="8382000" cy="523220"/>
          </a:xfrm>
          <a:prstGeom prst="rect">
            <a:avLst/>
          </a:prstGeom>
          <a:noFill/>
        </p:spPr>
        <p:txBody>
          <a:bodyPr wrap="square">
            <a:spAutoFit/>
          </a:bodyPr>
          <a:lstStyle/>
          <a:p>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3: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Gestire l'ingresso in nuovi mercati</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7" name="PoljeZBesedilom 16">
            <a:extLst>
              <a:ext uri="{FF2B5EF4-FFF2-40B4-BE49-F238E27FC236}">
                <a16:creationId xmlns:a16="http://schemas.microsoft.com/office/drawing/2014/main" id="{5A224C5B-94C8-1436-DB39-3600E963C6B1}"/>
              </a:ext>
            </a:extLst>
          </p:cNvPr>
          <p:cNvSpPr txBox="1"/>
          <p:nvPr/>
        </p:nvSpPr>
        <p:spPr>
          <a:xfrm>
            <a:off x="914400" y="3097982"/>
            <a:ext cx="8382000" cy="2800767"/>
          </a:xfrm>
          <a:prstGeom prst="rect">
            <a:avLst/>
          </a:prstGeom>
          <a:noFill/>
        </p:spPr>
        <p:txBody>
          <a:bodyPr wrap="square">
            <a:spAutoFit/>
          </a:bodyPr>
          <a:lstStyle/>
          <a:p>
            <a:pPr algn="just"/>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3.3:</a:t>
            </a:r>
            <a:r>
              <a:rPr lang="en-US" sz="20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Joint ventures </a:t>
            </a:r>
          </a:p>
          <a:p>
            <a:pPr algn="just"/>
            <a:endParaRPr lang="en-US" sz="20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Creare joint venture. L'azienda si associa a un'impresa estera per sfruttare il suo know-how al momento dell'ingresso in un nuovo mercato.</a:t>
            </a:r>
            <a:endParaRPr lang="en-SI"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Immagine 8">
            <a:extLst>
              <a:ext uri="{FF2B5EF4-FFF2-40B4-BE49-F238E27FC236}">
                <a16:creationId xmlns:a16="http://schemas.microsoft.com/office/drawing/2014/main" id="{1B6E9266-48B6-43DD-B251-5285E507149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25000" y="2550977"/>
            <a:ext cx="7833666" cy="5214284"/>
          </a:xfrm>
          <a:prstGeom prst="rect">
            <a:avLst/>
          </a:prstGeom>
        </p:spPr>
      </p:pic>
    </p:spTree>
    <p:extLst>
      <p:ext uri="{BB962C8B-B14F-4D97-AF65-F5344CB8AC3E}">
        <p14:creationId xmlns:p14="http://schemas.microsoft.com/office/powerpoint/2010/main" val="29105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BF774CC9-7C8F-4A55-A729-EA82B26EED37}"/>
              </a:ext>
            </a:extLst>
          </p:cNvPr>
          <p:cNvSpPr/>
          <p:nvPr/>
        </p:nvSpPr>
        <p:spPr>
          <a:xfrm>
            <a:off x="4419600" y="1409700"/>
            <a:ext cx="9448800" cy="7315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descr="Perfect Market Entry Strategies to Enter International Markets | Infiniti  Research | Business Wire">
            <a:extLst>
              <a:ext uri="{FF2B5EF4-FFF2-40B4-BE49-F238E27FC236}">
                <a16:creationId xmlns:a16="http://schemas.microsoft.com/office/drawing/2014/main" id="{63E5C5AA-8D60-02A4-4128-2A0A95F70E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06470" y="1638300"/>
            <a:ext cx="88750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F5E5C8CA-9688-472D-8C39-271F5F08AD12}"/>
              </a:ext>
            </a:extLst>
          </p:cNvPr>
          <p:cNvSpPr/>
          <p:nvPr/>
        </p:nvSpPr>
        <p:spPr>
          <a:xfrm>
            <a:off x="914400" y="647700"/>
            <a:ext cx="6902852" cy="523220"/>
          </a:xfrm>
          <a:prstGeom prst="rect">
            <a:avLst/>
          </a:prstGeom>
        </p:spPr>
        <p:txBody>
          <a:bodyPr wrap="none">
            <a:spAutoFit/>
          </a:bodyPr>
          <a:lstStyle/>
          <a:p>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3: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Gestire l'ingresso in nuovi mercati</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12805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52E2DD3F-8EAB-BDE5-0D48-48C58C9502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8273" y="3771900"/>
            <a:ext cx="4178651" cy="2677656"/>
          </a:xfrm>
          <a:prstGeom prst="rect">
            <a:avLst/>
          </a:prstGeom>
        </p:spPr>
      </p:pic>
      <p:pic>
        <p:nvPicPr>
          <p:cNvPr id="11" name="Slika 10">
            <a:extLst>
              <a:ext uri="{FF2B5EF4-FFF2-40B4-BE49-F238E27FC236}">
                <a16:creationId xmlns:a16="http://schemas.microsoft.com/office/drawing/2014/main" id="{CCDDCBFE-E169-F54A-33C6-1C6FFD54A0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6226" y="3771900"/>
            <a:ext cx="4178651" cy="2677656"/>
          </a:xfrm>
          <a:prstGeom prst="rect">
            <a:avLst/>
          </a:prstGeom>
        </p:spPr>
      </p:pic>
      <p:pic>
        <p:nvPicPr>
          <p:cNvPr id="12" name="Slika 11">
            <a:extLst>
              <a:ext uri="{FF2B5EF4-FFF2-40B4-BE49-F238E27FC236}">
                <a16:creationId xmlns:a16="http://schemas.microsoft.com/office/drawing/2014/main" id="{A4FEF98F-A490-8FB9-073D-8FB5F865C8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8174" y="3771900"/>
            <a:ext cx="4178651" cy="2601713"/>
          </a:xfrm>
          <a:prstGeom prst="rect">
            <a:avLst/>
          </a:prstGeom>
        </p:spPr>
      </p:pic>
      <p:sp>
        <p:nvSpPr>
          <p:cNvPr id="14" name="PoljeZBesedilom 13">
            <a:extLst>
              <a:ext uri="{FF2B5EF4-FFF2-40B4-BE49-F238E27FC236}">
                <a16:creationId xmlns:a16="http://schemas.microsoft.com/office/drawing/2014/main" id="{0E8331F7-2F3F-2D5F-4D20-90DD2C47711B}"/>
              </a:ext>
            </a:extLst>
          </p:cNvPr>
          <p:cNvSpPr txBox="1"/>
          <p:nvPr/>
        </p:nvSpPr>
        <p:spPr>
          <a:xfrm>
            <a:off x="1752599" y="3771900"/>
            <a:ext cx="3810001" cy="2677656"/>
          </a:xfrm>
          <a:prstGeom prst="rect">
            <a:avLst/>
          </a:prstGeom>
          <a:noFill/>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Creazione di un investimento diretto</a:t>
            </a:r>
          </a:p>
          <a:p>
            <a:pPr algn="ct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L'azienda stabilisce una produzione all'estero o acquisisce o si fonde con un'azienda estera.</a:t>
            </a:r>
            <a:endParaRPr lang="en-SI"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PoljeZBesedilom 2">
            <a:extLst>
              <a:ext uri="{FF2B5EF4-FFF2-40B4-BE49-F238E27FC236}">
                <a16:creationId xmlns:a16="http://schemas.microsoft.com/office/drawing/2014/main" id="{35E4B837-328E-A995-552E-2CA212C78AE3}"/>
              </a:ext>
            </a:extLst>
          </p:cNvPr>
          <p:cNvSpPr txBox="1"/>
          <p:nvPr/>
        </p:nvSpPr>
        <p:spPr>
          <a:xfrm>
            <a:off x="7160552" y="3771900"/>
            <a:ext cx="3810000" cy="2677656"/>
          </a:xfrm>
          <a:prstGeom prst="rect">
            <a:avLst/>
          </a:prstGeom>
          <a:noFill/>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Scoprire le licenze</a:t>
            </a:r>
          </a:p>
          <a:p>
            <a:pPr algn="ct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L'azienda originaria concede ad altre imprese la licenza per la produzione e la vendita dei suoi prodotti.</a:t>
            </a:r>
          </a:p>
        </p:txBody>
      </p:sp>
      <p:sp>
        <p:nvSpPr>
          <p:cNvPr id="5" name="PoljeZBesedilom 4">
            <a:extLst>
              <a:ext uri="{FF2B5EF4-FFF2-40B4-BE49-F238E27FC236}">
                <a16:creationId xmlns:a16="http://schemas.microsoft.com/office/drawing/2014/main" id="{1B7EB10C-808A-38BD-3F01-8FD809CC1454}"/>
              </a:ext>
            </a:extLst>
          </p:cNvPr>
          <p:cNvSpPr txBox="1"/>
          <p:nvPr/>
        </p:nvSpPr>
        <p:spPr>
          <a:xfrm>
            <a:off x="12496800" y="3771900"/>
            <a:ext cx="3581400" cy="1569660"/>
          </a:xfrm>
          <a:prstGeom prst="rect">
            <a:avLst/>
          </a:prstGeom>
          <a:noFill/>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Creare joint venture</a:t>
            </a:r>
          </a:p>
          <a:p>
            <a:pPr algn="ct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Sfruttare il know-how di altre aziende.</a:t>
            </a:r>
            <a:endParaRPr lang="en-SI"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CuadroTexto 1">
            <a:extLst>
              <a:ext uri="{FF2B5EF4-FFF2-40B4-BE49-F238E27FC236}">
                <a16:creationId xmlns:a16="http://schemas.microsoft.com/office/drawing/2014/main" id="{D0B42048-4A0C-49F0-A1D3-0E1656004750}"/>
              </a:ext>
            </a:extLst>
          </p:cNvPr>
          <p:cNvSpPr txBox="1"/>
          <p:nvPr/>
        </p:nvSpPr>
        <p:spPr>
          <a:xfrm>
            <a:off x="1447800" y="1573291"/>
            <a:ext cx="3505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92405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 3">
            <a:extLst>
              <a:ext uri="{FF2B5EF4-FFF2-40B4-BE49-F238E27FC236}">
                <a16:creationId xmlns:a16="http://schemas.microsoft.com/office/drawing/2014/main" id="{1B7D7794-D663-9715-6EFE-9302947CE4D4}"/>
              </a:ext>
            </a:extLst>
          </p:cNvPr>
          <p:cNvGraphicFramePr>
            <a:graphicFrameLocks noChangeAspect="1"/>
          </p:cNvGraphicFramePr>
          <p:nvPr>
            <p:extLst>
              <p:ext uri="{D42A27DB-BD31-4B8C-83A1-F6EECF244321}">
                <p14:modId xmlns:p14="http://schemas.microsoft.com/office/powerpoint/2010/main" val="2164408481"/>
              </p:ext>
            </p:extLst>
          </p:nvPr>
        </p:nvGraphicFramePr>
        <p:xfrm>
          <a:off x="10526320" y="2323065"/>
          <a:ext cx="6986585" cy="4671123"/>
        </p:xfrm>
        <a:graphic>
          <a:graphicData uri="http://schemas.openxmlformats.org/presentationml/2006/ole">
            <mc:AlternateContent xmlns:mc="http://schemas.openxmlformats.org/markup-compatibility/2006">
              <mc:Choice xmlns:v="urn:schemas-microsoft-com:vml" Requires="v">
                <p:oleObj name="Bitmap Image" r:id="rId2" imgW="5518080" imgH="3689280" progId="PBrush">
                  <p:embed/>
                </p:oleObj>
              </mc:Choice>
              <mc:Fallback>
                <p:oleObj name="Bitmap Image" r:id="rId2" imgW="5518080" imgH="3689280" progId="PBrush">
                  <p:embed/>
                  <p:pic>
                    <p:nvPicPr>
                      <p:cNvPr id="4" name="Objet 3">
                        <a:extLst>
                          <a:ext uri="{FF2B5EF4-FFF2-40B4-BE49-F238E27FC236}">
                            <a16:creationId xmlns:a16="http://schemas.microsoft.com/office/drawing/2014/main" id="{A57332C5-86A7-910D-E5CF-40D0602B843C}"/>
                          </a:ext>
                        </a:extLst>
                      </p:cNvPr>
                      <p:cNvPicPr/>
                      <p:nvPr/>
                    </p:nvPicPr>
                    <p:blipFill>
                      <a:blip r:embed="rId3"/>
                      <a:stretch>
                        <a:fillRect/>
                      </a:stretch>
                    </p:blipFill>
                    <p:spPr>
                      <a:xfrm>
                        <a:off x="10526320" y="2323065"/>
                        <a:ext cx="6986585" cy="4671123"/>
                      </a:xfrm>
                      <a:prstGeom prst="rect">
                        <a:avLst/>
                      </a:prstGeom>
                    </p:spPr>
                  </p:pic>
                </p:oleObj>
              </mc:Fallback>
            </mc:AlternateContent>
          </a:graphicData>
        </a:graphic>
      </p:graphicFrame>
      <p:sp>
        <p:nvSpPr>
          <p:cNvPr id="3" name="PoljeZBesedilom 2">
            <a:extLst>
              <a:ext uri="{FF2B5EF4-FFF2-40B4-BE49-F238E27FC236}">
                <a16:creationId xmlns:a16="http://schemas.microsoft.com/office/drawing/2014/main" id="{03614408-2915-0D23-AB4F-99C995D624E9}"/>
              </a:ext>
            </a:extLst>
          </p:cNvPr>
          <p:cNvSpPr txBox="1"/>
          <p:nvPr/>
        </p:nvSpPr>
        <p:spPr>
          <a:xfrm>
            <a:off x="1032353" y="842848"/>
            <a:ext cx="9150262" cy="892552"/>
          </a:xfrm>
          <a:prstGeom prst="rect">
            <a:avLst/>
          </a:prstGeom>
          <a:noFill/>
        </p:spPr>
        <p:txBody>
          <a:bodyPr wrap="square">
            <a:spAutoFit/>
          </a:bodyPr>
          <a:lstStyle/>
          <a:p>
            <a:pPr lvl="0">
              <a:defRPr/>
            </a:pPr>
            <a:r>
              <a:rPr kumimoji="0" lang="en-US" sz="2800" b="1" i="0" u="none" strike="noStrike" kern="1200" cap="none" spc="0" normalizeH="0" baseline="0" noProof="0" dirty="0" err="1">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4</a:t>
            </a:r>
            <a:r>
              <a:rPr kumimoji="0" lang="en-US" sz="24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Linee guida per la preparazione del piano</a:t>
            </a:r>
            <a:endPar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endParaRPr kumimoji="0" lang="en-US" sz="40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PoljeZBesedilom 7">
            <a:extLst>
              <a:ext uri="{FF2B5EF4-FFF2-40B4-BE49-F238E27FC236}">
                <a16:creationId xmlns:a16="http://schemas.microsoft.com/office/drawing/2014/main" id="{A5297DB4-33A7-67A7-BAFB-47098884003B}"/>
              </a:ext>
            </a:extLst>
          </p:cNvPr>
          <p:cNvSpPr txBox="1"/>
          <p:nvPr/>
        </p:nvSpPr>
        <p:spPr>
          <a:xfrm>
            <a:off x="775095" y="1943100"/>
            <a:ext cx="9150262" cy="2862322"/>
          </a:xfrm>
          <a:prstGeom prst="rect">
            <a:avLst/>
          </a:prstGeom>
          <a:noFill/>
        </p:spPr>
        <p:txBody>
          <a:bodyPr wrap="square">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4.1: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Definire chiaramente gli obiettivi per la produzione del piano </a:t>
            </a:r>
          </a:p>
          <a:p>
            <a:endPar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Chi leggerà il piano e cosa dovrà fare? Questi obiettivi possono aiutare a decidere quanta enfasi dare alle varie sezioni.</a:t>
            </a: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10" name="Skupina 15">
            <a:extLst>
              <a:ext uri="{FF2B5EF4-FFF2-40B4-BE49-F238E27FC236}">
                <a16:creationId xmlns:a16="http://schemas.microsoft.com/office/drawing/2014/main" id="{43797EE9-D151-44D8-B5E3-D9331D23CD1D}"/>
              </a:ext>
            </a:extLst>
          </p:cNvPr>
          <p:cNvGrpSpPr/>
          <p:nvPr/>
        </p:nvGrpSpPr>
        <p:grpSpPr>
          <a:xfrm>
            <a:off x="2286000" y="5434596"/>
            <a:ext cx="9677400" cy="3066935"/>
            <a:chOff x="1643" y="275049"/>
            <a:chExt cx="3505048" cy="2103028"/>
          </a:xfrm>
        </p:grpSpPr>
        <p:sp>
          <p:nvSpPr>
            <p:cNvPr id="11" name="Pravokotnik: zaokroženi vogali 16">
              <a:extLst>
                <a:ext uri="{FF2B5EF4-FFF2-40B4-BE49-F238E27FC236}">
                  <a16:creationId xmlns:a16="http://schemas.microsoft.com/office/drawing/2014/main" id="{BDF4229C-61A5-46CB-93FC-225FF724C669}"/>
                </a:ext>
              </a:extLst>
            </p:cNvPr>
            <p:cNvSpPr/>
            <p:nvPr/>
          </p:nvSpPr>
          <p:spPr>
            <a:xfrm>
              <a:off x="1643" y="275049"/>
              <a:ext cx="3505048" cy="2103028"/>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3" name="Pravokotnik: zaokroženi vogali 4">
              <a:extLst>
                <a:ext uri="{FF2B5EF4-FFF2-40B4-BE49-F238E27FC236}">
                  <a16:creationId xmlns:a16="http://schemas.microsoft.com/office/drawing/2014/main" id="{48F464DF-EDA7-4D9E-9117-E55FC98130D6}"/>
                </a:ext>
              </a:extLst>
            </p:cNvPr>
            <p:cNvSpPr txBox="1"/>
            <p:nvPr/>
          </p:nvSpPr>
          <p:spPr>
            <a:xfrm>
              <a:off x="63239" y="336645"/>
              <a:ext cx="3381856" cy="197983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Il business plan internazionale è il culmine di tutto il lavoro svolto per determinare l'impresa più adatta alla crescita dell'organizzazione. Nell'ambito del processo di fattibilità, l'organizzazione avrà determinato il proprio grado di preparazione interna, avrà condotto una ricerca completa sul mercato di riferimento e avrà analizzato con attenzione tutti i rischi rilevanti</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Tree>
    <p:extLst>
      <p:ext uri="{BB962C8B-B14F-4D97-AF65-F5344CB8AC3E}">
        <p14:creationId xmlns:p14="http://schemas.microsoft.com/office/powerpoint/2010/main" val="384292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3614408-2915-0D23-AB4F-99C995D624E9}"/>
              </a:ext>
            </a:extLst>
          </p:cNvPr>
          <p:cNvSpPr txBox="1"/>
          <p:nvPr/>
        </p:nvSpPr>
        <p:spPr>
          <a:xfrm>
            <a:off x="1032353" y="842848"/>
            <a:ext cx="9150262" cy="892552"/>
          </a:xfrm>
          <a:prstGeom prst="rect">
            <a:avLst/>
          </a:prstGeom>
          <a:noFill/>
        </p:spPr>
        <p:txBody>
          <a:bodyPr wrap="square">
            <a:spAutoFit/>
          </a:bodyPr>
          <a:lstStyle/>
          <a:p>
            <a:pPr lvl="0">
              <a:defRP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Linee guida per la preparazione del piano</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endParaRPr kumimoji="0" lang="en-US" sz="40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PoljeZBesedilom 7">
            <a:extLst>
              <a:ext uri="{FF2B5EF4-FFF2-40B4-BE49-F238E27FC236}">
                <a16:creationId xmlns:a16="http://schemas.microsoft.com/office/drawing/2014/main" id="{A5297DB4-33A7-67A7-BAFB-47098884003B}"/>
              </a:ext>
            </a:extLst>
          </p:cNvPr>
          <p:cNvSpPr txBox="1"/>
          <p:nvPr/>
        </p:nvSpPr>
        <p:spPr>
          <a:xfrm>
            <a:off x="1032353" y="3011894"/>
            <a:ext cx="9150262" cy="2862322"/>
          </a:xfrm>
          <a:prstGeom prst="rect">
            <a:avLst/>
          </a:prstGeom>
          <a:noFill/>
        </p:spPr>
        <p:txBody>
          <a:bodyPr wrap="square">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4.2: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Dedicare tempo e risorse sufficienti per una ricerca approfondita sul piano</a:t>
            </a:r>
          </a:p>
          <a:p>
            <a:endPar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Un piano è valido solo quanto la ricerca che lo ha prodotto.</a:t>
            </a:r>
            <a:b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SI"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 name="Immagine 9">
            <a:extLst>
              <a:ext uri="{FF2B5EF4-FFF2-40B4-BE49-F238E27FC236}">
                <a16:creationId xmlns:a16="http://schemas.microsoft.com/office/drawing/2014/main" id="{078E8CED-0685-4CDA-812B-9C76CB89F6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7610" y="3771900"/>
            <a:ext cx="7050962" cy="4648200"/>
          </a:xfrm>
          <a:prstGeom prst="rect">
            <a:avLst/>
          </a:prstGeom>
        </p:spPr>
      </p:pic>
      <p:grpSp>
        <p:nvGrpSpPr>
          <p:cNvPr id="11" name="Skupina 15">
            <a:extLst>
              <a:ext uri="{FF2B5EF4-FFF2-40B4-BE49-F238E27FC236}">
                <a16:creationId xmlns:a16="http://schemas.microsoft.com/office/drawing/2014/main" id="{1210AF26-7034-4146-B3AA-521766C3D8AF}"/>
              </a:ext>
            </a:extLst>
          </p:cNvPr>
          <p:cNvGrpSpPr/>
          <p:nvPr/>
        </p:nvGrpSpPr>
        <p:grpSpPr>
          <a:xfrm>
            <a:off x="10515524" y="1289124"/>
            <a:ext cx="2743200" cy="1981200"/>
            <a:chOff x="1643" y="275049"/>
            <a:chExt cx="3505048" cy="2103028"/>
          </a:xfrm>
        </p:grpSpPr>
        <p:sp>
          <p:nvSpPr>
            <p:cNvPr id="13" name="Pravokotnik: zaokroženi vogali 16">
              <a:extLst>
                <a:ext uri="{FF2B5EF4-FFF2-40B4-BE49-F238E27FC236}">
                  <a16:creationId xmlns:a16="http://schemas.microsoft.com/office/drawing/2014/main" id="{19A61E02-84F3-43D6-A8AB-9A74FA9FCF4F}"/>
                </a:ext>
              </a:extLst>
            </p:cNvPr>
            <p:cNvSpPr/>
            <p:nvPr/>
          </p:nvSpPr>
          <p:spPr>
            <a:xfrm>
              <a:off x="1643" y="275049"/>
              <a:ext cx="3505048" cy="2103028"/>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5" name="Pravokotnik: zaokroženi vogali 4">
              <a:extLst>
                <a:ext uri="{FF2B5EF4-FFF2-40B4-BE49-F238E27FC236}">
                  <a16:creationId xmlns:a16="http://schemas.microsoft.com/office/drawing/2014/main" id="{F62A4ADF-9688-4535-8DC6-AC34C2F4D9DA}"/>
                </a:ext>
              </a:extLst>
            </p:cNvPr>
            <p:cNvSpPr txBox="1"/>
            <p:nvPr/>
          </p:nvSpPr>
          <p:spPr>
            <a:xfrm>
              <a:off x="63239" y="336645"/>
              <a:ext cx="3381856" cy="197983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19" name="PoljeZBesedilom 19">
            <a:extLst>
              <a:ext uri="{FF2B5EF4-FFF2-40B4-BE49-F238E27FC236}">
                <a16:creationId xmlns:a16="http://schemas.microsoft.com/office/drawing/2014/main" id="{CBAFF6C6-A5EE-423F-B04A-51A1AC411D2D}"/>
              </a:ext>
            </a:extLst>
          </p:cNvPr>
          <p:cNvSpPr txBox="1"/>
          <p:nvPr/>
        </p:nvSpPr>
        <p:spPr>
          <a:xfrm>
            <a:off x="10744124" y="1686461"/>
            <a:ext cx="2286000" cy="1323439"/>
          </a:xfrm>
          <a:prstGeom prst="rect">
            <a:avLst/>
          </a:prstGeom>
          <a:noFill/>
        </p:spPr>
        <p:txBody>
          <a:bodyPr wrap="square">
            <a:spAutoFit/>
          </a:bodyPr>
          <a:lstStyle/>
          <a:p>
            <a:r>
              <a:rPr lang="it-IT" sz="20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Linee guida che aiutano i manager a prendere decisioni migliori</a:t>
            </a:r>
            <a:endParaRPr lang="en-SI" sz="20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07350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3614408-2915-0D23-AB4F-99C995D624E9}"/>
              </a:ext>
            </a:extLst>
          </p:cNvPr>
          <p:cNvSpPr txBox="1"/>
          <p:nvPr/>
        </p:nvSpPr>
        <p:spPr>
          <a:xfrm>
            <a:off x="1032353" y="842848"/>
            <a:ext cx="9150262" cy="892552"/>
          </a:xfrm>
          <a:prstGeom prst="rect">
            <a:avLst/>
          </a:prstGeom>
          <a:noFill/>
        </p:spPr>
        <p:txBody>
          <a:bodyPr wrap="square">
            <a:spAutoFit/>
          </a:bodyPr>
          <a:lstStyle/>
          <a:p>
            <a:pPr lvl="0">
              <a:defRP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Linee guida per la preparazione del piano</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endParaRPr kumimoji="0" lang="en-US" sz="40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2" name="PoljeZBesedilom 11">
            <a:extLst>
              <a:ext uri="{FF2B5EF4-FFF2-40B4-BE49-F238E27FC236}">
                <a16:creationId xmlns:a16="http://schemas.microsoft.com/office/drawing/2014/main" id="{974AA1F6-258D-0EF0-A1BB-E5527CDEB744}"/>
              </a:ext>
            </a:extLst>
          </p:cNvPr>
          <p:cNvSpPr txBox="1"/>
          <p:nvPr/>
        </p:nvSpPr>
        <p:spPr>
          <a:xfrm>
            <a:off x="1032353" y="3204507"/>
            <a:ext cx="9150262" cy="4339650"/>
          </a:xfrm>
          <a:prstGeom prst="rect">
            <a:avLst/>
          </a:prstGeom>
          <a:noFill/>
        </p:spPr>
        <p:txBody>
          <a:bodyPr wrap="square">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4.3:</a:t>
            </a:r>
            <a:r>
              <a:rPr lang="en-US" sz="2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Assicurarsi che le proiezioni finanziarie siano credibili</a:t>
            </a:r>
          </a:p>
          <a:p>
            <a:endPar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Per molti lettori, la Sezione finanziaria è la parte più importante del piano perché identifica le esigenze di finanziamento e mostra il potenziale di profitto dell'azienda. Inoltre, un buon piano finanziario darà al lettore la certezza che l'autore conosce davvero l'azienda.</a:t>
            </a: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 name="Immagine 9">
            <a:extLst>
              <a:ext uri="{FF2B5EF4-FFF2-40B4-BE49-F238E27FC236}">
                <a16:creationId xmlns:a16="http://schemas.microsoft.com/office/drawing/2014/main" id="{90A990C9-278B-41DF-B406-64597F7D00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96800" y="2516737"/>
            <a:ext cx="3628215" cy="5253525"/>
          </a:xfrm>
          <a:prstGeom prst="rect">
            <a:avLst/>
          </a:prstGeom>
        </p:spPr>
      </p:pic>
    </p:spTree>
    <p:extLst>
      <p:ext uri="{BB962C8B-B14F-4D97-AF65-F5344CB8AC3E}">
        <p14:creationId xmlns:p14="http://schemas.microsoft.com/office/powerpoint/2010/main" val="200235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433944" y="1511544"/>
            <a:ext cx="5271656" cy="646331"/>
          </a:xfrm>
          <a:prstGeom prst="rect">
            <a:avLst/>
          </a:prstGeom>
          <a:noFill/>
        </p:spPr>
        <p:txBody>
          <a:bodyPr wrap="square" rtlCol="0">
            <a:spAutoFit/>
          </a:bodyPr>
          <a:lstStyle/>
          <a:p>
            <a:r>
              <a:rPr lang="en-US" sz="36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Obiettivi</a:t>
            </a:r>
            <a:r>
              <a:rPr lang="en-US" sz="3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36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finalità</a:t>
            </a:r>
            <a:endParaRPr lang="en-US" sz="3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B0BB7DBF-2106-41DB-8A1B-0DC740ED66F0}"/>
              </a:ext>
            </a:extLst>
          </p:cNvPr>
          <p:cNvSpPr txBox="1"/>
          <p:nvPr/>
        </p:nvSpPr>
        <p:spPr>
          <a:xfrm>
            <a:off x="1571124" y="2749185"/>
            <a:ext cx="10040186" cy="523220"/>
          </a:xfrm>
          <a:prstGeom prst="rect">
            <a:avLst/>
          </a:prstGeom>
          <a:noFill/>
        </p:spPr>
        <p:txBody>
          <a:bodyPr wrap="square" rtlCol="0">
            <a:spAutoFit/>
          </a:bodyPr>
          <a:lstStyle/>
          <a:p>
            <a:pPr algn="just"/>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Al </a:t>
            </a:r>
            <a:r>
              <a:rPr lang="en-GB"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termine</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GB" sz="2800" dirty="0" err="1">
                <a:latin typeface="Microsoft Sans Serif" panose="020B0604020202020204" pitchFamily="34" charset="0"/>
                <a:ea typeface="Microsoft Sans Serif" panose="020B0604020202020204" pitchFamily="34" charset="0"/>
                <a:cs typeface="Microsoft Sans Serif" panose="020B0604020202020204" pitchFamily="34" charset="0"/>
              </a:rPr>
              <a:t>questo</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corso</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sarete</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GB" sz="2800" dirty="0" err="1">
                <a:latin typeface="Microsoft Sans Serif" panose="020B0604020202020204" pitchFamily="34" charset="0"/>
                <a:ea typeface="Microsoft Sans Serif" panose="020B0604020202020204" pitchFamily="34" charset="0"/>
                <a:cs typeface="Microsoft Sans Serif" panose="020B0604020202020204" pitchFamily="34" charset="0"/>
              </a:rPr>
              <a:t>grado</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di:</a:t>
            </a:r>
          </a:p>
        </p:txBody>
      </p:sp>
      <p:sp>
        <p:nvSpPr>
          <p:cNvPr id="7" name="CuadroTexto 6">
            <a:extLst>
              <a:ext uri="{FF2B5EF4-FFF2-40B4-BE49-F238E27FC236}">
                <a16:creationId xmlns:a16="http://schemas.microsoft.com/office/drawing/2014/main" id="{899353FE-8C02-491A-97E3-0F609EE7C293}"/>
              </a:ext>
            </a:extLst>
          </p:cNvPr>
          <p:cNvSpPr txBox="1"/>
          <p:nvPr/>
        </p:nvSpPr>
        <p:spPr>
          <a:xfrm>
            <a:off x="2285997" y="3808935"/>
            <a:ext cx="11506199" cy="1200329"/>
          </a:xfrm>
          <a:prstGeom prst="rect">
            <a:avLst/>
          </a:prstGeom>
          <a:noFill/>
        </p:spPr>
        <p:txBody>
          <a:bodyPr wrap="square" rtlCol="0">
            <a:spAutoFit/>
          </a:bodyPr>
          <a:lstStyle/>
          <a:p>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Dimostrare una comprensione sistematica ed essere in grado di applicare concetti e competenze rilevanti per i problemi di gestione e comprensione dell'internazionalizzazione del business.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85E2FE64-2B8D-4D64-8B27-C2EB62F25D86}"/>
              </a:ext>
            </a:extLst>
          </p:cNvPr>
          <p:cNvSpPr txBox="1"/>
          <p:nvPr/>
        </p:nvSpPr>
        <p:spPr>
          <a:xfrm>
            <a:off x="2288872" y="6921843"/>
            <a:ext cx="11503324" cy="830997"/>
          </a:xfrm>
          <a:prstGeom prst="rect">
            <a:avLst/>
          </a:prstGeom>
          <a:noFill/>
        </p:spPr>
        <p:txBody>
          <a:bodyPr wrap="square" rtlCol="0">
            <a:spAutoFit/>
          </a:bodyPr>
          <a:lstStyle/>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Dimostrare capacità analitiche critiche relative all'interpretazione di questioni di strategia aziendale globale.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1571124" y="3779713"/>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1571124" y="5516403"/>
            <a:ext cx="435185" cy="510356"/>
          </a:xfrm>
          <a:prstGeom prst="rect">
            <a:avLst/>
          </a:prstGeom>
        </p:spPr>
      </p:pic>
      <p:pic>
        <p:nvPicPr>
          <p:cNvPr id="17"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1571124" y="6921843"/>
            <a:ext cx="435185" cy="510356"/>
          </a:xfrm>
          <a:prstGeom prst="rect">
            <a:avLst/>
          </a:prstGeom>
        </p:spPr>
      </p:pic>
      <p:sp>
        <p:nvSpPr>
          <p:cNvPr id="4" name="CasellaDiTesto 3">
            <a:extLst>
              <a:ext uri="{FF2B5EF4-FFF2-40B4-BE49-F238E27FC236}">
                <a16:creationId xmlns:a16="http://schemas.microsoft.com/office/drawing/2014/main" id="{B1CF9943-E7FB-4B83-90B9-F7FD48A79044}"/>
              </a:ext>
            </a:extLst>
          </p:cNvPr>
          <p:cNvSpPr txBox="1"/>
          <p:nvPr/>
        </p:nvSpPr>
        <p:spPr>
          <a:xfrm>
            <a:off x="2285997" y="5516403"/>
            <a:ext cx="11506198" cy="830997"/>
          </a:xfrm>
          <a:prstGeom prst="rect">
            <a:avLst/>
          </a:prstGeom>
          <a:noFill/>
        </p:spPr>
        <p:txBody>
          <a:bodyPr wrap="square" rtlCol="0">
            <a:spAutoFit/>
          </a:bodyPr>
          <a:lstStyle/>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Valutare criticamente i contributi e le debolezze delle principali teorie del business internazionale.</a:t>
            </a:r>
          </a:p>
        </p:txBody>
      </p:sp>
    </p:spTree>
    <p:extLst>
      <p:ext uri="{BB962C8B-B14F-4D97-AF65-F5344CB8AC3E}">
        <p14:creationId xmlns:p14="http://schemas.microsoft.com/office/powerpoint/2010/main" val="413483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52E2DD3F-8EAB-BDE5-0D48-48C58C9502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0183" y="3171005"/>
            <a:ext cx="3721451" cy="2482431"/>
          </a:xfrm>
          <a:prstGeom prst="rect">
            <a:avLst/>
          </a:prstGeom>
        </p:spPr>
      </p:pic>
      <p:pic>
        <p:nvPicPr>
          <p:cNvPr id="11" name="Slika 10">
            <a:extLst>
              <a:ext uri="{FF2B5EF4-FFF2-40B4-BE49-F238E27FC236}">
                <a16:creationId xmlns:a16="http://schemas.microsoft.com/office/drawing/2014/main" id="{CCDDCBFE-E169-F54A-33C6-1C6FFD54A0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4545" y="3171005"/>
            <a:ext cx="3434040" cy="2601712"/>
          </a:xfrm>
          <a:prstGeom prst="rect">
            <a:avLst/>
          </a:prstGeom>
        </p:spPr>
      </p:pic>
      <p:pic>
        <p:nvPicPr>
          <p:cNvPr id="12" name="Slika 11">
            <a:extLst>
              <a:ext uri="{FF2B5EF4-FFF2-40B4-BE49-F238E27FC236}">
                <a16:creationId xmlns:a16="http://schemas.microsoft.com/office/drawing/2014/main" id="{A4FEF98F-A490-8FB9-073D-8FB5F865C8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9166" y="3168395"/>
            <a:ext cx="4377667" cy="2823961"/>
          </a:xfrm>
          <a:prstGeom prst="rect">
            <a:avLst/>
          </a:prstGeom>
        </p:spPr>
      </p:pic>
      <p:sp>
        <p:nvSpPr>
          <p:cNvPr id="16" name="PoljeZBesedilom 15">
            <a:extLst>
              <a:ext uri="{FF2B5EF4-FFF2-40B4-BE49-F238E27FC236}">
                <a16:creationId xmlns:a16="http://schemas.microsoft.com/office/drawing/2014/main" id="{8EF5ED86-5BCC-369B-12A9-176EDFD2A6BC}"/>
              </a:ext>
            </a:extLst>
          </p:cNvPr>
          <p:cNvSpPr txBox="1"/>
          <p:nvPr/>
        </p:nvSpPr>
        <p:spPr>
          <a:xfrm>
            <a:off x="12420600" y="3314700"/>
            <a:ext cx="4114800" cy="2677656"/>
          </a:xfrm>
          <a:prstGeom prst="rect">
            <a:avLst/>
          </a:prstGeom>
          <a:noFill/>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Assicurarsi che le proiezioni finanziarie siano credibili</a:t>
            </a:r>
          </a:p>
          <a:p>
            <a:pPr algn="ct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 buon piano finanziario darà al lettore la certezza che l'autore conosce davvero l'azienda.</a:t>
            </a:r>
            <a:endParaRPr lang="en-SI"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uadroTexto 1">
            <a:extLst>
              <a:ext uri="{FF2B5EF4-FFF2-40B4-BE49-F238E27FC236}">
                <a16:creationId xmlns:a16="http://schemas.microsoft.com/office/drawing/2014/main" id="{A166E7E3-0858-459F-9CF2-227AA0F7DDE9}"/>
              </a:ext>
            </a:extLst>
          </p:cNvPr>
          <p:cNvSpPr txBox="1"/>
          <p:nvPr/>
        </p:nvSpPr>
        <p:spPr>
          <a:xfrm>
            <a:off x="1447800" y="1573291"/>
            <a:ext cx="3505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5" name="PoljeZBesedilom 6">
            <a:extLst>
              <a:ext uri="{FF2B5EF4-FFF2-40B4-BE49-F238E27FC236}">
                <a16:creationId xmlns:a16="http://schemas.microsoft.com/office/drawing/2014/main" id="{37E230C7-510A-4717-BC08-F2CF54649A43}"/>
              </a:ext>
            </a:extLst>
          </p:cNvPr>
          <p:cNvSpPr txBox="1"/>
          <p:nvPr/>
        </p:nvSpPr>
        <p:spPr>
          <a:xfrm>
            <a:off x="1457532" y="3345112"/>
            <a:ext cx="3434039" cy="1938992"/>
          </a:xfrm>
          <a:prstGeom prst="rect">
            <a:avLst/>
          </a:prstGeom>
          <a:noFill/>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Definire gli obiettivi per la produzione del piano</a:t>
            </a:r>
          </a:p>
          <a:p>
            <a:pPr algn="ct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Decidere quanta enfasi dare alle varie Sezioni.</a:t>
            </a:r>
            <a:endParaRPr lang="en-SI"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7" name="PoljeZBesedilom 12">
            <a:extLst>
              <a:ext uri="{FF2B5EF4-FFF2-40B4-BE49-F238E27FC236}">
                <a16:creationId xmlns:a16="http://schemas.microsoft.com/office/drawing/2014/main" id="{FDD822EC-8ED9-401E-8C2E-8A9E8808E15D}"/>
              </a:ext>
            </a:extLst>
          </p:cNvPr>
          <p:cNvSpPr txBox="1"/>
          <p:nvPr/>
        </p:nvSpPr>
        <p:spPr>
          <a:xfrm>
            <a:off x="7042599" y="3345112"/>
            <a:ext cx="3177933" cy="2308324"/>
          </a:xfrm>
          <a:prstGeom prst="rect">
            <a:avLst/>
          </a:prstGeom>
          <a:noFill/>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Destinare tempo e risorse sufficienti</a:t>
            </a:r>
          </a:p>
          <a:p>
            <a:pPr algn="ct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 piano è valido solo quanto la ricerca che lo ha prodotto.</a:t>
            </a:r>
            <a:r>
              <a:rPr kumimoji="0" lang="en-US" sz="2000" i="0" u="none" strike="noStrike" kern="1200" cap="none" spc="0" normalizeH="0" baseline="0" noProof="0" dirty="0">
                <a:ln>
                  <a:noFill/>
                </a:ln>
                <a:solidFill>
                  <a:srgbClr val="B05894"/>
                </a:solidFill>
                <a:effectLst/>
                <a:uLnTx/>
                <a:uFillTx/>
                <a:latin typeface="pnRegular"/>
                <a:ea typeface="+mn-ea"/>
                <a:cs typeface="+mn-cs"/>
              </a:rPr>
              <a:t> </a:t>
            </a:r>
            <a:endParaRPr lang="en-SI" dirty="0">
              <a:solidFill>
                <a:srgbClr val="B05894"/>
              </a:solidFill>
            </a:endParaRPr>
          </a:p>
        </p:txBody>
      </p:sp>
    </p:spTree>
    <p:extLst>
      <p:ext uri="{BB962C8B-B14F-4D97-AF65-F5344CB8AC3E}">
        <p14:creationId xmlns:p14="http://schemas.microsoft.com/office/powerpoint/2010/main" val="3109779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3F33470D-86D9-2487-B7F8-A69FF205146F}"/>
              </a:ext>
            </a:extLst>
          </p:cNvPr>
          <p:cNvSpPr txBox="1"/>
          <p:nvPr/>
        </p:nvSpPr>
        <p:spPr>
          <a:xfrm>
            <a:off x="1066800" y="1028700"/>
            <a:ext cx="9150262" cy="523220"/>
          </a:xfrm>
          <a:prstGeom prst="rect">
            <a:avLst/>
          </a:prstGeom>
          <a:noFill/>
        </p:spPr>
        <p:txBody>
          <a:bodyPr wrap="square">
            <a:spAutoFit/>
          </a:bodyPr>
          <a:lstStyle/>
          <a:p>
            <a:pPr lvl="0">
              <a:defRPr/>
            </a:pPr>
            <a:r>
              <a:rPr kumimoji="0" lang="en-US" sz="2800" b="1" i="0" u="none" strike="noStrike" kern="1200" cap="none" spc="0" normalizeH="0" baseline="0" noProof="0" dirty="0" err="1">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5</a:t>
            </a:r>
            <a:r>
              <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it-IT"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L’i</a:t>
            </a:r>
            <a:r>
              <a:rPr lang="it-IT"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mpatto</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sulle diverse funzioni aziendali</a:t>
            </a:r>
            <a:endPar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6" name="Skupina 5">
            <a:extLst>
              <a:ext uri="{FF2B5EF4-FFF2-40B4-BE49-F238E27FC236}">
                <a16:creationId xmlns:a16="http://schemas.microsoft.com/office/drawing/2014/main" id="{511F62FB-1FE3-5810-F8D5-DA3E1B3286EE}"/>
              </a:ext>
            </a:extLst>
          </p:cNvPr>
          <p:cNvGrpSpPr/>
          <p:nvPr/>
        </p:nvGrpSpPr>
        <p:grpSpPr>
          <a:xfrm>
            <a:off x="11344259" y="3771900"/>
            <a:ext cx="4876800" cy="2743200"/>
            <a:chOff x="1643" y="275049"/>
            <a:chExt cx="3505048" cy="2103028"/>
          </a:xfrm>
        </p:grpSpPr>
        <p:sp>
          <p:nvSpPr>
            <p:cNvPr id="7" name="Pravokotnik: zaokroženi vogali 6">
              <a:extLst>
                <a:ext uri="{FF2B5EF4-FFF2-40B4-BE49-F238E27FC236}">
                  <a16:creationId xmlns:a16="http://schemas.microsoft.com/office/drawing/2014/main" id="{1E2ABFD7-EC59-0891-9009-BCF4CF673F25}"/>
                </a:ext>
              </a:extLst>
            </p:cNvPr>
            <p:cNvSpPr/>
            <p:nvPr/>
          </p:nvSpPr>
          <p:spPr>
            <a:xfrm>
              <a:off x="1643" y="275049"/>
              <a:ext cx="3505048" cy="2103028"/>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8" name="Pravokotnik: zaokroženi vogali 4">
              <a:extLst>
                <a:ext uri="{FF2B5EF4-FFF2-40B4-BE49-F238E27FC236}">
                  <a16:creationId xmlns:a16="http://schemas.microsoft.com/office/drawing/2014/main" id="{F535A2B3-60B5-F05F-3954-E3993A566763}"/>
                </a:ext>
              </a:extLst>
            </p:cNvPr>
            <p:cNvSpPr txBox="1"/>
            <p:nvPr/>
          </p:nvSpPr>
          <p:spPr>
            <a:xfrm>
              <a:off x="63239" y="336645"/>
              <a:ext cx="3381856" cy="197983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10" name="PoljeZBesedilom 9">
            <a:extLst>
              <a:ext uri="{FF2B5EF4-FFF2-40B4-BE49-F238E27FC236}">
                <a16:creationId xmlns:a16="http://schemas.microsoft.com/office/drawing/2014/main" id="{8ABEBBFC-941C-CDE7-4623-A2FB5686D900}"/>
              </a:ext>
            </a:extLst>
          </p:cNvPr>
          <p:cNvSpPr txBox="1"/>
          <p:nvPr/>
        </p:nvSpPr>
        <p:spPr>
          <a:xfrm>
            <a:off x="11658600" y="4000500"/>
            <a:ext cx="4257695" cy="2308324"/>
          </a:xfrm>
          <a:prstGeom prst="rect">
            <a:avLst/>
          </a:prstGeom>
          <a:noFill/>
        </p:spPr>
        <p:txBody>
          <a:bodyPr wrap="square">
            <a:spAutoFit/>
          </a:bodyPr>
          <a:lstStyle/>
          <a:p>
            <a:r>
              <a:rPr lang="it-IT" sz="2400" dirty="0">
                <a:solidFill>
                  <a:srgbClr val="B05894"/>
                </a:solidFill>
                <a:latin typeface="Proxima Nova"/>
              </a:rPr>
              <a:t>L'internazionalizzazione può influenzare diverse funzioni aziendali, tra cui le risorse umane, la finanza, il marketing, le operazioni e la gestione.</a:t>
            </a:r>
            <a:endParaRPr lang="en-SI" sz="2400" dirty="0">
              <a:solidFill>
                <a:srgbClr val="B05894"/>
              </a:solidFill>
            </a:endParaRPr>
          </a:p>
        </p:txBody>
      </p:sp>
      <p:sp>
        <p:nvSpPr>
          <p:cNvPr id="12" name="PoljeZBesedilom 11">
            <a:extLst>
              <a:ext uri="{FF2B5EF4-FFF2-40B4-BE49-F238E27FC236}">
                <a16:creationId xmlns:a16="http://schemas.microsoft.com/office/drawing/2014/main" id="{73EF8F79-106C-43EF-E9C3-97C3CC2EB55F}"/>
              </a:ext>
            </a:extLst>
          </p:cNvPr>
          <p:cNvSpPr txBox="1"/>
          <p:nvPr/>
        </p:nvSpPr>
        <p:spPr>
          <a:xfrm>
            <a:off x="990600" y="3162300"/>
            <a:ext cx="9226462" cy="4893647"/>
          </a:xfrm>
          <a:prstGeom prst="rect">
            <a:avLst/>
          </a:prstGeom>
          <a:noFill/>
        </p:spPr>
        <p:txBody>
          <a:bodyPr wrap="square">
            <a:spAutoFit/>
          </a:bodyPr>
          <a:lstStyle/>
          <a:p>
            <a:pPr algn="just"/>
            <a:r>
              <a:rPr lang="it-IT" sz="2400" b="1" dirty="0">
                <a:latin typeface="Microsoft Sans Serif" panose="020B0604020202020204" pitchFamily="34" charset="0"/>
                <a:ea typeface="Microsoft Sans Serif" panose="020B0604020202020204" pitchFamily="34" charset="0"/>
                <a:cs typeface="Microsoft Sans Serif" panose="020B0604020202020204" pitchFamily="34" charset="0"/>
              </a:rPr>
              <a:t>I processi di internazionalizzazione possono comportare cambiamenti nel dipartimento Risorse Umane dell'azienda.</a:t>
            </a:r>
          </a:p>
          <a:p>
            <a:pPr algn="just"/>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I manager potrebbero aver bisogno di seguire una formazione o di farsi consigliare da consulenti per assumere una forza lavoro internazionale.</a:t>
            </a: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Le multinazionali possono anche incontrare problemi culturali e legali quando assumono e motivano i lavoratori stranieri.</a:t>
            </a: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L'offshoring può scatenare il risentimento dei lavoratori sottopagati dei Paesi in via di sviluppo.</a:t>
            </a: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Le licenze e il franchising possono richiedere all'azienda di sviluppare programmi di formazione approfonditi per mantenere la qualità e la cultura dell'azienda originale.</a:t>
            </a:r>
            <a:endParaRPr lang="en-US" sz="24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PoljeZBesedilom 8">
            <a:extLst>
              <a:ext uri="{FF2B5EF4-FFF2-40B4-BE49-F238E27FC236}">
                <a16:creationId xmlns:a16="http://schemas.microsoft.com/office/drawing/2014/main" id="{076B9F1D-E2EC-4121-B61F-423315996088}"/>
              </a:ext>
            </a:extLst>
          </p:cNvPr>
          <p:cNvSpPr txBox="1"/>
          <p:nvPr/>
        </p:nvSpPr>
        <p:spPr>
          <a:xfrm>
            <a:off x="914400" y="2019300"/>
            <a:ext cx="9150262" cy="523220"/>
          </a:xfrm>
          <a:prstGeom prst="rect">
            <a:avLst/>
          </a:prstGeom>
          <a:noFill/>
        </p:spPr>
        <p:txBody>
          <a:bodyPr wrap="square">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5.1: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Risorse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Umane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215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3F33470D-86D9-2487-B7F8-A69FF205146F}"/>
              </a:ext>
            </a:extLst>
          </p:cNvPr>
          <p:cNvSpPr txBox="1"/>
          <p:nvPr/>
        </p:nvSpPr>
        <p:spPr>
          <a:xfrm>
            <a:off x="1066800" y="1028700"/>
            <a:ext cx="9150262" cy="523220"/>
          </a:xfrm>
          <a:prstGeom prst="rect">
            <a:avLst/>
          </a:prstGeom>
          <a:noFill/>
        </p:spPr>
        <p:txBody>
          <a:bodyPr wrap="square">
            <a:spAutoFit/>
          </a:bodyPr>
          <a:lstStyle/>
          <a:p>
            <a:pPr lvl="0">
              <a:defRP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5: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L’impatto sulle diverse funzioni aziendali</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6" name="PoljeZBesedilom 15">
            <a:extLst>
              <a:ext uri="{FF2B5EF4-FFF2-40B4-BE49-F238E27FC236}">
                <a16:creationId xmlns:a16="http://schemas.microsoft.com/office/drawing/2014/main" id="{7DD6EC02-8EC6-FA15-DC92-7B11874B9B92}"/>
              </a:ext>
            </a:extLst>
          </p:cNvPr>
          <p:cNvSpPr txBox="1"/>
          <p:nvPr/>
        </p:nvSpPr>
        <p:spPr>
          <a:xfrm>
            <a:off x="914400" y="3467100"/>
            <a:ext cx="8845462" cy="3785652"/>
          </a:xfrm>
          <a:prstGeom prst="rect">
            <a:avLst/>
          </a:prstGeom>
          <a:noFill/>
        </p:spPr>
        <p:txBody>
          <a:bodyPr wrap="square">
            <a:spAutoFit/>
          </a:bodyPr>
          <a:lstStyle/>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Al processo di internazionalizzazione sono associate molte decisioni di marketing.</a:t>
            </a:r>
          </a:p>
          <a:p>
            <a:pPr algn="just"/>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È necessario condurre ricerche di mercato approfondite per assicurarsi che il prodotto sia richiesto all'estero Alcuni clienti potrebbero preferire un prodotto realizzato in un determinato Paese rispetto ad un altro, ad esempio Made in UK.</a:t>
            </a: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L'introduzione di nuovi prodotti in un mercato straniero richiede inoltre una notevole quantità di mercato. La concorrenza con le aziende del Paese ospitante comporta anche costi di marketing.</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PoljeZBesedilom 8">
            <a:extLst>
              <a:ext uri="{FF2B5EF4-FFF2-40B4-BE49-F238E27FC236}">
                <a16:creationId xmlns:a16="http://schemas.microsoft.com/office/drawing/2014/main" id="{9AE30187-7A53-4870-8A7B-5AAADF4255AA}"/>
              </a:ext>
            </a:extLst>
          </p:cNvPr>
          <p:cNvSpPr txBox="1"/>
          <p:nvPr/>
        </p:nvSpPr>
        <p:spPr>
          <a:xfrm>
            <a:off x="914400" y="2019300"/>
            <a:ext cx="9150262" cy="523220"/>
          </a:xfrm>
          <a:prstGeom prst="rect">
            <a:avLst/>
          </a:prstGeom>
          <a:noFill/>
        </p:spPr>
        <p:txBody>
          <a:bodyPr wrap="square">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5.2: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Marketing</a:t>
            </a:r>
          </a:p>
        </p:txBody>
      </p:sp>
      <p:pic>
        <p:nvPicPr>
          <p:cNvPr id="10" name="Immagine 9">
            <a:extLst>
              <a:ext uri="{FF2B5EF4-FFF2-40B4-BE49-F238E27FC236}">
                <a16:creationId xmlns:a16="http://schemas.microsoft.com/office/drawing/2014/main" id="{FBD1D8E9-4C62-45BB-9E33-EBDCECA09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25200" y="2280910"/>
            <a:ext cx="4624481" cy="5814116"/>
          </a:xfrm>
          <a:prstGeom prst="rect">
            <a:avLst/>
          </a:prstGeom>
        </p:spPr>
      </p:pic>
    </p:spTree>
    <p:extLst>
      <p:ext uri="{BB962C8B-B14F-4D97-AF65-F5344CB8AC3E}">
        <p14:creationId xmlns:p14="http://schemas.microsoft.com/office/powerpoint/2010/main" val="231551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3F33470D-86D9-2487-B7F8-A69FF205146F}"/>
              </a:ext>
            </a:extLst>
          </p:cNvPr>
          <p:cNvSpPr txBox="1"/>
          <p:nvPr/>
        </p:nvSpPr>
        <p:spPr>
          <a:xfrm>
            <a:off x="1066800" y="1028700"/>
            <a:ext cx="9150262" cy="523220"/>
          </a:xfrm>
          <a:prstGeom prst="rect">
            <a:avLst/>
          </a:prstGeom>
          <a:noFill/>
        </p:spPr>
        <p:txBody>
          <a:bodyPr wrap="square">
            <a:spAutoFit/>
          </a:bodyPr>
          <a:lstStyle/>
          <a:p>
            <a:pPr lvl="0">
              <a:defRP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5: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L’impatto sulle diverse funzioni aziendali</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PoljeZBesedilom 13">
            <a:extLst>
              <a:ext uri="{FF2B5EF4-FFF2-40B4-BE49-F238E27FC236}">
                <a16:creationId xmlns:a16="http://schemas.microsoft.com/office/drawing/2014/main" id="{40297971-0120-0FE6-10E6-6B0C444FBF93}"/>
              </a:ext>
            </a:extLst>
          </p:cNvPr>
          <p:cNvSpPr txBox="1"/>
          <p:nvPr/>
        </p:nvSpPr>
        <p:spPr>
          <a:xfrm>
            <a:off x="914400" y="3112831"/>
            <a:ext cx="8991600" cy="4893647"/>
          </a:xfrm>
          <a:prstGeom prst="rect">
            <a:avLst/>
          </a:prstGeom>
          <a:noFill/>
        </p:spPr>
        <p:txBody>
          <a:bodyPr wrap="square">
            <a:spAutoFit/>
          </a:bodyPr>
          <a:lstStyle/>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L'espansione in altri territori richiede un investimento sostanziale che comporta molti rischi per l'impresa internazionale.</a:t>
            </a:r>
          </a:p>
          <a:p>
            <a:pPr algn="just"/>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La creazione di uno stabilimento di produzione ampio o l'acquisizione di un'azienda estera possono richiedere molte risorse finanziarie. Tuttavia, non c'è alcuna garanzia che ciò generi un ritorno positivo.</a:t>
            </a: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L'offshoring può ridurre i costi di produzione, ma potrebbero esserci costi nascosti quando l'azienda torna a produrre localmente.</a:t>
            </a: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Il franchising, la concessione di licenze e l'esportazione sono metodi molto meno rischiosi in termini di finanziamenti per un'azienda globale.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PoljeZBesedilom 8">
            <a:extLst>
              <a:ext uri="{FF2B5EF4-FFF2-40B4-BE49-F238E27FC236}">
                <a16:creationId xmlns:a16="http://schemas.microsoft.com/office/drawing/2014/main" id="{CCD07016-E4D3-413E-BB0D-7AA3A3D102D2}"/>
              </a:ext>
            </a:extLst>
          </p:cNvPr>
          <p:cNvSpPr txBox="1"/>
          <p:nvPr/>
        </p:nvSpPr>
        <p:spPr>
          <a:xfrm>
            <a:off x="914400" y="2019300"/>
            <a:ext cx="9150262" cy="523220"/>
          </a:xfrm>
          <a:prstGeom prst="rect">
            <a:avLst/>
          </a:prstGeom>
          <a:noFill/>
        </p:spPr>
        <p:txBody>
          <a:bodyPr wrap="square">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5.3: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Finanza</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Imagen 13">
            <a:extLst>
              <a:ext uri="{FF2B5EF4-FFF2-40B4-BE49-F238E27FC236}">
                <a16:creationId xmlns:a16="http://schemas.microsoft.com/office/drawing/2014/main" id="{0C390B3B-21B9-42F5-925D-4B703E5ED8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38816" y="3848100"/>
            <a:ext cx="6556556" cy="4328375"/>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248234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52E2DD3F-8EAB-BDE5-0D48-48C58C9502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0163" y="3086100"/>
            <a:ext cx="4483451" cy="2971800"/>
          </a:xfrm>
          <a:prstGeom prst="rect">
            <a:avLst/>
          </a:prstGeom>
        </p:spPr>
      </p:pic>
      <p:pic>
        <p:nvPicPr>
          <p:cNvPr id="11" name="Slika 10">
            <a:extLst>
              <a:ext uri="{FF2B5EF4-FFF2-40B4-BE49-F238E27FC236}">
                <a16:creationId xmlns:a16="http://schemas.microsoft.com/office/drawing/2014/main" id="{CCDDCBFE-E169-F54A-33C6-1C6FFD54A0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5606" y="3086100"/>
            <a:ext cx="4134454" cy="2601712"/>
          </a:xfrm>
          <a:prstGeom prst="rect">
            <a:avLst/>
          </a:prstGeom>
        </p:spPr>
      </p:pic>
      <p:pic>
        <p:nvPicPr>
          <p:cNvPr id="12" name="Slika 11">
            <a:extLst>
              <a:ext uri="{FF2B5EF4-FFF2-40B4-BE49-F238E27FC236}">
                <a16:creationId xmlns:a16="http://schemas.microsoft.com/office/drawing/2014/main" id="{A4FEF98F-A490-8FB9-073D-8FB5F865C8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10132" y="3086100"/>
            <a:ext cx="4377667" cy="2739941"/>
          </a:xfrm>
          <a:prstGeom prst="rect">
            <a:avLst/>
          </a:prstGeom>
        </p:spPr>
      </p:pic>
      <p:sp>
        <p:nvSpPr>
          <p:cNvPr id="7" name="PoljeZBesedilom 6">
            <a:extLst>
              <a:ext uri="{FF2B5EF4-FFF2-40B4-BE49-F238E27FC236}">
                <a16:creationId xmlns:a16="http://schemas.microsoft.com/office/drawing/2014/main" id="{1927D8BE-81F9-B880-9FD9-A15F6AFEE144}"/>
              </a:ext>
            </a:extLst>
          </p:cNvPr>
          <p:cNvSpPr txBox="1"/>
          <p:nvPr/>
        </p:nvSpPr>
        <p:spPr>
          <a:xfrm>
            <a:off x="1386214" y="3266063"/>
            <a:ext cx="4267200" cy="2677656"/>
          </a:xfrm>
          <a:prstGeom prst="rect">
            <a:avLst/>
          </a:prstGeom>
          <a:noFill/>
        </p:spPr>
        <p:txBody>
          <a:bodyPr wrap="square">
            <a:spAutoFit/>
          </a:bodyPr>
          <a:lstStyle/>
          <a:p>
            <a:pPr lvl="0"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Risorse umane </a:t>
            </a:r>
          </a:p>
          <a:p>
            <a:pPr lvl="0" algn="ct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lgn="just"/>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 processi di</a:t>
            </a:r>
          </a:p>
          <a:p>
            <a:pPr lvl="0" algn="just"/>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internazionalizzazione possono portare a</a:t>
            </a:r>
          </a:p>
          <a:p>
            <a:pPr lvl="0" algn="just"/>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cambiamenti nel dipartimento Risorse Umane dell'azienda.</a:t>
            </a:r>
            <a:endParaRPr kumimoji="0" lang="en-US" sz="2000" i="0" u="none" strike="noStrike" kern="1200" cap="none" spc="0" normalizeH="0" baseline="0" noProof="0" dirty="0">
              <a:ln>
                <a:noFill/>
              </a:ln>
              <a:solidFill>
                <a:srgbClr val="B05894"/>
              </a:solidFill>
              <a:effectLst/>
              <a:uLnTx/>
              <a:uFillTx/>
              <a:latin typeface="pnRegular"/>
              <a:ea typeface="+mn-ea"/>
              <a:cs typeface="+mn-cs"/>
            </a:endParaRPr>
          </a:p>
        </p:txBody>
      </p:sp>
      <p:sp>
        <p:nvSpPr>
          <p:cNvPr id="13" name="PoljeZBesedilom 12">
            <a:extLst>
              <a:ext uri="{FF2B5EF4-FFF2-40B4-BE49-F238E27FC236}">
                <a16:creationId xmlns:a16="http://schemas.microsoft.com/office/drawing/2014/main" id="{0AA0CF5E-F490-2953-387C-45AC45A0B3C9}"/>
              </a:ext>
            </a:extLst>
          </p:cNvPr>
          <p:cNvSpPr txBox="1"/>
          <p:nvPr/>
        </p:nvSpPr>
        <p:spPr>
          <a:xfrm>
            <a:off x="7032867" y="3271496"/>
            <a:ext cx="3939933" cy="2308324"/>
          </a:xfrm>
          <a:prstGeom prst="rect">
            <a:avLst/>
          </a:prstGeom>
          <a:noFill/>
        </p:spPr>
        <p:txBody>
          <a:bodyPr wrap="square">
            <a:spAutoFit/>
          </a:bodyPr>
          <a:lstStyle/>
          <a:p>
            <a:pPr lvl="0"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a:t>
            </a:r>
            <a:endParaRPr kumimoji="0" lang="en-US" sz="2000" b="0" i="0" u="none" strike="noStrike" kern="1200" cap="none" spc="0" normalizeH="0" baseline="0" noProof="0" dirty="0">
              <a:ln>
                <a:noFill/>
              </a:ln>
              <a:solidFill>
                <a:srgbClr val="B05894"/>
              </a:solidFill>
              <a:effectLst/>
              <a:uLnTx/>
              <a:uFillTx/>
              <a:latin typeface="pnRegular"/>
              <a:ea typeface="+mn-ea"/>
              <a:cs typeface="+mn-cs"/>
            </a:endParaRPr>
          </a:p>
          <a:p>
            <a:pPr lvl="0" algn="just"/>
            <a:endParaRPr lang="en-US"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Molte decisioni di marketing sono associate al processo di internazionalizzazione.</a:t>
            </a:r>
            <a:r>
              <a:rPr kumimoji="0" lang="en-US" sz="2000" b="0" i="0" u="none" strike="noStrike" kern="1200" cap="none" spc="0" normalizeH="0" baseline="0" noProof="0" dirty="0">
                <a:ln>
                  <a:noFill/>
                </a:ln>
                <a:solidFill>
                  <a:srgbClr val="B05894"/>
                </a:solidFill>
                <a:effectLst/>
                <a:uLnTx/>
                <a:uFillTx/>
                <a:latin typeface="pnRegular"/>
                <a:ea typeface="+mn-ea"/>
                <a:cs typeface="+mn-cs"/>
              </a:rPr>
              <a:t> </a:t>
            </a:r>
            <a:endParaRPr kumimoji="0" lang="en-SI" sz="1800" b="0" i="0" u="none" strike="noStrike" kern="1200" cap="none" spc="0" normalizeH="0" baseline="0" noProof="0" dirty="0">
              <a:ln>
                <a:noFill/>
              </a:ln>
              <a:solidFill>
                <a:srgbClr val="B05894"/>
              </a:solidFill>
              <a:effectLst/>
              <a:uLnTx/>
              <a:uFillTx/>
              <a:latin typeface="Calibri" panose="020F0502020204030204"/>
              <a:ea typeface="+mn-ea"/>
              <a:cs typeface="+mn-cs"/>
            </a:endParaRPr>
          </a:p>
        </p:txBody>
      </p:sp>
      <p:sp>
        <p:nvSpPr>
          <p:cNvPr id="16" name="PoljeZBesedilom 15">
            <a:extLst>
              <a:ext uri="{FF2B5EF4-FFF2-40B4-BE49-F238E27FC236}">
                <a16:creationId xmlns:a16="http://schemas.microsoft.com/office/drawing/2014/main" id="{8EF5ED86-5BCC-369B-12A9-176EDFD2A6BC}"/>
              </a:ext>
            </a:extLst>
          </p:cNvPr>
          <p:cNvSpPr txBox="1"/>
          <p:nvPr/>
        </p:nvSpPr>
        <p:spPr>
          <a:xfrm>
            <a:off x="12474993" y="3266063"/>
            <a:ext cx="4114800" cy="1877437"/>
          </a:xfrm>
          <a:prstGeom prst="rect">
            <a:avLst/>
          </a:prstGeom>
          <a:noFill/>
        </p:spPr>
        <p:txBody>
          <a:bodyPr wrap="square">
            <a:spAutoFit/>
          </a:bodyPr>
          <a:lstStyle/>
          <a:p>
            <a:pPr lvl="0" algn="ct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Finanza</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lgn="ctr"/>
            <a:endParaRPr kumimoji="0" lang="en-US" sz="2000" b="0" i="0" u="none" strike="noStrike" kern="1200" cap="none" spc="0" normalizeH="0" baseline="0" noProof="0" dirty="0">
              <a:ln>
                <a:noFill/>
              </a:ln>
              <a:solidFill>
                <a:srgbClr val="B05894"/>
              </a:solidFill>
              <a:effectLst/>
              <a:uLnTx/>
              <a:uFillTx/>
              <a:latin typeface="Calibri" panose="020F0502020204030204"/>
              <a:ea typeface="+mn-ea"/>
              <a:cs typeface="+mn-cs"/>
            </a:endParaRPr>
          </a:p>
          <a:p>
            <a:pPr lvl="0" algn="just"/>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L'espansione in altri territori richiede un investimento sostanziale.</a:t>
            </a:r>
            <a:endParaRPr kumimoji="0" lang="en-SI" sz="2400" b="0"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uadroTexto 1">
            <a:extLst>
              <a:ext uri="{FF2B5EF4-FFF2-40B4-BE49-F238E27FC236}">
                <a16:creationId xmlns:a16="http://schemas.microsoft.com/office/drawing/2014/main" id="{F7093B5C-53C4-450E-B9B9-5107310E1FC4}"/>
              </a:ext>
            </a:extLst>
          </p:cNvPr>
          <p:cNvSpPr txBox="1"/>
          <p:nvPr/>
        </p:nvSpPr>
        <p:spPr>
          <a:xfrm>
            <a:off x="1447800" y="1573291"/>
            <a:ext cx="3505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915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74EB733A-D90D-EE66-38BF-837BBF318C97}"/>
              </a:ext>
            </a:extLst>
          </p:cNvPr>
          <p:cNvSpPr txBox="1"/>
          <p:nvPr/>
        </p:nvSpPr>
        <p:spPr>
          <a:xfrm>
            <a:off x="1066800" y="1333500"/>
            <a:ext cx="91502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6: </a:t>
            </a:r>
            <a:r>
              <a:rPr kumimoji="0" lang="en-US" sz="2800" b="1" i="0" u="none" strike="noStrike" kern="1200" cap="none" spc="0" normalizeH="0" baseline="0" noProof="0" dirty="0" err="1">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Comunicazione</a:t>
            </a:r>
            <a:endPar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Imagen 3">
            <a:extLst>
              <a:ext uri="{FF2B5EF4-FFF2-40B4-BE49-F238E27FC236}">
                <a16:creationId xmlns:a16="http://schemas.microsoft.com/office/drawing/2014/main" id="{C6FA9B08-93EF-6DFC-576D-63C63D5036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96800" y="4838700"/>
            <a:ext cx="5437429" cy="3624952"/>
          </a:xfrm>
          <a:prstGeom prst="rect">
            <a:avLst/>
          </a:prstGeom>
        </p:spPr>
        <p:style>
          <a:lnRef idx="0">
            <a:schemeClr val="dk1"/>
          </a:lnRef>
          <a:fillRef idx="3">
            <a:schemeClr val="dk1"/>
          </a:fillRef>
          <a:effectRef idx="3">
            <a:schemeClr val="dk1"/>
          </a:effectRef>
          <a:fontRef idx="minor">
            <a:schemeClr val="lt1"/>
          </a:fontRef>
        </p:style>
      </p:pic>
      <p:sp>
        <p:nvSpPr>
          <p:cNvPr id="4" name="PoljeZBesedilom 3">
            <a:extLst>
              <a:ext uri="{FF2B5EF4-FFF2-40B4-BE49-F238E27FC236}">
                <a16:creationId xmlns:a16="http://schemas.microsoft.com/office/drawing/2014/main" id="{54C21075-E94E-15AB-A0BE-5362CD778F86}"/>
              </a:ext>
            </a:extLst>
          </p:cNvPr>
          <p:cNvSpPr txBox="1"/>
          <p:nvPr/>
        </p:nvSpPr>
        <p:spPr>
          <a:xfrm>
            <a:off x="1090749" y="3246810"/>
            <a:ext cx="10896600" cy="4154984"/>
          </a:xfrm>
          <a:prstGeom prst="rect">
            <a:avLst/>
          </a:prstGeom>
          <a:noFill/>
        </p:spPr>
        <p:txBody>
          <a:bodyPr wrap="square">
            <a:spAutoFit/>
          </a:bodyPr>
          <a:lstStyle/>
          <a:p>
            <a:pPr algn="just"/>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Negli affari, la comunicazione interculturale permette di interagire in modo rispettoso e costruttivo. Incoraggia la ricerca di un terreno comune e il rispetto delle differenze.</a:t>
            </a:r>
          </a:p>
          <a:p>
            <a:pPr algn="just"/>
            <a:endPar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La comunicazione interculturale è altrettanto importante di persona, al telefono e persino via e-mail o SMS. Può essere d'aiuto in situazioni quali:</a:t>
            </a:r>
          </a:p>
          <a:p>
            <a:pPr algn="just"/>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creare un processo di assunzione che dia priorità all'assunzione di candidati diversi</a:t>
            </a: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favorire le relazioni con i clienti esistenti</a:t>
            </a: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migliorare la comunicazione interna in un team interculturale e diversificato.</a:t>
            </a:r>
            <a:endParaRPr lang="en-SI"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PoljeZBesedilom 8">
            <a:extLst>
              <a:ext uri="{FF2B5EF4-FFF2-40B4-BE49-F238E27FC236}">
                <a16:creationId xmlns:a16="http://schemas.microsoft.com/office/drawing/2014/main" id="{181B6CAB-5B2F-4546-81C4-CEDE95B187D0}"/>
              </a:ext>
            </a:extLst>
          </p:cNvPr>
          <p:cNvSpPr txBox="1"/>
          <p:nvPr/>
        </p:nvSpPr>
        <p:spPr>
          <a:xfrm>
            <a:off x="1066800" y="2043934"/>
            <a:ext cx="10287000" cy="523220"/>
          </a:xfrm>
          <a:prstGeom prst="rect">
            <a:avLst/>
          </a:prstGeom>
          <a:noFill/>
        </p:spPr>
        <p:txBody>
          <a:bodyPr wrap="square">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Sezione 6.1: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L'importanza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della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comunicazione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interculturale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9252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A0796EB4-FD73-2431-6AD2-E2392EA3A6E0}"/>
              </a:ext>
            </a:extLst>
          </p:cNvPr>
          <p:cNvSpPr txBox="1"/>
          <p:nvPr/>
        </p:nvSpPr>
        <p:spPr>
          <a:xfrm>
            <a:off x="1143000" y="876300"/>
            <a:ext cx="9150262" cy="523220"/>
          </a:xfrm>
          <a:prstGeom prst="rect">
            <a:avLst/>
          </a:prstGeom>
          <a:noFill/>
        </p:spPr>
        <p:txBody>
          <a:bodyPr wrap="square">
            <a:spAutoFit/>
          </a:bodyPr>
          <a:lstStyle/>
          <a:p>
            <a:pPr lvl="0">
              <a:defRPr/>
            </a:pPr>
            <a:r>
              <a:rPr lang="en-US" sz="2800" b="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 6: Comunicazione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0" name="PoljeZBesedilom 29">
            <a:extLst>
              <a:ext uri="{FF2B5EF4-FFF2-40B4-BE49-F238E27FC236}">
                <a16:creationId xmlns:a16="http://schemas.microsoft.com/office/drawing/2014/main" id="{22F81B9E-1611-BF50-B446-777EF990B01D}"/>
              </a:ext>
            </a:extLst>
          </p:cNvPr>
          <p:cNvSpPr txBox="1"/>
          <p:nvPr/>
        </p:nvSpPr>
        <p:spPr>
          <a:xfrm>
            <a:off x="1149262" y="2476501"/>
            <a:ext cx="15462338" cy="954107"/>
          </a:xfrm>
          <a:prstGeom prst="rect">
            <a:avLst/>
          </a:prstGeom>
          <a:noFill/>
        </p:spPr>
        <p:txBody>
          <a:bodyPr wrap="square">
            <a:spAutoFit/>
          </a:bodyPr>
          <a:lstStyle/>
          <a:p>
            <a:r>
              <a:rPr lang="it-IT" sz="2800" dirty="0">
                <a:latin typeface="preplyinterv"/>
              </a:rPr>
              <a:t>La comunicazione interculturale è importante, ma non è sempre facile. Numerose barriere comunicative possono minacciare l'integrità di un'organizzazione, come ad esempio:</a:t>
            </a:r>
            <a:endParaRPr lang="en-SI" sz="2800" dirty="0"/>
          </a:p>
        </p:txBody>
      </p:sp>
      <p:sp>
        <p:nvSpPr>
          <p:cNvPr id="32" name="PoljeZBesedilom 31">
            <a:extLst>
              <a:ext uri="{FF2B5EF4-FFF2-40B4-BE49-F238E27FC236}">
                <a16:creationId xmlns:a16="http://schemas.microsoft.com/office/drawing/2014/main" id="{409FB378-6C00-4735-AAA7-F4CF536FE28E}"/>
              </a:ext>
            </a:extLst>
          </p:cNvPr>
          <p:cNvSpPr txBox="1"/>
          <p:nvPr/>
        </p:nvSpPr>
        <p:spPr>
          <a:xfrm>
            <a:off x="1143000" y="4304388"/>
            <a:ext cx="9296400" cy="3539430"/>
          </a:xfrm>
          <a:prstGeom prst="rect">
            <a:avLst/>
          </a:prstGeom>
          <a:noFill/>
        </p:spPr>
        <p:txBody>
          <a:bodyPr wrap="square">
            <a:spAutoFit/>
          </a:bodyPr>
          <a:lstStyle/>
          <a:p>
            <a:pPr marL="342900" indent="-342900">
              <a:buFont typeface="Arial" panose="020B0604020202020204" pitchFamily="34" charset="0"/>
              <a:buChar char="•"/>
            </a:pPr>
            <a:r>
              <a:rPr lang="it-IT" sz="2800" b="1" dirty="0">
                <a:latin typeface="preplyinterv"/>
              </a:rPr>
              <a:t>Dar per scontato le somiglianze: </a:t>
            </a:r>
            <a:r>
              <a:rPr lang="it-IT" sz="2800" dirty="0">
                <a:latin typeface="preplyinterv"/>
              </a:rPr>
              <a:t>partire dal presupposto che gli individui siano tutti simili</a:t>
            </a:r>
          </a:p>
          <a:p>
            <a:pPr marL="342900" indent="-342900">
              <a:buFont typeface="Arial" panose="020B0604020202020204" pitchFamily="34" charset="0"/>
              <a:buChar char="•"/>
            </a:pPr>
            <a:r>
              <a:rPr lang="it-IT" sz="2800" b="1" dirty="0">
                <a:latin typeface="preplyinterv"/>
              </a:rPr>
              <a:t>Barriere linguistiche: </a:t>
            </a:r>
            <a:r>
              <a:rPr lang="it-IT" sz="2800" dirty="0">
                <a:latin typeface="preplyinterv"/>
              </a:rPr>
              <a:t>L'incapacità di superare le barriere linguistiche può essere una delle barriere comunicative più intimidatorie in assoluto</a:t>
            </a:r>
          </a:p>
          <a:p>
            <a:pPr marL="342900" indent="-342900">
              <a:buFont typeface="Arial" panose="020B0604020202020204" pitchFamily="34" charset="0"/>
              <a:buChar char="•"/>
            </a:pPr>
            <a:r>
              <a:rPr lang="it-IT" sz="2800" b="1" dirty="0">
                <a:latin typeface="preplyinterv"/>
              </a:rPr>
              <a:t>Etnocentrismo: </a:t>
            </a:r>
            <a:r>
              <a:rPr lang="it-IT" sz="2800" dirty="0">
                <a:latin typeface="preplyinterv"/>
              </a:rPr>
              <a:t>La tendenza ad assumere la superiorità della propria cultura può spesso ostacolare la comunicazione interculturale.</a:t>
            </a:r>
            <a:endParaRPr lang="en-US" sz="2800" i="0" dirty="0">
              <a:effectLst/>
              <a:latin typeface="preplyinterv"/>
            </a:endParaRPr>
          </a:p>
        </p:txBody>
      </p:sp>
      <p:graphicFrame>
        <p:nvGraphicFramePr>
          <p:cNvPr id="33" name="Objet 3">
            <a:extLst>
              <a:ext uri="{FF2B5EF4-FFF2-40B4-BE49-F238E27FC236}">
                <a16:creationId xmlns:a16="http://schemas.microsoft.com/office/drawing/2014/main" id="{4D72D0D0-4425-CB96-6BD0-4F42AD0FB395}"/>
              </a:ext>
            </a:extLst>
          </p:cNvPr>
          <p:cNvGraphicFramePr>
            <a:graphicFrameLocks noChangeAspect="1"/>
          </p:cNvGraphicFramePr>
          <p:nvPr>
            <p:extLst>
              <p:ext uri="{D42A27DB-BD31-4B8C-83A1-F6EECF244321}">
                <p14:modId xmlns:p14="http://schemas.microsoft.com/office/powerpoint/2010/main" val="2137833634"/>
              </p:ext>
            </p:extLst>
          </p:nvPr>
        </p:nvGraphicFramePr>
        <p:xfrm>
          <a:off x="11353800" y="3830480"/>
          <a:ext cx="6127612" cy="3827213"/>
        </p:xfrm>
        <a:graphic>
          <a:graphicData uri="http://schemas.openxmlformats.org/presentationml/2006/ole">
            <mc:AlternateContent xmlns:mc="http://schemas.openxmlformats.org/markup-compatibility/2006">
              <mc:Choice xmlns:v="urn:schemas-microsoft-com:vml" Requires="v">
                <p:oleObj name="Bitmap Image" r:id="rId2" imgW="1911240" imgH="1193760" progId="PBrush">
                  <p:embed/>
                </p:oleObj>
              </mc:Choice>
              <mc:Fallback>
                <p:oleObj name="Bitmap Image" r:id="rId2" imgW="1911240" imgH="1193760" progId="PBrush">
                  <p:embed/>
                  <p:pic>
                    <p:nvPicPr>
                      <p:cNvPr id="4" name="Objet 3">
                        <a:extLst>
                          <a:ext uri="{FF2B5EF4-FFF2-40B4-BE49-F238E27FC236}">
                            <a16:creationId xmlns:a16="http://schemas.microsoft.com/office/drawing/2014/main" id="{E1B4BD02-53BD-6626-B160-549A89296083}"/>
                          </a:ext>
                        </a:extLst>
                      </p:cNvPr>
                      <p:cNvPicPr/>
                      <p:nvPr/>
                    </p:nvPicPr>
                    <p:blipFill>
                      <a:blip r:embed="rId3"/>
                      <a:stretch>
                        <a:fillRect/>
                      </a:stretch>
                    </p:blipFill>
                    <p:spPr>
                      <a:xfrm>
                        <a:off x="11353800" y="3830480"/>
                        <a:ext cx="6127612" cy="3827213"/>
                      </a:xfrm>
                      <a:prstGeom prst="rect">
                        <a:avLst/>
                      </a:prstGeom>
                    </p:spPr>
                  </p:pic>
                </p:oleObj>
              </mc:Fallback>
            </mc:AlternateContent>
          </a:graphicData>
        </a:graphic>
      </p:graphicFrame>
      <p:sp>
        <p:nvSpPr>
          <p:cNvPr id="7" name="PoljeZBesedilom 8">
            <a:extLst>
              <a:ext uri="{FF2B5EF4-FFF2-40B4-BE49-F238E27FC236}">
                <a16:creationId xmlns:a16="http://schemas.microsoft.com/office/drawing/2014/main" id="{AD6CB8AC-0774-4E95-BCF5-8F02989E8C99}"/>
              </a:ext>
            </a:extLst>
          </p:cNvPr>
          <p:cNvSpPr txBox="1"/>
          <p:nvPr/>
        </p:nvSpPr>
        <p:spPr>
          <a:xfrm>
            <a:off x="1145177" y="1602721"/>
            <a:ext cx="9753600" cy="523220"/>
          </a:xfrm>
          <a:prstGeom prst="rect">
            <a:avLst/>
          </a:prstGeom>
          <a:noFill/>
        </p:spPr>
        <p:txBody>
          <a:bodyPr wrap="square">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6.2: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Superare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le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barriere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943940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A48EB0DB-8C43-DAFA-CC20-7153C03FCD5B}"/>
              </a:ext>
            </a:extLst>
          </p:cNvPr>
          <p:cNvSpPr txBox="1"/>
          <p:nvPr/>
        </p:nvSpPr>
        <p:spPr>
          <a:xfrm>
            <a:off x="1143000" y="1028700"/>
            <a:ext cx="9144000" cy="523220"/>
          </a:xfrm>
          <a:prstGeom prst="rect">
            <a:avLst/>
          </a:prstGeom>
          <a:noFill/>
        </p:spPr>
        <p:txBody>
          <a:bodyPr wrap="square">
            <a:spAutoFit/>
          </a:bodyPr>
          <a:lstStyle/>
          <a:p>
            <a:pPr lvl="0">
              <a:defRPr/>
            </a:pPr>
            <a:r>
              <a:rPr lang="en-US" sz="2800" b="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 6: Comunicazione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Pravokotnik: zaokroženi vogali 4">
            <a:extLst>
              <a:ext uri="{FF2B5EF4-FFF2-40B4-BE49-F238E27FC236}">
                <a16:creationId xmlns:a16="http://schemas.microsoft.com/office/drawing/2014/main" id="{2C822901-C316-4D13-7684-72B92289CEEB}"/>
              </a:ext>
            </a:extLst>
          </p:cNvPr>
          <p:cNvSpPr txBox="1"/>
          <p:nvPr/>
        </p:nvSpPr>
        <p:spPr>
          <a:xfrm>
            <a:off x="11134702" y="1821577"/>
            <a:ext cx="4705395" cy="258250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Slika 4">
            <a:extLst>
              <a:ext uri="{FF2B5EF4-FFF2-40B4-BE49-F238E27FC236}">
                <a16:creationId xmlns:a16="http://schemas.microsoft.com/office/drawing/2014/main" id="{C0171EB9-5347-E5E4-C7C0-F3442D969D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123" y="3467099"/>
            <a:ext cx="5270717" cy="3200401"/>
          </a:xfrm>
          <a:prstGeom prst="rect">
            <a:avLst/>
          </a:prstGeom>
        </p:spPr>
      </p:pic>
      <p:sp>
        <p:nvSpPr>
          <p:cNvPr id="7" name="PoljeZBesedilom 6">
            <a:extLst>
              <a:ext uri="{FF2B5EF4-FFF2-40B4-BE49-F238E27FC236}">
                <a16:creationId xmlns:a16="http://schemas.microsoft.com/office/drawing/2014/main" id="{B895158D-31FD-137E-4069-D39C1D09A9BD}"/>
              </a:ext>
            </a:extLst>
          </p:cNvPr>
          <p:cNvSpPr txBox="1"/>
          <p:nvPr/>
        </p:nvSpPr>
        <p:spPr>
          <a:xfrm>
            <a:off x="1762738" y="3740169"/>
            <a:ext cx="2362200" cy="461665"/>
          </a:xfrm>
          <a:prstGeom prst="rect">
            <a:avLst/>
          </a:prstGeom>
          <a:noFill/>
        </p:spPr>
        <p:txBody>
          <a:bodyPr wrap="square">
            <a:spAutoFit/>
          </a:bodyPr>
          <a:lstStyle/>
          <a:p>
            <a:pPr algn="ctr"/>
            <a:r>
              <a:rPr lang="en-US" sz="2400" b="0" i="0" dirty="0" err="1">
                <a:solidFill>
                  <a:srgbClr val="B05894"/>
                </a:solidFill>
                <a:effectLst/>
                <a:latin typeface="preplyinterv"/>
              </a:rPr>
              <a:t>Educare</a:t>
            </a:r>
            <a:r>
              <a:rPr lang="en-US" sz="2400" b="0" i="0" dirty="0">
                <a:solidFill>
                  <a:srgbClr val="B05894"/>
                </a:solidFill>
                <a:effectLst/>
                <a:latin typeface="preplyinterv"/>
              </a:rPr>
              <a:t> </a:t>
            </a:r>
            <a:r>
              <a:rPr lang="en-US" sz="2400" b="0" i="0" dirty="0" err="1">
                <a:solidFill>
                  <a:srgbClr val="B05894"/>
                </a:solidFill>
                <a:effectLst/>
                <a:latin typeface="preplyinterv"/>
              </a:rPr>
              <a:t>sé</a:t>
            </a:r>
            <a:r>
              <a:rPr lang="en-US" sz="2400" b="0" i="0" dirty="0">
                <a:solidFill>
                  <a:srgbClr val="B05894"/>
                </a:solidFill>
                <a:effectLst/>
                <a:latin typeface="preplyinterv"/>
              </a:rPr>
              <a:t> </a:t>
            </a:r>
            <a:r>
              <a:rPr lang="en-US" sz="2400" b="0" i="0" dirty="0" err="1">
                <a:solidFill>
                  <a:srgbClr val="B05894"/>
                </a:solidFill>
                <a:effectLst/>
                <a:latin typeface="preplyinterv"/>
              </a:rPr>
              <a:t>stessi</a:t>
            </a:r>
            <a:endParaRPr lang="en-US" sz="2400" b="0" i="0" dirty="0">
              <a:solidFill>
                <a:srgbClr val="B05894"/>
              </a:solidFill>
              <a:effectLst/>
              <a:latin typeface="preplyinterv"/>
            </a:endParaRPr>
          </a:p>
        </p:txBody>
      </p:sp>
      <p:pic>
        <p:nvPicPr>
          <p:cNvPr id="8" name="Slika 7">
            <a:extLst>
              <a:ext uri="{FF2B5EF4-FFF2-40B4-BE49-F238E27FC236}">
                <a16:creationId xmlns:a16="http://schemas.microsoft.com/office/drawing/2014/main" id="{CE17D125-C20E-C6D1-EB59-D9401E7708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1526" y="3467099"/>
            <a:ext cx="5270717" cy="3200401"/>
          </a:xfrm>
          <a:prstGeom prst="rect">
            <a:avLst/>
          </a:prstGeom>
        </p:spPr>
      </p:pic>
      <p:pic>
        <p:nvPicPr>
          <p:cNvPr id="9" name="Slika 8">
            <a:extLst>
              <a:ext uri="{FF2B5EF4-FFF2-40B4-BE49-F238E27FC236}">
                <a16:creationId xmlns:a16="http://schemas.microsoft.com/office/drawing/2014/main" id="{5872198D-B814-D215-67BC-6D74EE2351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31762" y="3441424"/>
            <a:ext cx="5322115" cy="3231610"/>
          </a:xfrm>
          <a:prstGeom prst="rect">
            <a:avLst/>
          </a:prstGeom>
        </p:spPr>
      </p:pic>
      <p:sp>
        <p:nvSpPr>
          <p:cNvPr id="11" name="PoljeZBesedilom 10">
            <a:extLst>
              <a:ext uri="{FF2B5EF4-FFF2-40B4-BE49-F238E27FC236}">
                <a16:creationId xmlns:a16="http://schemas.microsoft.com/office/drawing/2014/main" id="{1043D3BC-0CED-2E95-0C1F-7C8B9E03CA7C}"/>
              </a:ext>
            </a:extLst>
          </p:cNvPr>
          <p:cNvSpPr txBox="1"/>
          <p:nvPr/>
        </p:nvSpPr>
        <p:spPr>
          <a:xfrm>
            <a:off x="7886190" y="3740168"/>
            <a:ext cx="26985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B05894"/>
                </a:solidFill>
                <a:latin typeface="preplyinterv"/>
              </a:rPr>
              <a:t>Imparare</a:t>
            </a:r>
            <a:r>
              <a:rPr lang="en-US" sz="2400" dirty="0">
                <a:solidFill>
                  <a:srgbClr val="B05894"/>
                </a:solidFill>
                <a:latin typeface="preplyinterv"/>
              </a:rPr>
              <a:t> una lingua</a:t>
            </a:r>
            <a:endParaRPr kumimoji="0" lang="en-US" sz="2400" b="0" i="0" u="none" strike="noStrike" kern="1200" cap="none" spc="0" normalizeH="0" baseline="0" noProof="0" dirty="0">
              <a:ln>
                <a:noFill/>
              </a:ln>
              <a:solidFill>
                <a:srgbClr val="B05894"/>
              </a:solidFill>
              <a:effectLst/>
              <a:uLnTx/>
              <a:uFillTx/>
              <a:latin typeface="preplyinterv"/>
              <a:ea typeface="+mn-ea"/>
              <a:cs typeface="+mn-cs"/>
            </a:endParaRPr>
          </a:p>
        </p:txBody>
      </p:sp>
      <p:sp>
        <p:nvSpPr>
          <p:cNvPr id="13" name="PoljeZBesedilom 12">
            <a:extLst>
              <a:ext uri="{FF2B5EF4-FFF2-40B4-BE49-F238E27FC236}">
                <a16:creationId xmlns:a16="http://schemas.microsoft.com/office/drawing/2014/main" id="{64898AF2-2A6F-4887-05F0-5A4F7446B095}"/>
              </a:ext>
            </a:extLst>
          </p:cNvPr>
          <p:cNvSpPr txBox="1"/>
          <p:nvPr/>
        </p:nvSpPr>
        <p:spPr>
          <a:xfrm>
            <a:off x="13590266" y="3696296"/>
            <a:ext cx="371364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B05894"/>
                </a:solidFill>
                <a:latin typeface="preplyinterv"/>
              </a:rPr>
              <a:t>Essere</a:t>
            </a:r>
            <a:r>
              <a:rPr lang="en-US" sz="2400" dirty="0">
                <a:solidFill>
                  <a:srgbClr val="B05894"/>
                </a:solidFill>
                <a:latin typeface="preplyinterv"/>
              </a:rPr>
              <a:t> </a:t>
            </a:r>
            <a:r>
              <a:rPr lang="en-US" sz="2400" dirty="0" err="1">
                <a:solidFill>
                  <a:srgbClr val="B05894"/>
                </a:solidFill>
                <a:latin typeface="preplyinterv"/>
              </a:rPr>
              <a:t>consapevoli</a:t>
            </a:r>
            <a:r>
              <a:rPr lang="en-US" sz="2400" dirty="0">
                <a:solidFill>
                  <a:srgbClr val="B05894"/>
                </a:solidFill>
                <a:latin typeface="preplyinterv"/>
              </a:rPr>
              <a:t> </a:t>
            </a:r>
            <a:r>
              <a:rPr lang="en-US" sz="2400" dirty="0" err="1">
                <a:solidFill>
                  <a:srgbClr val="B05894"/>
                </a:solidFill>
                <a:latin typeface="preplyinterv"/>
              </a:rPr>
              <a:t>della</a:t>
            </a:r>
            <a:r>
              <a:rPr lang="en-US" sz="2400" dirty="0">
                <a:solidFill>
                  <a:srgbClr val="B05894"/>
                </a:solidFill>
                <a:latin typeface="preplyinterv"/>
              </a:rPr>
              <a:t> </a:t>
            </a:r>
            <a:r>
              <a:rPr lang="en-US" sz="2400" dirty="0" err="1">
                <a:solidFill>
                  <a:srgbClr val="B05894"/>
                </a:solidFill>
                <a:latin typeface="preplyinterv"/>
              </a:rPr>
              <a:t>comunicazione</a:t>
            </a:r>
            <a:r>
              <a:rPr lang="en-US" sz="2400" dirty="0">
                <a:solidFill>
                  <a:srgbClr val="B05894"/>
                </a:solidFill>
                <a:latin typeface="preplyinterv"/>
              </a:rPr>
              <a:t> non </a:t>
            </a:r>
            <a:r>
              <a:rPr lang="en-US" sz="2400" dirty="0" err="1">
                <a:solidFill>
                  <a:srgbClr val="B05894"/>
                </a:solidFill>
                <a:latin typeface="preplyinterv"/>
              </a:rPr>
              <a:t>verbale</a:t>
            </a:r>
            <a:r>
              <a:rPr lang="en-US" sz="2400" dirty="0">
                <a:solidFill>
                  <a:srgbClr val="B05894"/>
                </a:solidFill>
                <a:latin typeface="preplyinterv"/>
              </a:rPr>
              <a:t> </a:t>
            </a:r>
            <a:endParaRPr kumimoji="0" lang="en-US" sz="2400" b="0" i="0" u="none" strike="noStrike" kern="1200" cap="none" spc="0" normalizeH="0" baseline="0" noProof="0" dirty="0">
              <a:ln>
                <a:noFill/>
              </a:ln>
              <a:solidFill>
                <a:srgbClr val="B05894"/>
              </a:solidFill>
              <a:effectLst/>
              <a:uLnTx/>
              <a:uFillTx/>
              <a:latin typeface="preplyinterv"/>
              <a:ea typeface="+mn-ea"/>
              <a:cs typeface="+mn-cs"/>
            </a:endParaRPr>
          </a:p>
        </p:txBody>
      </p:sp>
      <p:sp>
        <p:nvSpPr>
          <p:cNvPr id="15" name="PoljeZBesedilom 14">
            <a:extLst>
              <a:ext uri="{FF2B5EF4-FFF2-40B4-BE49-F238E27FC236}">
                <a16:creationId xmlns:a16="http://schemas.microsoft.com/office/drawing/2014/main" id="{D5A0BA8F-2F33-DFE8-564A-95B9ECFE5339}"/>
              </a:ext>
            </a:extLst>
          </p:cNvPr>
          <p:cNvSpPr txBox="1"/>
          <p:nvPr/>
        </p:nvSpPr>
        <p:spPr>
          <a:xfrm>
            <a:off x="791049" y="4681834"/>
            <a:ext cx="4466751" cy="1200329"/>
          </a:xfrm>
          <a:prstGeom prst="rect">
            <a:avLst/>
          </a:prstGeom>
          <a:noFill/>
        </p:spPr>
        <p:txBody>
          <a:bodyPr wrap="square">
            <a:spAutoFit/>
          </a:bodyPr>
          <a:lstStyle/>
          <a:p>
            <a:pPr algn="just"/>
            <a:r>
              <a:rPr lang="it-IT" b="1" dirty="0">
                <a:latin typeface="preplyinterv"/>
              </a:rPr>
              <a:t>Educare sé stessi attraverso la comunicazione può aiutarvi a completare la vostra visione delle diverse culture e ad affrontare ogni interazione con una mentalità aperta.</a:t>
            </a:r>
            <a:endParaRPr lang="en-SI" b="1" dirty="0"/>
          </a:p>
        </p:txBody>
      </p:sp>
      <p:sp>
        <p:nvSpPr>
          <p:cNvPr id="17" name="PoljeZBesedilom 16">
            <a:extLst>
              <a:ext uri="{FF2B5EF4-FFF2-40B4-BE49-F238E27FC236}">
                <a16:creationId xmlns:a16="http://schemas.microsoft.com/office/drawing/2014/main" id="{09A78C19-9445-0760-ABB3-92191EE14BA0}"/>
              </a:ext>
            </a:extLst>
          </p:cNvPr>
          <p:cNvSpPr txBox="1"/>
          <p:nvPr/>
        </p:nvSpPr>
        <p:spPr>
          <a:xfrm>
            <a:off x="6895591" y="4474902"/>
            <a:ext cx="4572000" cy="1754326"/>
          </a:xfrm>
          <a:prstGeom prst="rect">
            <a:avLst/>
          </a:prstGeom>
          <a:noFill/>
        </p:spPr>
        <p:txBody>
          <a:bodyPr wrap="square">
            <a:spAutoFit/>
          </a:bodyPr>
          <a:lstStyle/>
          <a:p>
            <a:r>
              <a:rPr lang="it-IT" b="1" dirty="0">
                <a:latin typeface="preplyinterv"/>
              </a:rPr>
              <a:t>Il semplice fatto di sforzarsi di imparare la lingua di un'altra persona, indipendentemente dal successo di tale sforzo, dimostra che ci tenete e che siete interessati a conoscere l'altra persona alle sue condizioni. </a:t>
            </a:r>
            <a:endParaRPr lang="en-SI" b="1" dirty="0"/>
          </a:p>
        </p:txBody>
      </p:sp>
      <p:sp>
        <p:nvSpPr>
          <p:cNvPr id="19" name="PoljeZBesedilom 18">
            <a:extLst>
              <a:ext uri="{FF2B5EF4-FFF2-40B4-BE49-F238E27FC236}">
                <a16:creationId xmlns:a16="http://schemas.microsoft.com/office/drawing/2014/main" id="{8F610F53-7558-9410-267B-72B85F712927}"/>
              </a:ext>
            </a:extLst>
          </p:cNvPr>
          <p:cNvSpPr txBox="1"/>
          <p:nvPr/>
        </p:nvSpPr>
        <p:spPr>
          <a:xfrm>
            <a:off x="12924951" y="4681834"/>
            <a:ext cx="4572000" cy="1200329"/>
          </a:xfrm>
          <a:prstGeom prst="rect">
            <a:avLst/>
          </a:prstGeom>
          <a:noFill/>
        </p:spPr>
        <p:txBody>
          <a:bodyPr wrap="square">
            <a:spAutoFit/>
          </a:bodyPr>
          <a:lstStyle/>
          <a:p>
            <a:r>
              <a:rPr lang="it-IT" b="1" dirty="0">
                <a:latin typeface="preplyinterv"/>
              </a:rPr>
              <a:t>Numerosi fattori non verbali possono contribuire alla conversazione. Elementi come la postura, il contatto visivo e il tono di voce possono essere determinanti. </a:t>
            </a:r>
            <a:endParaRPr lang="en-SI" b="1" dirty="0"/>
          </a:p>
        </p:txBody>
      </p:sp>
      <p:sp>
        <p:nvSpPr>
          <p:cNvPr id="14" name="PoljeZBesedilom 8">
            <a:extLst>
              <a:ext uri="{FF2B5EF4-FFF2-40B4-BE49-F238E27FC236}">
                <a16:creationId xmlns:a16="http://schemas.microsoft.com/office/drawing/2014/main" id="{CBF0C34A-58EB-4ECB-BF0F-FE74AFB973F1}"/>
              </a:ext>
            </a:extLst>
          </p:cNvPr>
          <p:cNvSpPr txBox="1"/>
          <p:nvPr/>
        </p:nvSpPr>
        <p:spPr>
          <a:xfrm>
            <a:off x="1145177" y="1602721"/>
            <a:ext cx="9753600" cy="523220"/>
          </a:xfrm>
          <a:prstGeom prst="rect">
            <a:avLst/>
          </a:prstGeom>
          <a:noFill/>
        </p:spPr>
        <p:txBody>
          <a:bodyPr wrap="square">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6.3: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Migliorare il vostro business interculturale </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813798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52E2DD3F-8EAB-BDE5-0D48-48C58C9502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1549" y="3590737"/>
            <a:ext cx="4152667" cy="3046988"/>
          </a:xfrm>
          <a:prstGeom prst="rect">
            <a:avLst/>
          </a:prstGeom>
        </p:spPr>
      </p:pic>
      <p:pic>
        <p:nvPicPr>
          <p:cNvPr id="11" name="Slika 10">
            <a:extLst>
              <a:ext uri="{FF2B5EF4-FFF2-40B4-BE49-F238E27FC236}">
                <a16:creationId xmlns:a16="http://schemas.microsoft.com/office/drawing/2014/main" id="{CCDDCBFE-E169-F54A-33C6-1C6FFD54A0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4477" y="3590737"/>
            <a:ext cx="4084310" cy="2601712"/>
          </a:xfrm>
          <a:prstGeom prst="rect">
            <a:avLst/>
          </a:prstGeom>
        </p:spPr>
      </p:pic>
      <p:pic>
        <p:nvPicPr>
          <p:cNvPr id="12" name="Slika 11">
            <a:extLst>
              <a:ext uri="{FF2B5EF4-FFF2-40B4-BE49-F238E27FC236}">
                <a16:creationId xmlns:a16="http://schemas.microsoft.com/office/drawing/2014/main" id="{A4FEF98F-A490-8FB9-073D-8FB5F865C8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84996" y="3590737"/>
            <a:ext cx="4183146" cy="2727818"/>
          </a:xfrm>
          <a:prstGeom prst="rect">
            <a:avLst/>
          </a:prstGeom>
        </p:spPr>
      </p:pic>
      <p:sp>
        <p:nvSpPr>
          <p:cNvPr id="3" name="PoljeZBesedilom 2">
            <a:extLst>
              <a:ext uri="{FF2B5EF4-FFF2-40B4-BE49-F238E27FC236}">
                <a16:creationId xmlns:a16="http://schemas.microsoft.com/office/drawing/2014/main" id="{8A9F78F7-5D9A-735B-9897-290E098B8A43}"/>
              </a:ext>
            </a:extLst>
          </p:cNvPr>
          <p:cNvSpPr txBox="1"/>
          <p:nvPr/>
        </p:nvSpPr>
        <p:spPr>
          <a:xfrm>
            <a:off x="1299905" y="3622766"/>
            <a:ext cx="4084311" cy="3046988"/>
          </a:xfrm>
          <a:prstGeom prst="rect">
            <a:avLst/>
          </a:prstGeom>
          <a:noFill/>
        </p:spPr>
        <p:txBody>
          <a:bodyPr wrap="square">
            <a:spAutoFit/>
          </a:bodyPr>
          <a:lstStyle/>
          <a:p>
            <a:pPr lvl="0" algn="ctr">
              <a:defRPr/>
            </a:pP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L'importanza della comunicazione interculturale </a:t>
            </a:r>
          </a:p>
          <a:p>
            <a:pPr lvl="0" algn="ctr">
              <a:defRPr/>
            </a:pP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defRPr/>
            </a:pPr>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 comunicazione interculturale permette agli individui di interagire in modo rispettoso e costruttivo.</a:t>
            </a:r>
            <a:endParaRPr lang="en-US"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PoljeZBesedilom 4">
            <a:extLst>
              <a:ext uri="{FF2B5EF4-FFF2-40B4-BE49-F238E27FC236}">
                <a16:creationId xmlns:a16="http://schemas.microsoft.com/office/drawing/2014/main" id="{19FD61BE-43F8-C85D-2B00-50167C087853}"/>
              </a:ext>
            </a:extLst>
          </p:cNvPr>
          <p:cNvSpPr txBox="1"/>
          <p:nvPr/>
        </p:nvSpPr>
        <p:spPr>
          <a:xfrm>
            <a:off x="7032866" y="3619500"/>
            <a:ext cx="3787533" cy="2308324"/>
          </a:xfrm>
          <a:prstGeom prst="rect">
            <a:avLst/>
          </a:prstGeom>
          <a:noFill/>
        </p:spPr>
        <p:txBody>
          <a:bodyPr wrap="square">
            <a:spAutoFit/>
          </a:bodyPr>
          <a:lstStyle/>
          <a:p>
            <a:pPr algn="ctr">
              <a:defRPr/>
            </a:pP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Barriere</a:t>
            </a:r>
          </a:p>
          <a:p>
            <a:pPr algn="ctr">
              <a:defRPr/>
            </a:pP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Numerose barriere di comunicazione possono minacciare l'integrità di un'organizzazione.</a:t>
            </a:r>
            <a:endParaRPr lang="en-SI"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PoljeZBesedilom 6">
            <a:extLst>
              <a:ext uri="{FF2B5EF4-FFF2-40B4-BE49-F238E27FC236}">
                <a16:creationId xmlns:a16="http://schemas.microsoft.com/office/drawing/2014/main" id="{687FA34F-E6A0-725A-CA0B-FB952004D40F}"/>
              </a:ext>
            </a:extLst>
          </p:cNvPr>
          <p:cNvSpPr txBox="1"/>
          <p:nvPr/>
        </p:nvSpPr>
        <p:spPr>
          <a:xfrm>
            <a:off x="12903785" y="3619500"/>
            <a:ext cx="4152666" cy="2677656"/>
          </a:xfrm>
          <a:prstGeom prst="rect">
            <a:avLst/>
          </a:prstGeom>
          <a:noFill/>
        </p:spPr>
        <p:txBody>
          <a:bodyPr wrap="square">
            <a:spAutoFit/>
          </a:bodyPr>
          <a:lstStyle/>
          <a:p>
            <a:pPr algn="ctr">
              <a:defRPr/>
            </a:pP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Migliorare il vostro business interculturale </a:t>
            </a:r>
          </a:p>
          <a:p>
            <a:pPr algn="ctr">
              <a:defRPr/>
            </a:pP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Educare se stessi</a:t>
            </a:r>
          </a:p>
          <a:p>
            <a:pPr>
              <a:defRPr/>
            </a:pPr>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Imparare una lingua</a:t>
            </a:r>
          </a:p>
          <a:p>
            <a:pPr>
              <a:defRPr/>
            </a:pPr>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Essere consapevoli della comunicazione non verbale </a:t>
            </a:r>
            <a:endParaRPr lang="en-SI" dirty="0">
              <a:solidFill>
                <a:srgbClr val="B05894"/>
              </a:solidFill>
            </a:endParaRPr>
          </a:p>
        </p:txBody>
      </p:sp>
      <p:sp>
        <p:nvSpPr>
          <p:cNvPr id="13" name="CuadroTexto 1">
            <a:extLst>
              <a:ext uri="{FF2B5EF4-FFF2-40B4-BE49-F238E27FC236}">
                <a16:creationId xmlns:a16="http://schemas.microsoft.com/office/drawing/2014/main" id="{44E6A359-EC8A-4E9E-B7E6-68F7C8036768}"/>
              </a:ext>
            </a:extLst>
          </p:cNvPr>
          <p:cNvSpPr txBox="1"/>
          <p:nvPr/>
        </p:nvSpPr>
        <p:spPr>
          <a:xfrm>
            <a:off x="1447800" y="1573291"/>
            <a:ext cx="3505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3652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Grazie</a:t>
            </a: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F2D4F1C-F8EC-67AC-1392-9E090DDB8BD5}"/>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2">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5" name="Imagen 4">
            <a:extLst>
              <a:ext uri="{FF2B5EF4-FFF2-40B4-BE49-F238E27FC236}">
                <a16:creationId xmlns:a16="http://schemas.microsoft.com/office/drawing/2014/main" id="{1736C23D-C0FE-4FF2-9AEE-09FEB0A768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5748635"/>
            <a:ext cx="472319" cy="461665"/>
          </a:xfrm>
          <a:prstGeom prst="rect">
            <a:avLst/>
          </a:prstGeom>
        </p:spPr>
      </p:pic>
    </p:spTree>
    <p:extLst>
      <p:ext uri="{BB962C8B-B14F-4D97-AF65-F5344CB8AC3E}">
        <p14:creationId xmlns:p14="http://schemas.microsoft.com/office/powerpoint/2010/main" val="177989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524000" y="1533585"/>
            <a:ext cx="2743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Indice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C7C9F896-2DB9-4A46-BF95-8A9C26C19FE9}"/>
              </a:ext>
            </a:extLst>
          </p:cNvPr>
          <p:cNvSpPr txBox="1"/>
          <p:nvPr/>
        </p:nvSpPr>
        <p:spPr>
          <a:xfrm>
            <a:off x="2216727" y="2906199"/>
            <a:ext cx="2228507" cy="369332"/>
          </a:xfrm>
          <a:prstGeom prst="rect">
            <a:avLst/>
          </a:prstGeom>
          <a:noFill/>
        </p:spPr>
        <p:txBody>
          <a:bodyPr wrap="square" rtlCol="0">
            <a:spAutoFit/>
          </a:bodyPr>
          <a:lstStyle/>
          <a:p>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a:t>
            </a:r>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a:t>
            </a:r>
            <a:endPar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6383C766-C59A-4336-B14B-5E1B269C5395}"/>
              </a:ext>
            </a:extLst>
          </p:cNvPr>
          <p:cNvSpPr txBox="1"/>
          <p:nvPr/>
        </p:nvSpPr>
        <p:spPr>
          <a:xfrm>
            <a:off x="6778866" y="2926029"/>
            <a:ext cx="4189056" cy="369332"/>
          </a:xfrm>
          <a:prstGeom prst="rect">
            <a:avLst/>
          </a:prstGeom>
          <a:noFill/>
        </p:spPr>
        <p:txBody>
          <a:bodyPr wrap="square" rtlCol="0">
            <a:spAutoFit/>
          </a:bodyPr>
          <a:lstStyle/>
          <a:p>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Essere</a:t>
            </a:r>
            <a:r>
              <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aperti</a:t>
            </a:r>
            <a:r>
              <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alle</a:t>
            </a:r>
            <a:r>
              <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possibilità</a:t>
            </a:r>
            <a:endPar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899353FE-8C02-491A-97E3-0F609EE7C293}"/>
              </a:ext>
            </a:extLst>
          </p:cNvPr>
          <p:cNvSpPr txBox="1"/>
          <p:nvPr/>
        </p:nvSpPr>
        <p:spPr>
          <a:xfrm>
            <a:off x="2216727" y="3494007"/>
            <a:ext cx="2935381"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1.2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Introduzione</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1568666" y="2894818"/>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6239478" y="2895446"/>
            <a:ext cx="435185" cy="510356"/>
          </a:xfrm>
          <a:prstGeom prst="rect">
            <a:avLst/>
          </a:prstGeom>
        </p:spPr>
      </p:pic>
      <p:sp>
        <p:nvSpPr>
          <p:cNvPr id="13" name="CuadroTexto 12">
            <a:extLst>
              <a:ext uri="{FF2B5EF4-FFF2-40B4-BE49-F238E27FC236}">
                <a16:creationId xmlns:a16="http://schemas.microsoft.com/office/drawing/2014/main" id="{F0DB9897-ED82-660D-3C08-1180E17A8EFA}"/>
              </a:ext>
            </a:extLst>
          </p:cNvPr>
          <p:cNvSpPr txBox="1"/>
          <p:nvPr/>
        </p:nvSpPr>
        <p:spPr>
          <a:xfrm>
            <a:off x="2216727" y="3950306"/>
            <a:ext cx="3905812" cy="646331"/>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1.2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Gli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obiettivi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dell’internazionalizzazione</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uadroTexto 13">
            <a:extLst>
              <a:ext uri="{FF2B5EF4-FFF2-40B4-BE49-F238E27FC236}">
                <a16:creationId xmlns:a16="http://schemas.microsoft.com/office/drawing/2014/main" id="{7F77CB1B-8613-54E6-8C61-B8ACA7CDEF83}"/>
              </a:ext>
            </a:extLst>
          </p:cNvPr>
          <p:cNvSpPr txBox="1"/>
          <p:nvPr/>
        </p:nvSpPr>
        <p:spPr>
          <a:xfrm>
            <a:off x="2219632" y="4533900"/>
            <a:ext cx="2935381"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1.3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Finalità</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CuadroTexto 17">
            <a:extLst>
              <a:ext uri="{FF2B5EF4-FFF2-40B4-BE49-F238E27FC236}">
                <a16:creationId xmlns:a16="http://schemas.microsoft.com/office/drawing/2014/main" id="{F3D6F67C-11DB-7F03-2A11-BF445163F9F6}"/>
              </a:ext>
            </a:extLst>
          </p:cNvPr>
          <p:cNvSpPr txBox="1"/>
          <p:nvPr/>
        </p:nvSpPr>
        <p:spPr>
          <a:xfrm>
            <a:off x="6857039" y="3413043"/>
            <a:ext cx="3961502"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2.1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Raggiungere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crescita</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uadroTexto 18">
            <a:extLst>
              <a:ext uri="{FF2B5EF4-FFF2-40B4-BE49-F238E27FC236}">
                <a16:creationId xmlns:a16="http://schemas.microsoft.com/office/drawing/2014/main" id="{6B0F7FDF-5CBC-E900-C860-50622CFB529A}"/>
              </a:ext>
            </a:extLst>
          </p:cNvPr>
          <p:cNvSpPr txBox="1"/>
          <p:nvPr/>
        </p:nvSpPr>
        <p:spPr>
          <a:xfrm>
            <a:off x="6857039" y="3869342"/>
            <a:ext cx="3961502"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2.2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Migliorare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redditività</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 name="CuadroTexto 19">
            <a:extLst>
              <a:ext uri="{FF2B5EF4-FFF2-40B4-BE49-F238E27FC236}">
                <a16:creationId xmlns:a16="http://schemas.microsoft.com/office/drawing/2014/main" id="{B89EC2C6-D583-10AD-C79A-2634F76ECF68}"/>
              </a:ext>
            </a:extLst>
          </p:cNvPr>
          <p:cNvSpPr txBox="1"/>
          <p:nvPr/>
        </p:nvSpPr>
        <p:spPr>
          <a:xfrm>
            <a:off x="6855586" y="4319638"/>
            <a:ext cx="4189056"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2.3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Aumentare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competitività</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uadroTexto 20">
            <a:extLst>
              <a:ext uri="{FF2B5EF4-FFF2-40B4-BE49-F238E27FC236}">
                <a16:creationId xmlns:a16="http://schemas.microsoft.com/office/drawing/2014/main" id="{F55AED91-6BB3-390F-EEC2-00D8479C7708}"/>
              </a:ext>
            </a:extLst>
          </p:cNvPr>
          <p:cNvSpPr txBox="1"/>
          <p:nvPr/>
        </p:nvSpPr>
        <p:spPr>
          <a:xfrm>
            <a:off x="12497699" y="2866661"/>
            <a:ext cx="3429879" cy="584775"/>
          </a:xfrm>
          <a:prstGeom prst="rect">
            <a:avLst/>
          </a:prstGeom>
          <a:noFill/>
        </p:spPr>
        <p:txBody>
          <a:bodyPr wrap="square" rtlCol="0">
            <a:spAutoFit/>
          </a:bodyPr>
          <a:lstStyle/>
          <a:p>
            <a:r>
              <a:rPr lang="en-US" sz="16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1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3 </a:t>
            </a:r>
            <a:r>
              <a:rPr lang="en-US" sz="16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Gestire</a:t>
            </a:r>
            <a:r>
              <a:rPr lang="en-US" sz="1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6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l’entrata</a:t>
            </a:r>
            <a:r>
              <a:rPr lang="en-US" sz="1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6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a:t>
            </a:r>
            <a:r>
              <a:rPr lang="en-US" sz="1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6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nuovi</a:t>
            </a:r>
            <a:r>
              <a:rPr lang="en-US" sz="1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6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mercati</a:t>
            </a:r>
            <a:endParaRPr lang="en-US" sz="1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2" name="object 2">
            <a:extLst>
              <a:ext uri="{FF2B5EF4-FFF2-40B4-BE49-F238E27FC236}">
                <a16:creationId xmlns:a16="http://schemas.microsoft.com/office/drawing/2014/main" id="{3D263EC9-B095-981F-DE9B-C3EA82565089}"/>
              </a:ext>
            </a:extLst>
          </p:cNvPr>
          <p:cNvPicPr/>
          <p:nvPr/>
        </p:nvPicPr>
        <p:blipFill>
          <a:blip r:embed="rId2" cstate="print"/>
          <a:stretch>
            <a:fillRect/>
          </a:stretch>
        </p:blipFill>
        <p:spPr>
          <a:xfrm>
            <a:off x="11995057" y="2855517"/>
            <a:ext cx="435185" cy="510356"/>
          </a:xfrm>
          <a:prstGeom prst="rect">
            <a:avLst/>
          </a:prstGeom>
        </p:spPr>
      </p:pic>
      <p:sp>
        <p:nvSpPr>
          <p:cNvPr id="23" name="CuadroTexto 22">
            <a:extLst>
              <a:ext uri="{FF2B5EF4-FFF2-40B4-BE49-F238E27FC236}">
                <a16:creationId xmlns:a16="http://schemas.microsoft.com/office/drawing/2014/main" id="{EC9468E9-CD30-2F03-B556-BA1E6872F236}"/>
              </a:ext>
            </a:extLst>
          </p:cNvPr>
          <p:cNvSpPr txBox="1"/>
          <p:nvPr/>
        </p:nvSpPr>
        <p:spPr>
          <a:xfrm>
            <a:off x="12497699" y="3470002"/>
            <a:ext cx="3429879"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3.1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Stabilire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l’export</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4" name="CuadroTexto 23">
            <a:extLst>
              <a:ext uri="{FF2B5EF4-FFF2-40B4-BE49-F238E27FC236}">
                <a16:creationId xmlns:a16="http://schemas.microsoft.com/office/drawing/2014/main" id="{015957C5-CC62-5F19-0592-BF106074F95E}"/>
              </a:ext>
            </a:extLst>
          </p:cNvPr>
          <p:cNvSpPr txBox="1"/>
          <p:nvPr/>
        </p:nvSpPr>
        <p:spPr>
          <a:xfrm>
            <a:off x="12497697" y="3881544"/>
            <a:ext cx="4300095"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3.2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Usare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l’investimento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diretto</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5" name="CuadroTexto 24">
            <a:extLst>
              <a:ext uri="{FF2B5EF4-FFF2-40B4-BE49-F238E27FC236}">
                <a16:creationId xmlns:a16="http://schemas.microsoft.com/office/drawing/2014/main" id="{9216AC3D-4E53-97A4-1317-29288B9C440B}"/>
              </a:ext>
            </a:extLst>
          </p:cNvPr>
          <p:cNvSpPr txBox="1"/>
          <p:nvPr/>
        </p:nvSpPr>
        <p:spPr>
          <a:xfrm>
            <a:off x="12497699" y="4325670"/>
            <a:ext cx="4418699"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3.3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Coltivare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il</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lavoro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squadra</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6" name="CuadroTexto 25">
            <a:extLst>
              <a:ext uri="{FF2B5EF4-FFF2-40B4-BE49-F238E27FC236}">
                <a16:creationId xmlns:a16="http://schemas.microsoft.com/office/drawing/2014/main" id="{ECCD748E-8591-99B1-4D78-7B663A659DBB}"/>
              </a:ext>
            </a:extLst>
          </p:cNvPr>
          <p:cNvSpPr txBox="1"/>
          <p:nvPr/>
        </p:nvSpPr>
        <p:spPr>
          <a:xfrm>
            <a:off x="2142411" y="5521983"/>
            <a:ext cx="3641288" cy="646331"/>
          </a:xfrm>
          <a:prstGeom prst="rect">
            <a:avLst/>
          </a:prstGeom>
          <a:noFill/>
        </p:spPr>
        <p:txBody>
          <a:bodyPr wrap="square" rtlCol="0">
            <a:spAutoFit/>
          </a:bodyPr>
          <a:lstStyle/>
          <a:p>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 </a:t>
            </a:r>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Preparare</a:t>
            </a:r>
            <a:r>
              <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a:t>
            </a:r>
            <a:r>
              <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piano</a:t>
            </a:r>
          </a:p>
          <a:p>
            <a:endPar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7" name="CuadroTexto 26">
            <a:extLst>
              <a:ext uri="{FF2B5EF4-FFF2-40B4-BE49-F238E27FC236}">
                <a16:creationId xmlns:a16="http://schemas.microsoft.com/office/drawing/2014/main" id="{0C0A054E-8F5B-33CA-0ACC-1E47492448DF}"/>
              </a:ext>
            </a:extLst>
          </p:cNvPr>
          <p:cNvSpPr txBox="1"/>
          <p:nvPr/>
        </p:nvSpPr>
        <p:spPr>
          <a:xfrm>
            <a:off x="6822165" y="5468655"/>
            <a:ext cx="5031614" cy="369332"/>
          </a:xfrm>
          <a:prstGeom prst="rect">
            <a:avLst/>
          </a:prstGeom>
          <a:noFill/>
        </p:spPr>
        <p:txBody>
          <a:bodyPr wrap="square" rtlCol="0">
            <a:spAutoFit/>
          </a:bodyPr>
          <a:lstStyle/>
          <a:p>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5</a:t>
            </a:r>
            <a:r>
              <a:rPr lang="it-IT"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L’</a:t>
            </a:r>
            <a:r>
              <a:rPr lang="it-IT"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mpatto</a:t>
            </a:r>
            <a:r>
              <a:rPr lang="it-IT"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sulle diverse funzioni aziendali</a:t>
            </a:r>
            <a:endPar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 name="CuadroTexto 27">
            <a:extLst>
              <a:ext uri="{FF2B5EF4-FFF2-40B4-BE49-F238E27FC236}">
                <a16:creationId xmlns:a16="http://schemas.microsoft.com/office/drawing/2014/main" id="{A8116CE2-6805-1AB1-7DFA-15D6E7F73433}"/>
              </a:ext>
            </a:extLst>
          </p:cNvPr>
          <p:cNvSpPr txBox="1"/>
          <p:nvPr/>
        </p:nvSpPr>
        <p:spPr>
          <a:xfrm>
            <a:off x="2127736" y="6030293"/>
            <a:ext cx="3641288"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4.1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Definire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gli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obiettivi</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9" name="object 2">
            <a:extLst>
              <a:ext uri="{FF2B5EF4-FFF2-40B4-BE49-F238E27FC236}">
                <a16:creationId xmlns:a16="http://schemas.microsoft.com/office/drawing/2014/main" id="{11A7105C-CEA3-C4E0-2469-1A3954BADE37}"/>
              </a:ext>
            </a:extLst>
          </p:cNvPr>
          <p:cNvPicPr/>
          <p:nvPr/>
        </p:nvPicPr>
        <p:blipFill>
          <a:blip r:embed="rId2" cstate="print"/>
          <a:stretch>
            <a:fillRect/>
          </a:stretch>
        </p:blipFill>
        <p:spPr>
          <a:xfrm>
            <a:off x="1568665" y="5457344"/>
            <a:ext cx="435185" cy="510356"/>
          </a:xfrm>
          <a:prstGeom prst="rect">
            <a:avLst/>
          </a:prstGeom>
        </p:spPr>
      </p:pic>
      <p:pic>
        <p:nvPicPr>
          <p:cNvPr id="30" name="object 2">
            <a:extLst>
              <a:ext uri="{FF2B5EF4-FFF2-40B4-BE49-F238E27FC236}">
                <a16:creationId xmlns:a16="http://schemas.microsoft.com/office/drawing/2014/main" id="{883FE5FE-B289-128C-9CD8-36DFDFA5DA47}"/>
              </a:ext>
            </a:extLst>
          </p:cNvPr>
          <p:cNvPicPr/>
          <p:nvPr/>
        </p:nvPicPr>
        <p:blipFill>
          <a:blip r:embed="rId2" cstate="print"/>
          <a:stretch>
            <a:fillRect/>
          </a:stretch>
        </p:blipFill>
        <p:spPr>
          <a:xfrm>
            <a:off x="6256731" y="5432937"/>
            <a:ext cx="435185" cy="510356"/>
          </a:xfrm>
          <a:prstGeom prst="rect">
            <a:avLst/>
          </a:prstGeom>
        </p:spPr>
      </p:pic>
      <p:sp>
        <p:nvSpPr>
          <p:cNvPr id="31" name="CuadroTexto 30">
            <a:extLst>
              <a:ext uri="{FF2B5EF4-FFF2-40B4-BE49-F238E27FC236}">
                <a16:creationId xmlns:a16="http://schemas.microsoft.com/office/drawing/2014/main" id="{07BEF865-B962-7055-75FB-4469EE7BD9C8}"/>
              </a:ext>
            </a:extLst>
          </p:cNvPr>
          <p:cNvSpPr txBox="1"/>
          <p:nvPr/>
        </p:nvSpPr>
        <p:spPr>
          <a:xfrm>
            <a:off x="2125648" y="6437198"/>
            <a:ext cx="4696517" cy="646331"/>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4.2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Allocare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tempo e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risorse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sufficienza</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2" name="CuadroTexto 31">
            <a:extLst>
              <a:ext uri="{FF2B5EF4-FFF2-40B4-BE49-F238E27FC236}">
                <a16:creationId xmlns:a16="http://schemas.microsoft.com/office/drawing/2014/main" id="{94E9F869-DE85-F674-B773-57A142AFC010}"/>
              </a:ext>
            </a:extLst>
          </p:cNvPr>
          <p:cNvSpPr txBox="1"/>
          <p:nvPr/>
        </p:nvSpPr>
        <p:spPr>
          <a:xfrm>
            <a:off x="2112078" y="7081396"/>
            <a:ext cx="4010461" cy="646331"/>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4.3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Assicurare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le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proiezioni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finanziarie</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3" name="CuadroTexto 32">
            <a:extLst>
              <a:ext uri="{FF2B5EF4-FFF2-40B4-BE49-F238E27FC236}">
                <a16:creationId xmlns:a16="http://schemas.microsoft.com/office/drawing/2014/main" id="{69B12FA5-AE61-4DA5-4550-AFD82F2B0C7F}"/>
              </a:ext>
            </a:extLst>
          </p:cNvPr>
          <p:cNvSpPr txBox="1"/>
          <p:nvPr/>
        </p:nvSpPr>
        <p:spPr>
          <a:xfrm>
            <a:off x="6866424" y="6010913"/>
            <a:ext cx="3191976"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5.1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Risorse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Umane</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4" name="CuadroTexto 33">
            <a:extLst>
              <a:ext uri="{FF2B5EF4-FFF2-40B4-BE49-F238E27FC236}">
                <a16:creationId xmlns:a16="http://schemas.microsoft.com/office/drawing/2014/main" id="{058A66BD-8D91-DED9-4023-40F33853BAA9}"/>
              </a:ext>
            </a:extLst>
          </p:cNvPr>
          <p:cNvSpPr txBox="1"/>
          <p:nvPr/>
        </p:nvSpPr>
        <p:spPr>
          <a:xfrm>
            <a:off x="6866424" y="6467212"/>
            <a:ext cx="4411176"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5.2 I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fattori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chiave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della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finanza</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5" name="CuadroTexto 34">
            <a:extLst>
              <a:ext uri="{FF2B5EF4-FFF2-40B4-BE49-F238E27FC236}">
                <a16:creationId xmlns:a16="http://schemas.microsoft.com/office/drawing/2014/main" id="{320469FE-C2A7-6884-633B-C6051DA34867}"/>
              </a:ext>
            </a:extLst>
          </p:cNvPr>
          <p:cNvSpPr txBox="1"/>
          <p:nvPr/>
        </p:nvSpPr>
        <p:spPr>
          <a:xfrm>
            <a:off x="6869329" y="6912058"/>
            <a:ext cx="4010461"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5.3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Ottimizzare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il</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marketing</a:t>
            </a:r>
          </a:p>
        </p:txBody>
      </p:sp>
      <p:sp>
        <p:nvSpPr>
          <p:cNvPr id="36" name="CuadroTexto 35">
            <a:extLst>
              <a:ext uri="{FF2B5EF4-FFF2-40B4-BE49-F238E27FC236}">
                <a16:creationId xmlns:a16="http://schemas.microsoft.com/office/drawing/2014/main" id="{6EF9AD57-FDF8-80EA-244F-BA7BBCD03DAC}"/>
              </a:ext>
            </a:extLst>
          </p:cNvPr>
          <p:cNvSpPr txBox="1"/>
          <p:nvPr/>
        </p:nvSpPr>
        <p:spPr>
          <a:xfrm>
            <a:off x="12616304" y="5457344"/>
            <a:ext cx="4300095" cy="369332"/>
          </a:xfrm>
          <a:prstGeom prst="rect">
            <a:avLst/>
          </a:prstGeom>
          <a:noFill/>
        </p:spPr>
        <p:txBody>
          <a:bodyPr wrap="square" rtlCol="0">
            <a:spAutoFit/>
          </a:bodyPr>
          <a:lstStyle/>
          <a:p>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6 </a:t>
            </a:r>
            <a:r>
              <a:rPr lang="en-US"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Comunicare</a:t>
            </a:r>
            <a:r>
              <a:rPr lang="en-US"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37" name="object 2">
            <a:extLst>
              <a:ext uri="{FF2B5EF4-FFF2-40B4-BE49-F238E27FC236}">
                <a16:creationId xmlns:a16="http://schemas.microsoft.com/office/drawing/2014/main" id="{F4667D44-CC6E-C7BD-1391-C3C53E9B546C}"/>
              </a:ext>
            </a:extLst>
          </p:cNvPr>
          <p:cNvPicPr/>
          <p:nvPr/>
        </p:nvPicPr>
        <p:blipFill>
          <a:blip r:embed="rId2" cstate="print"/>
          <a:stretch>
            <a:fillRect/>
          </a:stretch>
        </p:blipFill>
        <p:spPr>
          <a:xfrm>
            <a:off x="12050870" y="5363045"/>
            <a:ext cx="435185" cy="510356"/>
          </a:xfrm>
          <a:prstGeom prst="rect">
            <a:avLst/>
          </a:prstGeom>
        </p:spPr>
      </p:pic>
      <p:sp>
        <p:nvSpPr>
          <p:cNvPr id="38" name="CuadroTexto 37">
            <a:extLst>
              <a:ext uri="{FF2B5EF4-FFF2-40B4-BE49-F238E27FC236}">
                <a16:creationId xmlns:a16="http://schemas.microsoft.com/office/drawing/2014/main" id="{0F302390-441F-5588-AF4B-E2EFB07B05B6}"/>
              </a:ext>
            </a:extLst>
          </p:cNvPr>
          <p:cNvSpPr txBox="1"/>
          <p:nvPr/>
        </p:nvSpPr>
        <p:spPr>
          <a:xfrm>
            <a:off x="12430242" y="5969886"/>
            <a:ext cx="6010158" cy="646331"/>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6.1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L'importanza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della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comunicazione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interculturale</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9" name="CuadroTexto 38">
            <a:extLst>
              <a:ext uri="{FF2B5EF4-FFF2-40B4-BE49-F238E27FC236}">
                <a16:creationId xmlns:a16="http://schemas.microsoft.com/office/drawing/2014/main" id="{332FC30F-78F6-B5C7-1EF3-A02969E19816}"/>
              </a:ext>
            </a:extLst>
          </p:cNvPr>
          <p:cNvSpPr txBox="1"/>
          <p:nvPr/>
        </p:nvSpPr>
        <p:spPr>
          <a:xfrm>
            <a:off x="12430242" y="6614568"/>
            <a:ext cx="4174688" cy="36933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6.2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Superare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le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barriere</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0" name="CuadroTexto 39">
            <a:extLst>
              <a:ext uri="{FF2B5EF4-FFF2-40B4-BE49-F238E27FC236}">
                <a16:creationId xmlns:a16="http://schemas.microsoft.com/office/drawing/2014/main" id="{0E293734-905C-C69A-41D3-5B4C34452C9E}"/>
              </a:ext>
            </a:extLst>
          </p:cNvPr>
          <p:cNvSpPr txBox="1"/>
          <p:nvPr/>
        </p:nvSpPr>
        <p:spPr>
          <a:xfrm>
            <a:off x="12453206" y="6983900"/>
            <a:ext cx="3799352" cy="646331"/>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Sezione 6.3</a:t>
            </a:r>
            <a:r>
              <a:rPr lang="it-IT" dirty="0">
                <a:latin typeface="Microsoft Sans Serif" panose="020B0604020202020204" pitchFamily="34" charset="0"/>
                <a:ea typeface="Microsoft Sans Serif" panose="020B0604020202020204" pitchFamily="34" charset="0"/>
                <a:cs typeface="Microsoft Sans Serif" panose="020B0604020202020204" pitchFamily="34" charset="0"/>
              </a:rPr>
              <a:t> Migliorare il vostro 	      business interculturale</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4346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307910" y="627984"/>
            <a:ext cx="6019800" cy="523220"/>
          </a:xfrm>
          <a:prstGeom prst="rect">
            <a:avLst/>
          </a:prstGeom>
          <a:noFill/>
        </p:spPr>
        <p:txBody>
          <a:bodyPr wrap="square" rtlCol="0">
            <a:spAutoFit/>
          </a:bodyPr>
          <a:lstStyle/>
          <a:p>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295400" y="1443431"/>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1.1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Introduzione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1414923097"/>
              </p:ext>
            </p:extLst>
          </p:nvPr>
        </p:nvGraphicFramePr>
        <p:xfrm>
          <a:off x="7162800" y="4693872"/>
          <a:ext cx="10210800" cy="4114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jeZBesedilom 4">
            <a:extLst>
              <a:ext uri="{FF2B5EF4-FFF2-40B4-BE49-F238E27FC236}">
                <a16:creationId xmlns:a16="http://schemas.microsoft.com/office/drawing/2014/main" id="{ADE9431D-219E-3323-8FEA-F231152BF24B}"/>
              </a:ext>
            </a:extLst>
          </p:cNvPr>
          <p:cNvSpPr txBox="1"/>
          <p:nvPr/>
        </p:nvSpPr>
        <p:spPr>
          <a:xfrm>
            <a:off x="1295400" y="2095500"/>
            <a:ext cx="16078200" cy="3346365"/>
          </a:xfrm>
          <a:prstGeom prst="rect">
            <a:avLst/>
          </a:prstGeom>
          <a:noFill/>
        </p:spPr>
        <p:txBody>
          <a:bodyPr wrap="square">
            <a:spAutoFit/>
          </a:bodyPr>
          <a:lstStyle/>
          <a:p>
            <a:pPr algn="just">
              <a:lnSpc>
                <a:spcPct val="150000"/>
              </a:lnSpc>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a:t>
            </a:r>
            <a:r>
              <a:rPr lang="it-IT" sz="2400" b="1" dirty="0">
                <a:latin typeface="Microsoft Sans Serif" panose="020B0604020202020204" pitchFamily="34" charset="0"/>
                <a:ea typeface="Microsoft Sans Serif" panose="020B0604020202020204" pitchFamily="34" charset="0"/>
                <a:cs typeface="Microsoft Sans Serif" panose="020B0604020202020204" pitchFamily="34" charset="0"/>
              </a:rPr>
              <a:t>internazionalizzazione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è il processo di espansione di un'azienda verso i mercati esteri per conquistare una maggiore quota di mercato.</a:t>
            </a:r>
          </a:p>
          <a:p>
            <a:pPr algn="just">
              <a:lnSpc>
                <a:spcPct val="150000"/>
              </a:lnSpc>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La tendenza all'internazionalizzazione contribuisce alla </a:t>
            </a:r>
            <a:r>
              <a:rPr lang="it-IT" sz="2400" b="1" dirty="0">
                <a:latin typeface="Microsoft Sans Serif" panose="020B0604020202020204" pitchFamily="34" charset="0"/>
                <a:ea typeface="Microsoft Sans Serif" panose="020B0604020202020204" pitchFamily="34" charset="0"/>
                <a:cs typeface="Microsoft Sans Serif" panose="020B0604020202020204" pitchFamily="34" charset="0"/>
              </a:rPr>
              <a:t>globalizzazione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ovvero all'integrazione delle economie mondiali grazie al commercio e agli investimenti transfrontalieri.</a:t>
            </a:r>
          </a:p>
          <a:p>
            <a:pPr algn="just">
              <a:lnSpc>
                <a:spcPct val="150000"/>
              </a:lnSpc>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L'internazionalizzazione può richiedere alle aziende di adattare le caratteristiche dei loro prodotti e il loro marchio alle esigenze culturali e tecnologiche del mercato locale.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Slika 6">
            <a:extLst>
              <a:ext uri="{FF2B5EF4-FFF2-40B4-BE49-F238E27FC236}">
                <a16:creationId xmlns:a16="http://schemas.microsoft.com/office/drawing/2014/main" id="{97C54291-868B-0E81-D708-6EA1A8E715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76896" y="5561622"/>
            <a:ext cx="4572000" cy="3048000"/>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2349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384551" y="1117279"/>
            <a:ext cx="6019800" cy="523220"/>
          </a:xfrm>
          <a:prstGeom prst="rect">
            <a:avLst/>
          </a:prstGeom>
          <a:noFill/>
        </p:spPr>
        <p:txBody>
          <a:bodyPr wrap="square" rtlCol="0">
            <a:spAutoFit/>
          </a:bodyPr>
          <a:lstStyle/>
          <a:p>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356118" y="177021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1.2</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Gli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obiettivi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dell’internazionalizzazione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Rectángulo 5">
            <a:extLst>
              <a:ext uri="{FF2B5EF4-FFF2-40B4-BE49-F238E27FC236}">
                <a16:creationId xmlns:a16="http://schemas.microsoft.com/office/drawing/2014/main" id="{10478F08-8389-8948-C462-D41A15620BEF}"/>
              </a:ext>
            </a:extLst>
          </p:cNvPr>
          <p:cNvSpPr/>
          <p:nvPr/>
        </p:nvSpPr>
        <p:spPr>
          <a:xfrm>
            <a:off x="1356118" y="2585742"/>
            <a:ext cx="14927826" cy="1569660"/>
          </a:xfrm>
          <a:prstGeom prst="rect">
            <a:avLst/>
          </a:prstGeom>
        </p:spPr>
        <p:txBody>
          <a:bodyPr wrap="square">
            <a:spAutoFit/>
          </a:bodyPr>
          <a:lstStyle/>
          <a:p>
            <a:pPr algn="just">
              <a:defRPr/>
            </a:pPr>
            <a:r>
              <a:rPr lang="it-IT"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Uno dei vantaggi significativi del commercio internazionale è la diversificazione del mercato. Diventare meno dipendenti da un singolo mercato può aiutare a evitare rischi nel proprio mercato principale. Le aziende hanno l'opportunità di aumentare la notorietà del proprio marchio in un mercato in cui i concorrenti non sono ancora entrati.</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5E3361C5-95E8-D45F-B19C-54E2DF964459}"/>
              </a:ext>
            </a:extLst>
          </p:cNvPr>
          <p:cNvSpPr txBox="1"/>
          <p:nvPr/>
        </p:nvSpPr>
        <p:spPr>
          <a:xfrm>
            <a:off x="1423219" y="5143500"/>
            <a:ext cx="9144000" cy="518540"/>
          </a:xfrm>
          <a:prstGeom prst="rect">
            <a:avLst/>
          </a:prstGeom>
          <a:noFill/>
        </p:spPr>
        <p:txBody>
          <a:bodyPr wrap="square">
            <a:spAutoFit/>
          </a:bodyPr>
          <a:lstStyle/>
          <a:p>
            <a:pPr marL="342900" indent="-342900" algn="just">
              <a:lnSpc>
                <a:spcPts val="3600"/>
              </a:lnSpc>
              <a:buBlip>
                <a:blip r:embed="rId2"/>
              </a:buBlip>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Aumentare la visibilità nazionale e internazionale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1423218" y="5866784"/>
            <a:ext cx="10159182" cy="980205"/>
          </a:xfrm>
          <a:prstGeom prst="rect">
            <a:avLst/>
          </a:prstGeom>
          <a:noFill/>
        </p:spPr>
        <p:txBody>
          <a:bodyPr wrap="square">
            <a:spAutoFit/>
          </a:bodyPr>
          <a:lstStyle/>
          <a:p>
            <a:pPr marL="342900" indent="-342900">
              <a:lnSpc>
                <a:spcPts val="3600"/>
              </a:lnSpc>
              <a:buBlip>
                <a:blip r:embed="rId2"/>
              </a:buBlip>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Valorizzare i punti di forza istituzionali attraverso partenariati strategici</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uadroTexto 9">
            <a:extLst>
              <a:ext uri="{FF2B5EF4-FFF2-40B4-BE49-F238E27FC236}">
                <a16:creationId xmlns:a16="http://schemas.microsoft.com/office/drawing/2014/main" id="{29B61D24-0C03-5619-A027-F46BDB05C705}"/>
              </a:ext>
            </a:extLst>
          </p:cNvPr>
          <p:cNvSpPr txBox="1"/>
          <p:nvPr/>
        </p:nvSpPr>
        <p:spPr>
          <a:xfrm>
            <a:off x="1427444" y="6982332"/>
            <a:ext cx="9897533" cy="518540"/>
          </a:xfrm>
          <a:prstGeom prst="rect">
            <a:avLst/>
          </a:prstGeom>
          <a:noFill/>
        </p:spPr>
        <p:txBody>
          <a:bodyPr wrap="square">
            <a:spAutoFit/>
          </a:bodyPr>
          <a:lstStyle/>
          <a:p>
            <a:pPr marL="342900" indent="-342900">
              <a:lnSpc>
                <a:spcPts val="3600"/>
              </a:lnSpc>
              <a:buBlip>
                <a:blip r:embed="rId2"/>
              </a:buBlip>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Mobilitare e sfruttare le risorse intellettuali interne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3" name="Imagen 12">
            <a:extLst>
              <a:ext uri="{FF2B5EF4-FFF2-40B4-BE49-F238E27FC236}">
                <a16:creationId xmlns:a16="http://schemas.microsoft.com/office/drawing/2014/main" id="{4B60F298-0D04-9AED-6EB0-44C1E68F7B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63400" y="4532825"/>
            <a:ext cx="5478945" cy="3648121"/>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74533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3810000" cy="523220"/>
          </a:xfrm>
          <a:prstGeom prst="rect">
            <a:avLst/>
          </a:prstGeom>
          <a:noFill/>
        </p:spPr>
        <p:txBody>
          <a:bodyPr wrap="square" rtlCol="0">
            <a:spAutoFit/>
          </a:bodyPr>
          <a:lstStyle/>
          <a:p>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47800" y="2278824"/>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1.3</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Finalità</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PoljeZBesedilom 4">
            <a:extLst>
              <a:ext uri="{FF2B5EF4-FFF2-40B4-BE49-F238E27FC236}">
                <a16:creationId xmlns:a16="http://schemas.microsoft.com/office/drawing/2014/main" id="{F3F251AC-55F9-9E7A-8C97-50060DDB7222}"/>
              </a:ext>
            </a:extLst>
          </p:cNvPr>
          <p:cNvSpPr txBox="1"/>
          <p:nvPr/>
        </p:nvSpPr>
        <p:spPr>
          <a:xfrm>
            <a:off x="1034984" y="3040440"/>
            <a:ext cx="7575615" cy="2246769"/>
          </a:xfrm>
          <a:prstGeom prst="rect">
            <a:avLst/>
          </a:prstGeom>
          <a:noFill/>
        </p:spPr>
        <p:txBody>
          <a:bodyPr wrap="square">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Stabilire obiettivi specifici, misurabili, attuabili e con scadenze precise per entrare in nuovi mercati in tutto il mondo è la chiave per ottenere un solido punto d'appoggio nel mercato globale.</a:t>
            </a:r>
            <a:endParaRPr lang="en-US" sz="28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Slika 10">
            <a:extLst>
              <a:ext uri="{FF2B5EF4-FFF2-40B4-BE49-F238E27FC236}">
                <a16:creationId xmlns:a16="http://schemas.microsoft.com/office/drawing/2014/main" id="{66EF21CF-30BE-0B89-7D59-70A4AA75D4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9533" y="5295900"/>
            <a:ext cx="4556534" cy="3042918"/>
          </a:xfrm>
          <a:prstGeom prst="rect">
            <a:avLst/>
          </a:prstGeom>
        </p:spPr>
        <p:style>
          <a:lnRef idx="0">
            <a:schemeClr val="accent1"/>
          </a:lnRef>
          <a:fillRef idx="3">
            <a:schemeClr val="accent1"/>
          </a:fillRef>
          <a:effectRef idx="3">
            <a:schemeClr val="accent1"/>
          </a:effectRef>
          <a:fontRef idx="minor">
            <a:schemeClr val="lt1"/>
          </a:fontRef>
        </p:style>
      </p:pic>
      <p:pic>
        <p:nvPicPr>
          <p:cNvPr id="2050" name="Picture 2" descr="International Business Strategy EXPLAINED with EXAMPLES | B2U">
            <a:extLst>
              <a:ext uri="{FF2B5EF4-FFF2-40B4-BE49-F238E27FC236}">
                <a16:creationId xmlns:a16="http://schemas.microsoft.com/office/drawing/2014/main" id="{66D66F7C-98DE-C8DC-F769-42F7F7D639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5400" y="2565471"/>
            <a:ext cx="8833122" cy="496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63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7E83DD-3641-D2F1-E241-532A461817B2}"/>
              </a:ext>
            </a:extLst>
          </p:cNvPr>
          <p:cNvSpPr/>
          <p:nvPr/>
        </p:nvSpPr>
        <p:spPr>
          <a:xfrm>
            <a:off x="1905001" y="3252682"/>
            <a:ext cx="5791200" cy="3719618"/>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444444"/>
              </a:solidFill>
              <a:effectLst/>
              <a:latin typeface="Open Sans" panose="020B0606030504020204" pitchFamily="34" charset="0"/>
            </a:endParaRPr>
          </a:p>
          <a:p>
            <a:pPr algn="ctr"/>
            <a:endParaRPr lang="en-US" dirty="0">
              <a:solidFill>
                <a:srgbClr val="444444"/>
              </a:solidFill>
              <a:latin typeface="Open Sans" panose="020B0606030504020204" pitchFamily="34" charset="0"/>
            </a:endParaRPr>
          </a:p>
          <a:p>
            <a:pPr algn="ctr"/>
            <a:endParaRPr lang="en-US" b="0" i="0" dirty="0">
              <a:solidFill>
                <a:srgbClr val="444444"/>
              </a:solidFill>
              <a:effectLst/>
              <a:latin typeface="Open Sans" panose="020B0606030504020204" pitchFamily="34" charset="0"/>
            </a:endParaRPr>
          </a:p>
          <a:p>
            <a:pPr algn="just"/>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 aziende con una strategia </a:t>
            </a:r>
            <a:r>
              <a:rPr lang="it-IT" sz="2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multidomestica</a:t>
            </a:r>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hanno come obiettivo quello di soddisfare le esigenze e i requisiti dei mercati locali in tutto il mondo, personalizzando e adattando ampiamente i propri prodotti e servizi.</a:t>
            </a:r>
            <a:endParaRPr lang="es-ES"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505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Rectangle 58">
            <a:extLst>
              <a:ext uri="{FF2B5EF4-FFF2-40B4-BE49-F238E27FC236}">
                <a16:creationId xmlns:a16="http://schemas.microsoft.com/office/drawing/2014/main" id="{DC5D6AA9-5455-9552-81E8-CF2B76572622}"/>
              </a:ext>
            </a:extLst>
          </p:cNvPr>
          <p:cNvSpPr/>
          <p:nvPr/>
        </p:nvSpPr>
        <p:spPr>
          <a:xfrm>
            <a:off x="2620496" y="3449794"/>
            <a:ext cx="4694704" cy="830997"/>
          </a:xfrm>
          <a:prstGeom prst="rect">
            <a:avLst/>
          </a:prstGeom>
        </p:spPr>
        <p:txBody>
          <a:bodyPr wrap="square">
            <a:spAutoFit/>
          </a:bodyPr>
          <a:lstStyle/>
          <a:p>
            <a:pPr algn="ct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Strategia</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internazionalizzazione</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aziendale</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email">
            <a:extLst>
              <a:ext uri="{28A0092B-C50C-407E-A947-70E740481C1C}">
                <a14:useLocalDpi xmlns:a14="http://schemas.microsoft.com/office/drawing/2010/main"/>
              </a:ext>
            </a:extLst>
          </a:blip>
          <a:stretch>
            <a:fillRect/>
          </a:stretch>
        </p:blipFill>
        <p:spPr>
          <a:xfrm>
            <a:off x="2139033" y="3515201"/>
            <a:ext cx="370192" cy="445067"/>
          </a:xfrm>
          <a:prstGeom prst="rect">
            <a:avLst/>
          </a:prstGeom>
        </p:spPr>
      </p:pic>
      <p:sp>
        <p:nvSpPr>
          <p:cNvPr id="24" name="Rectángulo 23">
            <a:extLst>
              <a:ext uri="{FF2B5EF4-FFF2-40B4-BE49-F238E27FC236}">
                <a16:creationId xmlns:a16="http://schemas.microsoft.com/office/drawing/2014/main" id="{ACCB46CD-CCFE-C020-E70D-1AE15A76DA06}"/>
              </a:ext>
            </a:extLst>
          </p:cNvPr>
          <p:cNvSpPr/>
          <p:nvPr/>
        </p:nvSpPr>
        <p:spPr>
          <a:xfrm>
            <a:off x="10069063" y="3252682"/>
            <a:ext cx="5280355" cy="3262418"/>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s-ES" dirty="0"/>
          </a:p>
        </p:txBody>
      </p:sp>
      <p:sp>
        <p:nvSpPr>
          <p:cNvPr id="30" name="Rectangle 58">
            <a:extLst>
              <a:ext uri="{FF2B5EF4-FFF2-40B4-BE49-F238E27FC236}">
                <a16:creationId xmlns:a16="http://schemas.microsoft.com/office/drawing/2014/main" id="{FBDB3B8D-AF54-C9D8-640A-2A004C58DEE0}"/>
              </a:ext>
            </a:extLst>
          </p:cNvPr>
          <p:cNvSpPr/>
          <p:nvPr/>
        </p:nvSpPr>
        <p:spPr>
          <a:xfrm>
            <a:off x="10363198" y="3999152"/>
            <a:ext cx="4692084" cy="2677656"/>
          </a:xfrm>
          <a:prstGeom prst="rect">
            <a:avLst/>
          </a:prstGeom>
        </p:spPr>
        <p:txBody>
          <a:bodyPr wrap="square">
            <a:spAutoFit/>
          </a:bodyPr>
          <a:lstStyle/>
          <a:p>
            <a:pPr algn="just"/>
            <a:r>
              <a:rPr lang="it-IT"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Stabilire obiettivi specifici, misurabili, attuabili e con scadenze precise per entrare in nuovi mercati in tutto il mondo è la chiave per ottenere un solido punto d'appoggio nel mercato globale.</a:t>
            </a:r>
            <a:endParaRPr lang="en-US" sz="2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1" name="object 2">
            <a:extLst>
              <a:ext uri="{FF2B5EF4-FFF2-40B4-BE49-F238E27FC236}">
                <a16:creationId xmlns:a16="http://schemas.microsoft.com/office/drawing/2014/main" id="{60A20428-C5AC-B742-EA84-67B91F011E8D}"/>
              </a:ext>
            </a:extLst>
          </p:cNvPr>
          <p:cNvPicPr/>
          <p:nvPr/>
        </p:nvPicPr>
        <p:blipFill>
          <a:blip r:embed="rId3" cstate="email">
            <a:extLst>
              <a:ext uri="{28A0092B-C50C-407E-A947-70E740481C1C}">
                <a14:useLocalDpi xmlns:a14="http://schemas.microsoft.com/office/drawing/2010/main"/>
              </a:ext>
            </a:extLst>
          </a:blip>
          <a:stretch>
            <a:fillRect/>
          </a:stretch>
        </p:blipFill>
        <p:spPr>
          <a:xfrm>
            <a:off x="10896600" y="3515201"/>
            <a:ext cx="311293" cy="395371"/>
          </a:xfrm>
          <a:prstGeom prst="rect">
            <a:avLst/>
          </a:prstGeom>
        </p:spPr>
      </p:pic>
      <p:sp>
        <p:nvSpPr>
          <p:cNvPr id="3" name="CasellaDiTesto 2">
            <a:extLst>
              <a:ext uri="{FF2B5EF4-FFF2-40B4-BE49-F238E27FC236}">
                <a16:creationId xmlns:a16="http://schemas.microsoft.com/office/drawing/2014/main" id="{64C1AB63-9254-4454-9CBC-148B685F5C1B}"/>
              </a:ext>
            </a:extLst>
          </p:cNvPr>
          <p:cNvSpPr txBox="1"/>
          <p:nvPr/>
        </p:nvSpPr>
        <p:spPr>
          <a:xfrm>
            <a:off x="12288055" y="3504360"/>
            <a:ext cx="1368902" cy="461665"/>
          </a:xfrm>
          <a:prstGeom prst="rect">
            <a:avLst/>
          </a:prstGeom>
          <a:noFill/>
        </p:spPr>
        <p:txBody>
          <a:bodyPr wrap="square" rtlCol="0">
            <a:spAutoFit/>
          </a:bodyPr>
          <a:lstStyle/>
          <a:p>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Finalità</a:t>
            </a:r>
          </a:p>
        </p:txBody>
      </p:sp>
    </p:spTree>
    <p:extLst>
      <p:ext uri="{BB962C8B-B14F-4D97-AF65-F5344CB8AC3E}">
        <p14:creationId xmlns:p14="http://schemas.microsoft.com/office/powerpoint/2010/main" val="337738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EF6F65C-95A2-EA45-345B-9B19481AC35E}"/>
              </a:ext>
            </a:extLst>
          </p:cNvPr>
          <p:cNvSpPr txBox="1"/>
          <p:nvPr/>
        </p:nvSpPr>
        <p:spPr>
          <a:xfrm>
            <a:off x="914399" y="1409700"/>
            <a:ext cx="669829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2: </a:t>
            </a:r>
            <a:r>
              <a:rPr kumimoji="0" lang="en-US" sz="2800" b="1" i="0" u="none" strike="noStrike" kern="1200" cap="none" spc="0" normalizeH="0" baseline="0" noProof="0" dirty="0" err="1">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Essere</a:t>
            </a:r>
            <a:r>
              <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sz="2800" b="1" i="0" u="none" strike="noStrike" kern="1200" cap="none" spc="0" normalizeH="0" baseline="0" noProof="0" dirty="0" err="1">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aperti</a:t>
            </a:r>
            <a:r>
              <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sz="2800" b="1" i="0" u="none" strike="noStrike" kern="1200" cap="none" spc="0" normalizeH="0" baseline="0" noProof="0" dirty="0" err="1">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alle</a:t>
            </a:r>
            <a:r>
              <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sz="2800" b="1" i="0" u="none" strike="noStrike" kern="1200" cap="none" spc="0" normalizeH="0" baseline="0" noProof="0" dirty="0" err="1">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possibilità</a:t>
            </a:r>
            <a:endPar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PoljeZBesedilom 4">
            <a:extLst>
              <a:ext uri="{FF2B5EF4-FFF2-40B4-BE49-F238E27FC236}">
                <a16:creationId xmlns:a16="http://schemas.microsoft.com/office/drawing/2014/main" id="{4B12F7C2-0838-0D73-2652-84EBBCD36728}"/>
              </a:ext>
            </a:extLst>
          </p:cNvPr>
          <p:cNvSpPr txBox="1"/>
          <p:nvPr/>
        </p:nvSpPr>
        <p:spPr>
          <a:xfrm>
            <a:off x="921707" y="2095501"/>
            <a:ext cx="6698293" cy="523220"/>
          </a:xfrm>
          <a:prstGeom prst="rect">
            <a:avLst/>
          </a:prstGeom>
          <a:noFill/>
        </p:spPr>
        <p:txBody>
          <a:bodyPr wrap="square">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2.1: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Raggiungere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crescita</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PoljeZBesedilom 6">
            <a:extLst>
              <a:ext uri="{FF2B5EF4-FFF2-40B4-BE49-F238E27FC236}">
                <a16:creationId xmlns:a16="http://schemas.microsoft.com/office/drawing/2014/main" id="{847128F4-332A-25EF-F104-8A1E21B70E20}"/>
              </a:ext>
            </a:extLst>
          </p:cNvPr>
          <p:cNvSpPr txBox="1"/>
          <p:nvPr/>
        </p:nvSpPr>
        <p:spPr>
          <a:xfrm>
            <a:off x="914400" y="3804672"/>
            <a:ext cx="8991600" cy="2554545"/>
          </a:xfrm>
          <a:prstGeom prst="rect">
            <a:avLst/>
          </a:prstGeom>
          <a:noFill/>
        </p:spPr>
        <p:txBody>
          <a:bodyPr wrap="square">
            <a:spAutoFit/>
          </a:bodyPr>
          <a:lstStyle/>
          <a:p>
            <a:pPr algn="just"/>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Il mercato locale può avere una base di clienti limitata o diventare saturo nel tempo; espandersi all'estero è l'unica possibilità per le imprese di aumentare la propria quota di mercato e continuare a crescere.</a:t>
            </a: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Slika 7">
            <a:extLst>
              <a:ext uri="{FF2B5EF4-FFF2-40B4-BE49-F238E27FC236}">
                <a16:creationId xmlns:a16="http://schemas.microsoft.com/office/drawing/2014/main" id="{4796F150-1D93-3061-1027-DD22D6E53D93}"/>
              </a:ext>
            </a:extLst>
          </p:cNvPr>
          <p:cNvPicPr>
            <a:picLocks noChangeAspect="1"/>
          </p:cNvPicPr>
          <p:nvPr/>
        </p:nvPicPr>
        <p:blipFill>
          <a:blip r:embed="rId2"/>
          <a:stretch>
            <a:fillRect/>
          </a:stretch>
        </p:blipFill>
        <p:spPr>
          <a:xfrm>
            <a:off x="10338955" y="2790696"/>
            <a:ext cx="7034645" cy="4705607"/>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45934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EF6F65C-95A2-EA45-345B-9B19481AC35E}"/>
              </a:ext>
            </a:extLst>
          </p:cNvPr>
          <p:cNvSpPr txBox="1"/>
          <p:nvPr/>
        </p:nvSpPr>
        <p:spPr>
          <a:xfrm>
            <a:off x="914400" y="1409700"/>
            <a:ext cx="6477000" cy="523220"/>
          </a:xfrm>
          <a:prstGeom prst="rect">
            <a:avLst/>
          </a:prstGeom>
          <a:noFill/>
        </p:spPr>
        <p:txBody>
          <a:bodyPr wrap="square">
            <a:spAutoFit/>
          </a:bodyPr>
          <a:lstStyle/>
          <a:p>
            <a:pPr lvl="0">
              <a:defRPr/>
            </a:pPr>
            <a:r>
              <a:rPr kumimoji="0" lang="en-US" sz="2800" b="1" i="0" u="none" strike="noStrike" kern="1200" cap="none" spc="0" normalizeH="0" baseline="0" noProof="0" dirty="0" err="1">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Essere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aperti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alle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possibilità</a:t>
            </a:r>
            <a:endParaRPr kumimoji="0" lang="en-US" sz="2800" b="1" i="0" u="none" strike="noStrike" kern="1200" cap="none" spc="0" normalizeH="0" baseline="0" noProof="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PoljeZBesedilom 4">
            <a:extLst>
              <a:ext uri="{FF2B5EF4-FFF2-40B4-BE49-F238E27FC236}">
                <a16:creationId xmlns:a16="http://schemas.microsoft.com/office/drawing/2014/main" id="{4B12F7C2-0838-0D73-2652-84EBBCD36728}"/>
              </a:ext>
            </a:extLst>
          </p:cNvPr>
          <p:cNvSpPr txBox="1"/>
          <p:nvPr/>
        </p:nvSpPr>
        <p:spPr>
          <a:xfrm>
            <a:off x="921707" y="2095501"/>
            <a:ext cx="6698293" cy="523220"/>
          </a:xfrm>
          <a:prstGeom prst="rect">
            <a:avLst/>
          </a:prstGeom>
          <a:noFill/>
        </p:spPr>
        <p:txBody>
          <a:bodyPr wrap="square">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 2.2: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Migliorare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redditività</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PoljeZBesedilom 6">
            <a:extLst>
              <a:ext uri="{FF2B5EF4-FFF2-40B4-BE49-F238E27FC236}">
                <a16:creationId xmlns:a16="http://schemas.microsoft.com/office/drawing/2014/main" id="{847128F4-332A-25EF-F104-8A1E21B70E20}"/>
              </a:ext>
            </a:extLst>
          </p:cNvPr>
          <p:cNvSpPr txBox="1"/>
          <p:nvPr/>
        </p:nvSpPr>
        <p:spPr>
          <a:xfrm>
            <a:off x="914400" y="3727814"/>
            <a:ext cx="8839200" cy="2431435"/>
          </a:xfrm>
          <a:prstGeom prst="rect">
            <a:avLst/>
          </a:prstGeom>
          <a:noFill/>
        </p:spPr>
        <p:txBody>
          <a:bodyPr wrap="square">
            <a:spAutoFit/>
          </a:bodyPr>
          <a:lstStyle/>
          <a:p>
            <a:pPr algn="just"/>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Le imprese internazionali possono sfruttare i vantaggi tecnologici e di marketing del paese ospitante o introdurre prezzi più elevati per i nuovi clienti, al fine di ottenere maggiori profitti.</a:t>
            </a: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SI"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a:extLst>
              <a:ext uri="{FF2B5EF4-FFF2-40B4-BE49-F238E27FC236}">
                <a16:creationId xmlns:a16="http://schemas.microsoft.com/office/drawing/2014/main" id="{35276371-EDA7-46F6-8026-CC5BCA52C4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13022" y="2745067"/>
            <a:ext cx="7160578" cy="4766260"/>
          </a:xfrm>
          <a:prstGeom prst="rect">
            <a:avLst/>
          </a:prstGeom>
        </p:spPr>
      </p:pic>
    </p:spTree>
    <p:extLst>
      <p:ext uri="{BB962C8B-B14F-4D97-AF65-F5344CB8AC3E}">
        <p14:creationId xmlns:p14="http://schemas.microsoft.com/office/powerpoint/2010/main" val="240370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11191</TotalTime>
  <Words>2052</Words>
  <Application>Microsoft Office PowerPoint</Application>
  <PresentationFormat>Personalizado</PresentationFormat>
  <Paragraphs>206</Paragraphs>
  <Slides>29</Slides>
  <Notes>0</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29</vt:i4>
      </vt:variant>
    </vt:vector>
  </HeadingPairs>
  <TitlesOfParts>
    <vt:vector size="39" baseType="lpstr">
      <vt:lpstr>Arial</vt:lpstr>
      <vt:lpstr>Calibri</vt:lpstr>
      <vt:lpstr>Microsoft Sans Serif</vt:lpstr>
      <vt:lpstr>Open Sans</vt:lpstr>
      <vt:lpstr>pnRegular</vt:lpstr>
      <vt:lpstr>preplyinterv</vt:lpstr>
      <vt:lpstr>Proxima Nova</vt:lpstr>
      <vt:lpstr>Office Theme</vt:lpstr>
      <vt:lpstr>Diseño personalizado</vt:lpstr>
      <vt:lpstr>Bitmap Image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programming@internetwebsolutions.es</cp:lastModifiedBy>
  <cp:revision>125</cp:revision>
  <dcterms:created xsi:type="dcterms:W3CDTF">2022-02-25T10:54:18Z</dcterms:created>
  <dcterms:modified xsi:type="dcterms:W3CDTF">2023-02-02T12:34:19Z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