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7" r:id="rId4"/>
    <p:sldId id="268" r:id="rId5"/>
    <p:sldId id="287" r:id="rId6"/>
    <p:sldId id="295" r:id="rId7"/>
    <p:sldId id="296" r:id="rId8"/>
    <p:sldId id="297" r:id="rId9"/>
    <p:sldId id="298" r:id="rId10"/>
    <p:sldId id="303" r:id="rId11"/>
    <p:sldId id="299" r:id="rId12"/>
    <p:sldId id="300" r:id="rId13"/>
    <p:sldId id="301" r:id="rId14"/>
    <p:sldId id="275" r:id="rId15"/>
    <p:sldId id="302" r:id="rId16"/>
    <p:sldId id="294" r:id="rId17"/>
    <p:sldId id="259" r:id="rId1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6" clrIdx="0">
    <p:extLst>
      <p:ext uri="{19B8F6BF-5375-455C-9EA6-DF929625EA0E}">
        <p15:presenceInfo xmlns:p15="http://schemas.microsoft.com/office/powerpoint/2012/main" userId="Uten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5894"/>
    <a:srgbClr val="FFECFC"/>
    <a:srgbClr val="F5D3F0"/>
    <a:srgbClr val="E076D1"/>
    <a:srgbClr val="ECAAE3"/>
    <a:srgbClr val="E58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780"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DC860-0957-EE4F-A443-4D38470A0C2B}" type="doc">
      <dgm:prSet loTypeId="urn:microsoft.com/office/officeart/2008/layout/HorizontalMultiLevelHierarchy" loCatId="" qsTypeId="urn:microsoft.com/office/officeart/2005/8/quickstyle/simple1" qsCatId="simple" csTypeId="urn:microsoft.com/office/officeart/2005/8/colors/accent1_2" csCatId="accent1" phldr="1"/>
      <dgm:spPr/>
      <dgm:t>
        <a:bodyPr/>
        <a:lstStyle/>
        <a:p>
          <a:endParaRPr lang="it-IT"/>
        </a:p>
      </dgm:t>
    </dgm:pt>
    <dgm:pt modelId="{EA577E05-64EF-A149-9BB6-F688012EA810}">
      <dgm:prSet phldrT="[Testo]"/>
      <dgm:spPr>
        <a:solidFill>
          <a:srgbClr val="FFECFC"/>
        </a:solidFill>
        <a:ln>
          <a:solidFill>
            <a:srgbClr val="B05894"/>
          </a:solidFill>
        </a:ln>
      </dgm:spPr>
      <dgm:t>
        <a:bodyPr/>
        <a:lstStyle/>
        <a:p>
          <a:r>
            <a:rPr lang="en-GB" noProof="0" dirty="0" err="1">
              <a:solidFill>
                <a:srgbClr val="B05894"/>
              </a:solidFill>
            </a:rPr>
            <a:t>Analisi</a:t>
          </a:r>
          <a:r>
            <a:rPr lang="en-GB" noProof="0" dirty="0">
              <a:solidFill>
                <a:srgbClr val="B05894"/>
              </a:solidFill>
            </a:rPr>
            <a:t> del </a:t>
          </a:r>
          <a:r>
            <a:rPr lang="en-GB" noProof="0" dirty="0" err="1">
              <a:solidFill>
                <a:srgbClr val="B05894"/>
              </a:solidFill>
            </a:rPr>
            <a:t>rischio</a:t>
          </a:r>
          <a:endParaRPr lang="en-GB" noProof="0" dirty="0">
            <a:solidFill>
              <a:srgbClr val="B05894"/>
            </a:solidFill>
          </a:endParaRPr>
        </a:p>
      </dgm:t>
    </dgm:pt>
    <dgm:pt modelId="{8ABF2481-B3F2-8140-8E51-A28923228A21}" type="parTrans" cxnId="{BB7DB0F9-BD3E-F14A-A28E-1806E06A4FE3}">
      <dgm:prSet/>
      <dgm:spPr/>
      <dgm:t>
        <a:bodyPr/>
        <a:lstStyle/>
        <a:p>
          <a:endParaRPr lang="it-IT"/>
        </a:p>
      </dgm:t>
    </dgm:pt>
    <dgm:pt modelId="{754C8A27-093F-824D-A75A-454DEF5CE282}" type="sibTrans" cxnId="{BB7DB0F9-BD3E-F14A-A28E-1806E06A4FE3}">
      <dgm:prSet/>
      <dgm:spPr/>
      <dgm:t>
        <a:bodyPr/>
        <a:lstStyle/>
        <a:p>
          <a:endParaRPr lang="it-IT"/>
        </a:p>
      </dgm:t>
    </dgm:pt>
    <dgm:pt modelId="{6B42F93D-3231-0844-AC23-909EBCD613B5}" type="asst">
      <dgm:prSet phldrT="[Testo]"/>
      <dgm:spPr>
        <a:solidFill>
          <a:srgbClr val="FFECFC"/>
        </a:solidFill>
        <a:ln>
          <a:solidFill>
            <a:srgbClr val="B05894"/>
          </a:solidFill>
        </a:ln>
      </dgm:spPr>
      <dgm:t>
        <a:bodyPr/>
        <a:lstStyle/>
        <a:p>
          <a:r>
            <a:rPr lang="en-GB" b="1" noProof="0" dirty="0" err="1">
              <a:solidFill>
                <a:srgbClr val="B05894"/>
              </a:solidFill>
            </a:rPr>
            <a:t>Analisi</a:t>
          </a:r>
          <a:r>
            <a:rPr lang="en-GB" b="1" noProof="0" dirty="0">
              <a:solidFill>
                <a:srgbClr val="B05894"/>
              </a:solidFill>
            </a:rPr>
            <a:t> </a:t>
          </a:r>
          <a:r>
            <a:rPr lang="en-GB" b="1" noProof="0" dirty="0" err="1">
              <a:solidFill>
                <a:srgbClr val="B05894"/>
              </a:solidFill>
            </a:rPr>
            <a:t>qualitativa</a:t>
          </a:r>
          <a:r>
            <a:rPr lang="en-GB" b="1" noProof="0" dirty="0">
              <a:solidFill>
                <a:srgbClr val="B05894"/>
              </a:solidFill>
            </a:rPr>
            <a:t> del </a:t>
          </a:r>
          <a:r>
            <a:rPr lang="en-GB" b="1" noProof="0" dirty="0" err="1">
              <a:solidFill>
                <a:srgbClr val="B05894"/>
              </a:solidFill>
            </a:rPr>
            <a:t>rischio</a:t>
          </a:r>
          <a:endParaRPr lang="en-GB" b="1" noProof="0" dirty="0">
            <a:solidFill>
              <a:srgbClr val="B05894"/>
            </a:solidFill>
          </a:endParaRPr>
        </a:p>
      </dgm:t>
    </dgm:pt>
    <dgm:pt modelId="{66869DE5-DE12-544E-9328-20D38D405832}" type="parTrans" cxnId="{913013D1-FD21-E448-8555-E40B61B61B2C}">
      <dgm:prSet/>
      <dgm:spPr>
        <a:ln>
          <a:solidFill>
            <a:srgbClr val="B05894"/>
          </a:solidFill>
        </a:ln>
      </dgm:spPr>
      <dgm:t>
        <a:bodyPr/>
        <a:lstStyle/>
        <a:p>
          <a:endParaRPr lang="it-IT"/>
        </a:p>
      </dgm:t>
    </dgm:pt>
    <dgm:pt modelId="{5CAB65D4-9FF2-5347-AD57-6A94AB4CA6B8}" type="sibTrans" cxnId="{913013D1-FD21-E448-8555-E40B61B61B2C}">
      <dgm:prSet/>
      <dgm:spPr/>
      <dgm:t>
        <a:bodyPr/>
        <a:lstStyle/>
        <a:p>
          <a:endParaRPr lang="it-IT"/>
        </a:p>
      </dgm:t>
    </dgm:pt>
    <dgm:pt modelId="{460F0F94-6782-344B-BBCF-EE2C27988F2D}">
      <dgm:prSet phldrT="[Testo]"/>
      <dgm:spPr>
        <a:solidFill>
          <a:srgbClr val="FFECFC"/>
        </a:solidFill>
        <a:ln>
          <a:solidFill>
            <a:srgbClr val="B05894"/>
          </a:solidFill>
        </a:ln>
      </dgm:spPr>
      <dgm:t>
        <a:bodyPr/>
        <a:lstStyle/>
        <a:p>
          <a:r>
            <a:rPr lang="en-GB" b="1" noProof="0" dirty="0" err="1">
              <a:solidFill>
                <a:srgbClr val="B05894"/>
              </a:solidFill>
            </a:rPr>
            <a:t>Analisi</a:t>
          </a:r>
          <a:r>
            <a:rPr lang="en-GB" b="1" noProof="0" dirty="0">
              <a:solidFill>
                <a:srgbClr val="B05894"/>
              </a:solidFill>
            </a:rPr>
            <a:t> </a:t>
          </a:r>
          <a:r>
            <a:rPr lang="en-GB" b="1" noProof="0" dirty="0" err="1">
              <a:solidFill>
                <a:srgbClr val="B05894"/>
              </a:solidFill>
            </a:rPr>
            <a:t>quantitativa</a:t>
          </a:r>
          <a:r>
            <a:rPr lang="en-GB" b="1" noProof="0" dirty="0">
              <a:solidFill>
                <a:srgbClr val="B05894"/>
              </a:solidFill>
            </a:rPr>
            <a:t> del </a:t>
          </a:r>
          <a:r>
            <a:rPr lang="en-GB" b="1" noProof="0" dirty="0" err="1">
              <a:solidFill>
                <a:srgbClr val="B05894"/>
              </a:solidFill>
            </a:rPr>
            <a:t>rischio</a:t>
          </a:r>
          <a:endParaRPr lang="en-GB" b="1" noProof="0" dirty="0">
            <a:solidFill>
              <a:srgbClr val="B05894"/>
            </a:solidFill>
          </a:endParaRPr>
        </a:p>
      </dgm:t>
    </dgm:pt>
    <dgm:pt modelId="{B445FA0E-34AD-4146-AFBA-B872C3C40352}" type="parTrans" cxnId="{B9418755-B706-2846-B1A3-A2B722CAAD73}">
      <dgm:prSet/>
      <dgm:spPr>
        <a:ln>
          <a:solidFill>
            <a:srgbClr val="B05894"/>
          </a:solidFill>
        </a:ln>
      </dgm:spPr>
      <dgm:t>
        <a:bodyPr/>
        <a:lstStyle/>
        <a:p>
          <a:endParaRPr lang="it-IT"/>
        </a:p>
      </dgm:t>
    </dgm:pt>
    <dgm:pt modelId="{DE93CB35-C000-9A44-8B31-5CF5BED9752F}" type="sibTrans" cxnId="{B9418755-B706-2846-B1A3-A2B722CAAD73}">
      <dgm:prSet/>
      <dgm:spPr/>
      <dgm:t>
        <a:bodyPr/>
        <a:lstStyle/>
        <a:p>
          <a:endParaRPr lang="it-IT"/>
        </a:p>
      </dgm:t>
    </dgm:pt>
    <dgm:pt modelId="{37546D27-FEE8-A144-8E45-9787C2256ECE}">
      <dgm:prSet/>
      <dgm:spPr>
        <a:solidFill>
          <a:srgbClr val="FFECFC"/>
        </a:solidFill>
        <a:ln>
          <a:solidFill>
            <a:srgbClr val="B05894"/>
          </a:solidFill>
        </a:ln>
      </dgm:spPr>
      <dgm:t>
        <a:bodyPr/>
        <a:lstStyle/>
        <a:p>
          <a:pPr algn="l">
            <a:buFont typeface="Courier New" panose="02070309020205020404" pitchFamily="49" charset="0"/>
            <a:buChar char="o"/>
          </a:pPr>
          <a:r>
            <a:rPr lang="en-GB" noProof="0" dirty="0">
              <a:solidFill>
                <a:srgbClr val="B05894"/>
              </a:solidFill>
            </a:rPr>
            <a:t> </a:t>
          </a:r>
          <a:r>
            <a:rPr lang="en-GB" noProof="0" dirty="0" err="1">
              <a:solidFill>
                <a:srgbClr val="B05894"/>
              </a:solidFill>
            </a:rPr>
            <a:t>Registro</a:t>
          </a:r>
          <a:r>
            <a:rPr lang="en-GB" noProof="0" dirty="0">
              <a:solidFill>
                <a:srgbClr val="B05894"/>
              </a:solidFill>
            </a:rPr>
            <a:t> </a:t>
          </a:r>
          <a:r>
            <a:rPr lang="en-GB" noProof="0" dirty="0" err="1">
              <a:solidFill>
                <a:srgbClr val="B05894"/>
              </a:solidFill>
            </a:rPr>
            <a:t>dei</a:t>
          </a:r>
          <a:r>
            <a:rPr lang="en-GB" noProof="0" dirty="0">
              <a:solidFill>
                <a:srgbClr val="B05894"/>
              </a:solidFill>
            </a:rPr>
            <a:t> </a:t>
          </a:r>
          <a:r>
            <a:rPr lang="en-GB" noProof="0" dirty="0" err="1">
              <a:solidFill>
                <a:srgbClr val="B05894"/>
              </a:solidFill>
            </a:rPr>
            <a:t>rischi</a:t>
          </a:r>
          <a:endParaRPr lang="en-GB" noProof="0" dirty="0">
            <a:solidFill>
              <a:srgbClr val="B05894"/>
            </a:solidFill>
          </a:endParaRPr>
        </a:p>
        <a:p>
          <a:pPr algn="l">
            <a:buFont typeface="Courier New" panose="02070309020205020404" pitchFamily="49" charset="0"/>
            <a:buChar char="o"/>
          </a:pPr>
          <a:r>
            <a:rPr lang="en-GB" noProof="0" dirty="0">
              <a:solidFill>
                <a:srgbClr val="B05894"/>
              </a:solidFill>
            </a:rPr>
            <a:t> </a:t>
          </a:r>
          <a:r>
            <a:rPr lang="en-GB" noProof="0" dirty="0" err="1">
              <a:solidFill>
                <a:srgbClr val="B05894"/>
              </a:solidFill>
            </a:rPr>
            <a:t>Indice</a:t>
          </a:r>
          <a:r>
            <a:rPr lang="en-GB" noProof="0" dirty="0">
              <a:solidFill>
                <a:srgbClr val="B05894"/>
              </a:solidFill>
            </a:rPr>
            <a:t> di </a:t>
          </a:r>
          <a:r>
            <a:rPr lang="en-GB" noProof="0" dirty="0" err="1">
              <a:solidFill>
                <a:srgbClr val="B05894"/>
              </a:solidFill>
            </a:rPr>
            <a:t>probabilità-impatto</a:t>
          </a:r>
          <a:endParaRPr lang="en-GB" noProof="0" dirty="0">
            <a:solidFill>
              <a:srgbClr val="B05894"/>
            </a:solidFill>
          </a:endParaRPr>
        </a:p>
        <a:p>
          <a:pPr algn="l">
            <a:buFont typeface="Courier New" panose="02070309020205020404" pitchFamily="49" charset="0"/>
            <a:buChar char="o"/>
          </a:pPr>
          <a:r>
            <a:rPr lang="en-GB" noProof="0" dirty="0">
              <a:solidFill>
                <a:srgbClr val="B05894"/>
              </a:solidFill>
            </a:rPr>
            <a:t> </a:t>
          </a:r>
          <a:r>
            <a:rPr lang="en-GB" noProof="0" dirty="0" err="1">
              <a:solidFill>
                <a:srgbClr val="B05894"/>
              </a:solidFill>
            </a:rPr>
            <a:t>Categorizzazione</a:t>
          </a:r>
          <a:r>
            <a:rPr lang="en-GB" noProof="0" dirty="0">
              <a:solidFill>
                <a:srgbClr val="B05894"/>
              </a:solidFill>
            </a:rPr>
            <a:t> del </a:t>
          </a:r>
          <a:r>
            <a:rPr lang="en-GB" noProof="0" dirty="0" err="1">
              <a:solidFill>
                <a:srgbClr val="B05894"/>
              </a:solidFill>
            </a:rPr>
            <a:t>rischio</a:t>
          </a:r>
          <a:endParaRPr lang="en-GB" noProof="0" dirty="0">
            <a:solidFill>
              <a:srgbClr val="B05894"/>
            </a:solidFill>
          </a:endParaRPr>
        </a:p>
        <a:p>
          <a:pPr algn="l">
            <a:buFont typeface="Courier New" panose="02070309020205020404" pitchFamily="49" charset="0"/>
            <a:buChar char="o"/>
          </a:pPr>
          <a:r>
            <a:rPr lang="en-GB" noProof="0" dirty="0">
              <a:solidFill>
                <a:srgbClr val="B05894"/>
              </a:solidFill>
            </a:rPr>
            <a:t> </a:t>
          </a:r>
          <a:r>
            <a:rPr lang="en-GB" noProof="0" dirty="0" err="1">
              <a:solidFill>
                <a:srgbClr val="B05894"/>
              </a:solidFill>
            </a:rPr>
            <a:t>Giudizio</a:t>
          </a:r>
          <a:r>
            <a:rPr lang="en-GB" noProof="0" dirty="0">
              <a:solidFill>
                <a:srgbClr val="B05894"/>
              </a:solidFill>
            </a:rPr>
            <a:t> </a:t>
          </a:r>
          <a:r>
            <a:rPr lang="en-GB" noProof="0" dirty="0" err="1">
              <a:solidFill>
                <a:srgbClr val="B05894"/>
              </a:solidFill>
            </a:rPr>
            <a:t>degli</a:t>
          </a:r>
          <a:r>
            <a:rPr lang="en-GB" noProof="0" dirty="0">
              <a:solidFill>
                <a:srgbClr val="B05894"/>
              </a:solidFill>
            </a:rPr>
            <a:t> </a:t>
          </a:r>
          <a:r>
            <a:rPr lang="en-GB" noProof="0" dirty="0" err="1">
              <a:solidFill>
                <a:srgbClr val="B05894"/>
              </a:solidFill>
            </a:rPr>
            <a:t>esperti</a:t>
          </a:r>
          <a:endParaRPr lang="en-GB" noProof="0" dirty="0">
            <a:solidFill>
              <a:srgbClr val="B05894"/>
            </a:solidFill>
          </a:endParaRPr>
        </a:p>
      </dgm:t>
    </dgm:pt>
    <dgm:pt modelId="{34BD2CE2-C978-0845-BE12-47E92C9736DA}" type="parTrans" cxnId="{665D3F0B-84C7-564A-9D73-51F4C8B70F48}">
      <dgm:prSet/>
      <dgm:spPr>
        <a:ln>
          <a:solidFill>
            <a:srgbClr val="B05894"/>
          </a:solidFill>
        </a:ln>
      </dgm:spPr>
      <dgm:t>
        <a:bodyPr/>
        <a:lstStyle/>
        <a:p>
          <a:endParaRPr lang="it-IT"/>
        </a:p>
      </dgm:t>
    </dgm:pt>
    <dgm:pt modelId="{44BC9F62-857E-7840-A5CA-4CD32BCEA4E2}" type="sibTrans" cxnId="{665D3F0B-84C7-564A-9D73-51F4C8B70F48}">
      <dgm:prSet/>
      <dgm:spPr/>
      <dgm:t>
        <a:bodyPr/>
        <a:lstStyle/>
        <a:p>
          <a:endParaRPr lang="it-IT"/>
        </a:p>
      </dgm:t>
    </dgm:pt>
    <dgm:pt modelId="{AF72275B-020D-4B49-B7EE-DD2CA979EE0A}">
      <dgm:prSet/>
      <dgm:spPr>
        <a:solidFill>
          <a:srgbClr val="FFECFC"/>
        </a:solidFill>
        <a:ln>
          <a:solidFill>
            <a:srgbClr val="B05894"/>
          </a:solidFill>
        </a:ln>
      </dgm:spPr>
      <dgm:t>
        <a:bodyPr/>
        <a:lstStyle/>
        <a:p>
          <a:pPr marL="285750" indent="-285750" algn="l">
            <a:buFont typeface="Courier New" panose="02070309020205020404" pitchFamily="49" charset="0"/>
            <a:buChar char="o"/>
          </a:pPr>
          <a:r>
            <a:rPr lang="en-GB" noProof="0" dirty="0">
              <a:solidFill>
                <a:srgbClr val="B05894"/>
              </a:solidFill>
            </a:rPr>
            <a:t> </a:t>
          </a:r>
          <a:r>
            <a:rPr lang="en-GB" noProof="0" dirty="0" err="1">
              <a:solidFill>
                <a:srgbClr val="B05894"/>
              </a:solidFill>
            </a:rPr>
            <a:t>Analisi</a:t>
          </a:r>
          <a:r>
            <a:rPr lang="en-GB" noProof="0" dirty="0">
              <a:solidFill>
                <a:srgbClr val="B05894"/>
              </a:solidFill>
            </a:rPr>
            <a:t> di </a:t>
          </a:r>
          <a:r>
            <a:rPr lang="en-GB" noProof="0" dirty="0" err="1">
              <a:solidFill>
                <a:srgbClr val="B05894"/>
              </a:solidFill>
            </a:rPr>
            <a:t>sensibilità</a:t>
          </a:r>
          <a:endParaRPr lang="en-GB" noProof="0" dirty="0">
            <a:solidFill>
              <a:srgbClr val="B05894"/>
            </a:solidFill>
          </a:endParaRPr>
        </a:p>
        <a:p>
          <a:pPr marL="285750" indent="-285750" algn="l">
            <a:buFont typeface="Courier New" panose="02070309020205020404" pitchFamily="49" charset="0"/>
            <a:buChar char="o"/>
          </a:pPr>
          <a:r>
            <a:rPr lang="en-GB" noProof="0" dirty="0">
              <a:solidFill>
                <a:srgbClr val="B05894"/>
              </a:solidFill>
            </a:rPr>
            <a:t> </a:t>
          </a:r>
          <a:r>
            <a:rPr lang="en-GB" noProof="0" dirty="0" err="1">
              <a:solidFill>
                <a:srgbClr val="B05894"/>
              </a:solidFill>
            </a:rPr>
            <a:t>Analisi</a:t>
          </a:r>
          <a:r>
            <a:rPr lang="en-GB" noProof="0" dirty="0">
              <a:solidFill>
                <a:srgbClr val="B05894"/>
              </a:solidFill>
            </a:rPr>
            <a:t> </a:t>
          </a:r>
          <a:r>
            <a:rPr lang="en-GB" noProof="0" dirty="0" err="1">
              <a:solidFill>
                <a:srgbClr val="B05894"/>
              </a:solidFill>
            </a:rPr>
            <a:t>dell’albero</a:t>
          </a:r>
          <a:r>
            <a:rPr lang="en-GB" noProof="0" dirty="0">
              <a:solidFill>
                <a:srgbClr val="B05894"/>
              </a:solidFill>
            </a:rPr>
            <a:t> </a:t>
          </a:r>
          <a:r>
            <a:rPr lang="en-GB" noProof="0" dirty="0" err="1">
              <a:solidFill>
                <a:srgbClr val="B05894"/>
              </a:solidFill>
            </a:rPr>
            <a:t>decisionale</a:t>
          </a:r>
          <a:endParaRPr lang="en-GB" noProof="0" dirty="0">
            <a:solidFill>
              <a:srgbClr val="B05894"/>
            </a:solidFill>
          </a:endParaRPr>
        </a:p>
        <a:p>
          <a:pPr marL="285750" indent="-285750" algn="l">
            <a:buFont typeface="Courier New" panose="02070309020205020404" pitchFamily="49" charset="0"/>
            <a:buChar char="o"/>
          </a:pPr>
          <a:r>
            <a:rPr lang="en-GB" noProof="0" dirty="0">
              <a:solidFill>
                <a:srgbClr val="B05894"/>
              </a:solidFill>
            </a:rPr>
            <a:t> </a:t>
          </a:r>
          <a:r>
            <a:rPr lang="en-GB" noProof="0" dirty="0" err="1">
              <a:solidFill>
                <a:srgbClr val="B05894"/>
              </a:solidFill>
            </a:rPr>
            <a:t>Analisi</a:t>
          </a:r>
          <a:r>
            <a:rPr lang="en-GB" noProof="0" dirty="0">
              <a:solidFill>
                <a:srgbClr val="B05894"/>
              </a:solidFill>
            </a:rPr>
            <a:t> di scenario</a:t>
          </a:r>
        </a:p>
        <a:p>
          <a:pPr marL="285750" indent="-285750" algn="l">
            <a:buFont typeface="Courier New" panose="02070309020205020404" pitchFamily="49" charset="0"/>
            <a:buChar char="o"/>
          </a:pPr>
          <a:r>
            <a:rPr lang="en-GB" noProof="0" dirty="0">
              <a:solidFill>
                <a:srgbClr val="B05894"/>
              </a:solidFill>
            </a:rPr>
            <a:t> </a:t>
          </a:r>
          <a:r>
            <a:rPr lang="en-GB" noProof="0" dirty="0" err="1">
              <a:solidFill>
                <a:srgbClr val="B05894"/>
              </a:solidFill>
            </a:rPr>
            <a:t>Simulazione</a:t>
          </a:r>
          <a:r>
            <a:rPr lang="en-GB" noProof="0" dirty="0">
              <a:solidFill>
                <a:srgbClr val="B05894"/>
              </a:solidFill>
            </a:rPr>
            <a:t> del </a:t>
          </a:r>
          <a:r>
            <a:rPr lang="en-GB" noProof="0" dirty="0" err="1">
              <a:solidFill>
                <a:srgbClr val="B05894"/>
              </a:solidFill>
            </a:rPr>
            <a:t>campionamento</a:t>
          </a:r>
          <a:r>
            <a:rPr lang="en-GB" noProof="0" dirty="0">
              <a:solidFill>
                <a:srgbClr val="B05894"/>
              </a:solidFill>
            </a:rPr>
            <a:t> </a:t>
          </a:r>
          <a:r>
            <a:rPr lang="en-GB" noProof="0" dirty="0" err="1">
              <a:solidFill>
                <a:srgbClr val="B05894"/>
              </a:solidFill>
            </a:rPr>
            <a:t>dell’ipercubo</a:t>
          </a:r>
          <a:r>
            <a:rPr lang="en-GB" noProof="0" dirty="0">
              <a:solidFill>
                <a:srgbClr val="B05894"/>
              </a:solidFill>
            </a:rPr>
            <a:t> </a:t>
          </a:r>
          <a:r>
            <a:rPr lang="en-GB" noProof="0" dirty="0" err="1">
              <a:solidFill>
                <a:srgbClr val="B05894"/>
              </a:solidFill>
            </a:rPr>
            <a:t>latino</a:t>
          </a:r>
          <a:r>
            <a:rPr lang="en-GB" noProof="0" dirty="0">
              <a:solidFill>
                <a:srgbClr val="B05894"/>
              </a:solidFill>
            </a:rPr>
            <a:t> </a:t>
          </a:r>
        </a:p>
        <a:p>
          <a:pPr marL="285750" indent="-285750" algn="l">
            <a:buFont typeface="Courier New" panose="02070309020205020404" pitchFamily="49" charset="0"/>
            <a:buChar char="o"/>
          </a:pPr>
          <a:r>
            <a:rPr lang="en-GB" noProof="0" dirty="0">
              <a:solidFill>
                <a:srgbClr val="B05894"/>
              </a:solidFill>
            </a:rPr>
            <a:t> </a:t>
          </a:r>
          <a:r>
            <a:rPr lang="en-GB" noProof="0" dirty="0" err="1">
              <a:solidFill>
                <a:srgbClr val="B05894"/>
              </a:solidFill>
            </a:rPr>
            <a:t>Simulazione</a:t>
          </a:r>
          <a:r>
            <a:rPr lang="en-GB" noProof="0" dirty="0">
              <a:solidFill>
                <a:srgbClr val="B05894"/>
              </a:solidFill>
            </a:rPr>
            <a:t> Monte Carlo</a:t>
          </a:r>
        </a:p>
      </dgm:t>
    </dgm:pt>
    <dgm:pt modelId="{3C2B2CF4-EDB4-9446-B2EC-68B7B2379C1C}" type="parTrans" cxnId="{8BDA13D4-6863-954D-9847-EAA938ACC1E6}">
      <dgm:prSet/>
      <dgm:spPr>
        <a:ln>
          <a:solidFill>
            <a:srgbClr val="B05894"/>
          </a:solidFill>
        </a:ln>
      </dgm:spPr>
      <dgm:t>
        <a:bodyPr/>
        <a:lstStyle/>
        <a:p>
          <a:endParaRPr lang="it-IT"/>
        </a:p>
      </dgm:t>
    </dgm:pt>
    <dgm:pt modelId="{D52CB425-7B19-EC43-BCEA-E81D15D006F9}" type="sibTrans" cxnId="{8BDA13D4-6863-954D-9847-EAA938ACC1E6}">
      <dgm:prSet/>
      <dgm:spPr/>
      <dgm:t>
        <a:bodyPr/>
        <a:lstStyle/>
        <a:p>
          <a:endParaRPr lang="it-IT"/>
        </a:p>
      </dgm:t>
    </dgm:pt>
    <dgm:pt modelId="{07082558-ECAF-2D46-AE65-26A88DBD5040}" type="pres">
      <dgm:prSet presAssocID="{4BCDC860-0957-EE4F-A443-4D38470A0C2B}" presName="Name0" presStyleCnt="0">
        <dgm:presLayoutVars>
          <dgm:chPref val="1"/>
          <dgm:dir/>
          <dgm:animOne val="branch"/>
          <dgm:animLvl val="lvl"/>
          <dgm:resizeHandles val="exact"/>
        </dgm:presLayoutVars>
      </dgm:prSet>
      <dgm:spPr/>
    </dgm:pt>
    <dgm:pt modelId="{3BE6D236-E04F-6143-A2D7-09CC8ED76DF6}" type="pres">
      <dgm:prSet presAssocID="{EA577E05-64EF-A149-9BB6-F688012EA810}" presName="root1" presStyleCnt="0"/>
      <dgm:spPr/>
    </dgm:pt>
    <dgm:pt modelId="{0FE36CB2-E20A-8A45-9F8A-8F6E343D382C}" type="pres">
      <dgm:prSet presAssocID="{EA577E05-64EF-A149-9BB6-F688012EA810}" presName="LevelOneTextNode" presStyleLbl="node0" presStyleIdx="0" presStyleCnt="1">
        <dgm:presLayoutVars>
          <dgm:chPref val="3"/>
        </dgm:presLayoutVars>
      </dgm:prSet>
      <dgm:spPr/>
    </dgm:pt>
    <dgm:pt modelId="{D3F130F0-F027-8C4D-9E47-6A33593D4F21}" type="pres">
      <dgm:prSet presAssocID="{EA577E05-64EF-A149-9BB6-F688012EA810}" presName="level2hierChild" presStyleCnt="0"/>
      <dgm:spPr/>
    </dgm:pt>
    <dgm:pt modelId="{4E194532-0E3B-0744-91D0-9EC0AD222712}" type="pres">
      <dgm:prSet presAssocID="{66869DE5-DE12-544E-9328-20D38D405832}" presName="conn2-1" presStyleLbl="parChTrans1D2" presStyleIdx="0" presStyleCnt="2"/>
      <dgm:spPr/>
    </dgm:pt>
    <dgm:pt modelId="{9015A1E6-0F18-CB4B-A1D1-8816ACD0708B}" type="pres">
      <dgm:prSet presAssocID="{66869DE5-DE12-544E-9328-20D38D405832}" presName="connTx" presStyleLbl="parChTrans1D2" presStyleIdx="0" presStyleCnt="2"/>
      <dgm:spPr/>
    </dgm:pt>
    <dgm:pt modelId="{05CF24EF-99A1-E247-B7FE-4165CC6E5A7C}" type="pres">
      <dgm:prSet presAssocID="{6B42F93D-3231-0844-AC23-909EBCD613B5}" presName="root2" presStyleCnt="0"/>
      <dgm:spPr/>
    </dgm:pt>
    <dgm:pt modelId="{E805AD18-37B8-E74F-9105-66A1CFC7F79F}" type="pres">
      <dgm:prSet presAssocID="{6B42F93D-3231-0844-AC23-909EBCD613B5}" presName="LevelTwoTextNode" presStyleLbl="asst1" presStyleIdx="0" presStyleCnt="1">
        <dgm:presLayoutVars>
          <dgm:chPref val="3"/>
        </dgm:presLayoutVars>
      </dgm:prSet>
      <dgm:spPr/>
    </dgm:pt>
    <dgm:pt modelId="{5EE6B633-A08A-5146-AC0D-1CC09F6DF2CD}" type="pres">
      <dgm:prSet presAssocID="{6B42F93D-3231-0844-AC23-909EBCD613B5}" presName="level3hierChild" presStyleCnt="0"/>
      <dgm:spPr/>
    </dgm:pt>
    <dgm:pt modelId="{43B09A19-EBFE-1043-B32E-4E183A28363C}" type="pres">
      <dgm:prSet presAssocID="{34BD2CE2-C978-0845-BE12-47E92C9736DA}" presName="conn2-1" presStyleLbl="parChTrans1D3" presStyleIdx="0" presStyleCnt="2"/>
      <dgm:spPr/>
    </dgm:pt>
    <dgm:pt modelId="{3BBBF1D0-ABFA-6945-95C2-F510086902D3}" type="pres">
      <dgm:prSet presAssocID="{34BD2CE2-C978-0845-BE12-47E92C9736DA}" presName="connTx" presStyleLbl="parChTrans1D3" presStyleIdx="0" presStyleCnt="2"/>
      <dgm:spPr/>
    </dgm:pt>
    <dgm:pt modelId="{4623B9FD-220B-B345-BD40-B5AC9CD231D2}" type="pres">
      <dgm:prSet presAssocID="{37546D27-FEE8-A144-8E45-9787C2256ECE}" presName="root2" presStyleCnt="0"/>
      <dgm:spPr/>
    </dgm:pt>
    <dgm:pt modelId="{37312166-3FE7-8741-A490-FED22DA5543D}" type="pres">
      <dgm:prSet presAssocID="{37546D27-FEE8-A144-8E45-9787C2256ECE}" presName="LevelTwoTextNode" presStyleLbl="node3" presStyleIdx="0" presStyleCnt="2" custScaleY="184506">
        <dgm:presLayoutVars>
          <dgm:chPref val="3"/>
        </dgm:presLayoutVars>
      </dgm:prSet>
      <dgm:spPr/>
    </dgm:pt>
    <dgm:pt modelId="{B5CECE47-FF6F-6A43-8135-D557605DA7D9}" type="pres">
      <dgm:prSet presAssocID="{37546D27-FEE8-A144-8E45-9787C2256ECE}" presName="level3hierChild" presStyleCnt="0"/>
      <dgm:spPr/>
    </dgm:pt>
    <dgm:pt modelId="{7D48F4D1-1354-4E4A-BA95-09A3BE01978D}" type="pres">
      <dgm:prSet presAssocID="{B445FA0E-34AD-4146-AFBA-B872C3C40352}" presName="conn2-1" presStyleLbl="parChTrans1D2" presStyleIdx="1" presStyleCnt="2"/>
      <dgm:spPr/>
    </dgm:pt>
    <dgm:pt modelId="{4E5A913C-752F-B74E-99D6-7867FBE026BE}" type="pres">
      <dgm:prSet presAssocID="{B445FA0E-34AD-4146-AFBA-B872C3C40352}" presName="connTx" presStyleLbl="parChTrans1D2" presStyleIdx="1" presStyleCnt="2"/>
      <dgm:spPr/>
    </dgm:pt>
    <dgm:pt modelId="{4238617A-C0A9-564C-9881-B28497EA2227}" type="pres">
      <dgm:prSet presAssocID="{460F0F94-6782-344B-BBCF-EE2C27988F2D}" presName="root2" presStyleCnt="0"/>
      <dgm:spPr/>
    </dgm:pt>
    <dgm:pt modelId="{BE5A2455-6704-F74D-899A-EE31A058EFE9}" type="pres">
      <dgm:prSet presAssocID="{460F0F94-6782-344B-BBCF-EE2C27988F2D}" presName="LevelTwoTextNode" presStyleLbl="node2" presStyleIdx="0" presStyleCnt="1">
        <dgm:presLayoutVars>
          <dgm:chPref val="3"/>
        </dgm:presLayoutVars>
      </dgm:prSet>
      <dgm:spPr/>
    </dgm:pt>
    <dgm:pt modelId="{2DC66267-61DA-F342-8561-69BB70B332DA}" type="pres">
      <dgm:prSet presAssocID="{460F0F94-6782-344B-BBCF-EE2C27988F2D}" presName="level3hierChild" presStyleCnt="0"/>
      <dgm:spPr/>
    </dgm:pt>
    <dgm:pt modelId="{10639A9B-1790-3E4C-9BB9-AC725F91A3B8}" type="pres">
      <dgm:prSet presAssocID="{3C2B2CF4-EDB4-9446-B2EC-68B7B2379C1C}" presName="conn2-1" presStyleLbl="parChTrans1D3" presStyleIdx="1" presStyleCnt="2"/>
      <dgm:spPr/>
    </dgm:pt>
    <dgm:pt modelId="{768B65FB-868C-0F47-BF2A-03AA00D3FC8B}" type="pres">
      <dgm:prSet presAssocID="{3C2B2CF4-EDB4-9446-B2EC-68B7B2379C1C}" presName="connTx" presStyleLbl="parChTrans1D3" presStyleIdx="1" presStyleCnt="2"/>
      <dgm:spPr/>
    </dgm:pt>
    <dgm:pt modelId="{05B21718-F10D-974F-9700-180E3E3E88B4}" type="pres">
      <dgm:prSet presAssocID="{AF72275B-020D-4B49-B7EE-DD2CA979EE0A}" presName="root2" presStyleCnt="0"/>
      <dgm:spPr/>
    </dgm:pt>
    <dgm:pt modelId="{44B337A7-ACC2-6142-90DE-065BAC7F96E0}" type="pres">
      <dgm:prSet presAssocID="{AF72275B-020D-4B49-B7EE-DD2CA979EE0A}" presName="LevelTwoTextNode" presStyleLbl="node3" presStyleIdx="1" presStyleCnt="2" custScaleY="203800">
        <dgm:presLayoutVars>
          <dgm:chPref val="3"/>
        </dgm:presLayoutVars>
      </dgm:prSet>
      <dgm:spPr/>
    </dgm:pt>
    <dgm:pt modelId="{3A98BD18-4CD0-DB40-9A97-63E3E5BCC987}" type="pres">
      <dgm:prSet presAssocID="{AF72275B-020D-4B49-B7EE-DD2CA979EE0A}" presName="level3hierChild" presStyleCnt="0"/>
      <dgm:spPr/>
    </dgm:pt>
  </dgm:ptLst>
  <dgm:cxnLst>
    <dgm:cxn modelId="{665D3F0B-84C7-564A-9D73-51F4C8B70F48}" srcId="{6B42F93D-3231-0844-AC23-909EBCD613B5}" destId="{37546D27-FEE8-A144-8E45-9787C2256ECE}" srcOrd="0" destOrd="0" parTransId="{34BD2CE2-C978-0845-BE12-47E92C9736DA}" sibTransId="{44BC9F62-857E-7840-A5CA-4CD32BCEA4E2}"/>
    <dgm:cxn modelId="{58F1451B-DBD6-E64F-9C8B-0C41910F82A0}" type="presOf" srcId="{34BD2CE2-C978-0845-BE12-47E92C9736DA}" destId="{43B09A19-EBFE-1043-B32E-4E183A28363C}" srcOrd="0" destOrd="0" presId="urn:microsoft.com/office/officeart/2008/layout/HorizontalMultiLevelHierarchy"/>
    <dgm:cxn modelId="{1FE5DA1D-D65D-DC4F-BD9C-18D8E6316067}" type="presOf" srcId="{3C2B2CF4-EDB4-9446-B2EC-68B7B2379C1C}" destId="{768B65FB-868C-0F47-BF2A-03AA00D3FC8B}" srcOrd="1" destOrd="0" presId="urn:microsoft.com/office/officeart/2008/layout/HorizontalMultiLevelHierarchy"/>
    <dgm:cxn modelId="{33058C1E-E023-3140-879A-80C68A6C85D3}" type="presOf" srcId="{6B42F93D-3231-0844-AC23-909EBCD613B5}" destId="{E805AD18-37B8-E74F-9105-66A1CFC7F79F}" srcOrd="0" destOrd="0" presId="urn:microsoft.com/office/officeart/2008/layout/HorizontalMultiLevelHierarchy"/>
    <dgm:cxn modelId="{388C362A-DCE8-D34F-A6A5-B992C1CD70AF}" type="presOf" srcId="{EA577E05-64EF-A149-9BB6-F688012EA810}" destId="{0FE36CB2-E20A-8A45-9F8A-8F6E343D382C}" srcOrd="0" destOrd="0" presId="urn:microsoft.com/office/officeart/2008/layout/HorizontalMultiLevelHierarchy"/>
    <dgm:cxn modelId="{8BB70C68-48F2-3E4C-AE0C-CBAEC36FE626}" type="presOf" srcId="{B445FA0E-34AD-4146-AFBA-B872C3C40352}" destId="{4E5A913C-752F-B74E-99D6-7867FBE026BE}" srcOrd="1" destOrd="0" presId="urn:microsoft.com/office/officeart/2008/layout/HorizontalMultiLevelHierarchy"/>
    <dgm:cxn modelId="{7C8A7771-C325-BF45-91EC-1B7B0CFD4093}" type="presOf" srcId="{AF72275B-020D-4B49-B7EE-DD2CA979EE0A}" destId="{44B337A7-ACC2-6142-90DE-065BAC7F96E0}" srcOrd="0" destOrd="0" presId="urn:microsoft.com/office/officeart/2008/layout/HorizontalMultiLevelHierarchy"/>
    <dgm:cxn modelId="{B9418755-B706-2846-B1A3-A2B722CAAD73}" srcId="{EA577E05-64EF-A149-9BB6-F688012EA810}" destId="{460F0F94-6782-344B-BBCF-EE2C27988F2D}" srcOrd="1" destOrd="0" parTransId="{B445FA0E-34AD-4146-AFBA-B872C3C40352}" sibTransId="{DE93CB35-C000-9A44-8B31-5CF5BED9752F}"/>
    <dgm:cxn modelId="{B4D33590-652D-A345-ACCB-1ABB9BAB087C}" type="presOf" srcId="{66869DE5-DE12-544E-9328-20D38D405832}" destId="{9015A1E6-0F18-CB4B-A1D1-8816ACD0708B}" srcOrd="1" destOrd="0" presId="urn:microsoft.com/office/officeart/2008/layout/HorizontalMultiLevelHierarchy"/>
    <dgm:cxn modelId="{57E4EE90-5CBA-224B-8614-BF84EED341AE}" type="presOf" srcId="{460F0F94-6782-344B-BBCF-EE2C27988F2D}" destId="{BE5A2455-6704-F74D-899A-EE31A058EFE9}" srcOrd="0" destOrd="0" presId="urn:microsoft.com/office/officeart/2008/layout/HorizontalMultiLevelHierarchy"/>
    <dgm:cxn modelId="{5E362D94-67AF-DE42-97D2-3B35EE1D305F}" type="presOf" srcId="{66869DE5-DE12-544E-9328-20D38D405832}" destId="{4E194532-0E3B-0744-91D0-9EC0AD222712}" srcOrd="0" destOrd="0" presId="urn:microsoft.com/office/officeart/2008/layout/HorizontalMultiLevelHierarchy"/>
    <dgm:cxn modelId="{2F839CAA-D637-4C49-A127-3A42F01B4B12}" type="presOf" srcId="{3C2B2CF4-EDB4-9446-B2EC-68B7B2379C1C}" destId="{10639A9B-1790-3E4C-9BB9-AC725F91A3B8}" srcOrd="0" destOrd="0" presId="urn:microsoft.com/office/officeart/2008/layout/HorizontalMultiLevelHierarchy"/>
    <dgm:cxn modelId="{913013D1-FD21-E448-8555-E40B61B61B2C}" srcId="{EA577E05-64EF-A149-9BB6-F688012EA810}" destId="{6B42F93D-3231-0844-AC23-909EBCD613B5}" srcOrd="0" destOrd="0" parTransId="{66869DE5-DE12-544E-9328-20D38D405832}" sibTransId="{5CAB65D4-9FF2-5347-AD57-6A94AB4CA6B8}"/>
    <dgm:cxn modelId="{8BDA13D4-6863-954D-9847-EAA938ACC1E6}" srcId="{460F0F94-6782-344B-BBCF-EE2C27988F2D}" destId="{AF72275B-020D-4B49-B7EE-DD2CA979EE0A}" srcOrd="0" destOrd="0" parTransId="{3C2B2CF4-EDB4-9446-B2EC-68B7B2379C1C}" sibTransId="{D52CB425-7B19-EC43-BCEA-E81D15D006F9}"/>
    <dgm:cxn modelId="{35822FEC-B09E-9541-8921-205522EC3776}" type="presOf" srcId="{34BD2CE2-C978-0845-BE12-47E92C9736DA}" destId="{3BBBF1D0-ABFA-6945-95C2-F510086902D3}" srcOrd="1" destOrd="0" presId="urn:microsoft.com/office/officeart/2008/layout/HorizontalMultiLevelHierarchy"/>
    <dgm:cxn modelId="{989A91F1-5955-A644-9984-CA2353D84E36}" type="presOf" srcId="{B445FA0E-34AD-4146-AFBA-B872C3C40352}" destId="{7D48F4D1-1354-4E4A-BA95-09A3BE01978D}" srcOrd="0" destOrd="0" presId="urn:microsoft.com/office/officeart/2008/layout/HorizontalMultiLevelHierarchy"/>
    <dgm:cxn modelId="{AC8534F6-3756-BE41-80CD-42AEEE981640}" type="presOf" srcId="{37546D27-FEE8-A144-8E45-9787C2256ECE}" destId="{37312166-3FE7-8741-A490-FED22DA5543D}" srcOrd="0" destOrd="0" presId="urn:microsoft.com/office/officeart/2008/layout/HorizontalMultiLevelHierarchy"/>
    <dgm:cxn modelId="{BAF19EF8-F1F5-F34A-9615-E077328312E2}" type="presOf" srcId="{4BCDC860-0957-EE4F-A443-4D38470A0C2B}" destId="{07082558-ECAF-2D46-AE65-26A88DBD5040}" srcOrd="0" destOrd="0" presId="urn:microsoft.com/office/officeart/2008/layout/HorizontalMultiLevelHierarchy"/>
    <dgm:cxn modelId="{BB7DB0F9-BD3E-F14A-A28E-1806E06A4FE3}" srcId="{4BCDC860-0957-EE4F-A443-4D38470A0C2B}" destId="{EA577E05-64EF-A149-9BB6-F688012EA810}" srcOrd="0" destOrd="0" parTransId="{8ABF2481-B3F2-8140-8E51-A28923228A21}" sibTransId="{754C8A27-093F-824D-A75A-454DEF5CE282}"/>
    <dgm:cxn modelId="{9BFA900B-6292-914F-B0B3-A2244E26C795}" type="presParOf" srcId="{07082558-ECAF-2D46-AE65-26A88DBD5040}" destId="{3BE6D236-E04F-6143-A2D7-09CC8ED76DF6}" srcOrd="0" destOrd="0" presId="urn:microsoft.com/office/officeart/2008/layout/HorizontalMultiLevelHierarchy"/>
    <dgm:cxn modelId="{23CF0340-95CD-2A45-848B-9F82F75127E4}" type="presParOf" srcId="{3BE6D236-E04F-6143-A2D7-09CC8ED76DF6}" destId="{0FE36CB2-E20A-8A45-9F8A-8F6E343D382C}" srcOrd="0" destOrd="0" presId="urn:microsoft.com/office/officeart/2008/layout/HorizontalMultiLevelHierarchy"/>
    <dgm:cxn modelId="{87BC9616-3634-D548-AFD2-098C72519B11}" type="presParOf" srcId="{3BE6D236-E04F-6143-A2D7-09CC8ED76DF6}" destId="{D3F130F0-F027-8C4D-9E47-6A33593D4F21}" srcOrd="1" destOrd="0" presId="urn:microsoft.com/office/officeart/2008/layout/HorizontalMultiLevelHierarchy"/>
    <dgm:cxn modelId="{4AA799C0-1B0C-5F4F-A50C-4DD975BD8933}" type="presParOf" srcId="{D3F130F0-F027-8C4D-9E47-6A33593D4F21}" destId="{4E194532-0E3B-0744-91D0-9EC0AD222712}" srcOrd="0" destOrd="0" presId="urn:microsoft.com/office/officeart/2008/layout/HorizontalMultiLevelHierarchy"/>
    <dgm:cxn modelId="{14FF9963-D1FC-7847-8D9C-FA4BBE45815A}" type="presParOf" srcId="{4E194532-0E3B-0744-91D0-9EC0AD222712}" destId="{9015A1E6-0F18-CB4B-A1D1-8816ACD0708B}" srcOrd="0" destOrd="0" presId="urn:microsoft.com/office/officeart/2008/layout/HorizontalMultiLevelHierarchy"/>
    <dgm:cxn modelId="{4A85C6A5-EDD1-E941-8575-F456032CDF5C}" type="presParOf" srcId="{D3F130F0-F027-8C4D-9E47-6A33593D4F21}" destId="{05CF24EF-99A1-E247-B7FE-4165CC6E5A7C}" srcOrd="1" destOrd="0" presId="urn:microsoft.com/office/officeart/2008/layout/HorizontalMultiLevelHierarchy"/>
    <dgm:cxn modelId="{7355D651-A0C5-BB4B-8EBE-39EAA112A7AB}" type="presParOf" srcId="{05CF24EF-99A1-E247-B7FE-4165CC6E5A7C}" destId="{E805AD18-37B8-E74F-9105-66A1CFC7F79F}" srcOrd="0" destOrd="0" presId="urn:microsoft.com/office/officeart/2008/layout/HorizontalMultiLevelHierarchy"/>
    <dgm:cxn modelId="{FC33C30F-954E-914A-BFAB-AF0160CCF7DB}" type="presParOf" srcId="{05CF24EF-99A1-E247-B7FE-4165CC6E5A7C}" destId="{5EE6B633-A08A-5146-AC0D-1CC09F6DF2CD}" srcOrd="1" destOrd="0" presId="urn:microsoft.com/office/officeart/2008/layout/HorizontalMultiLevelHierarchy"/>
    <dgm:cxn modelId="{9EB04D49-0C48-AB4F-8771-9B811EEE02EC}" type="presParOf" srcId="{5EE6B633-A08A-5146-AC0D-1CC09F6DF2CD}" destId="{43B09A19-EBFE-1043-B32E-4E183A28363C}" srcOrd="0" destOrd="0" presId="urn:microsoft.com/office/officeart/2008/layout/HorizontalMultiLevelHierarchy"/>
    <dgm:cxn modelId="{F49AB55A-C641-E240-8463-D80132720910}" type="presParOf" srcId="{43B09A19-EBFE-1043-B32E-4E183A28363C}" destId="{3BBBF1D0-ABFA-6945-95C2-F510086902D3}" srcOrd="0" destOrd="0" presId="urn:microsoft.com/office/officeart/2008/layout/HorizontalMultiLevelHierarchy"/>
    <dgm:cxn modelId="{15F2195F-0AA4-AC4A-A786-2F57F921A800}" type="presParOf" srcId="{5EE6B633-A08A-5146-AC0D-1CC09F6DF2CD}" destId="{4623B9FD-220B-B345-BD40-B5AC9CD231D2}" srcOrd="1" destOrd="0" presId="urn:microsoft.com/office/officeart/2008/layout/HorizontalMultiLevelHierarchy"/>
    <dgm:cxn modelId="{3FFAF355-8C58-F34F-AA31-DBEE260EFDBC}" type="presParOf" srcId="{4623B9FD-220B-B345-BD40-B5AC9CD231D2}" destId="{37312166-3FE7-8741-A490-FED22DA5543D}" srcOrd="0" destOrd="0" presId="urn:microsoft.com/office/officeart/2008/layout/HorizontalMultiLevelHierarchy"/>
    <dgm:cxn modelId="{A26C6365-4FE8-EB46-98B6-17F02B079B19}" type="presParOf" srcId="{4623B9FD-220B-B345-BD40-B5AC9CD231D2}" destId="{B5CECE47-FF6F-6A43-8135-D557605DA7D9}" srcOrd="1" destOrd="0" presId="urn:microsoft.com/office/officeart/2008/layout/HorizontalMultiLevelHierarchy"/>
    <dgm:cxn modelId="{911ED9E8-2744-5845-BAEF-DA044172E72E}" type="presParOf" srcId="{D3F130F0-F027-8C4D-9E47-6A33593D4F21}" destId="{7D48F4D1-1354-4E4A-BA95-09A3BE01978D}" srcOrd="2" destOrd="0" presId="urn:microsoft.com/office/officeart/2008/layout/HorizontalMultiLevelHierarchy"/>
    <dgm:cxn modelId="{BF51F8EE-CA1A-504F-9AE9-83957667C070}" type="presParOf" srcId="{7D48F4D1-1354-4E4A-BA95-09A3BE01978D}" destId="{4E5A913C-752F-B74E-99D6-7867FBE026BE}" srcOrd="0" destOrd="0" presId="urn:microsoft.com/office/officeart/2008/layout/HorizontalMultiLevelHierarchy"/>
    <dgm:cxn modelId="{189FB3AC-2DF2-164A-8E5A-6C13A44CF791}" type="presParOf" srcId="{D3F130F0-F027-8C4D-9E47-6A33593D4F21}" destId="{4238617A-C0A9-564C-9881-B28497EA2227}" srcOrd="3" destOrd="0" presId="urn:microsoft.com/office/officeart/2008/layout/HorizontalMultiLevelHierarchy"/>
    <dgm:cxn modelId="{4597CCDF-441C-6948-BAE4-5E9915831F6F}" type="presParOf" srcId="{4238617A-C0A9-564C-9881-B28497EA2227}" destId="{BE5A2455-6704-F74D-899A-EE31A058EFE9}" srcOrd="0" destOrd="0" presId="urn:microsoft.com/office/officeart/2008/layout/HorizontalMultiLevelHierarchy"/>
    <dgm:cxn modelId="{7A686A0C-4493-6148-ADFE-C4ACAC274EB4}" type="presParOf" srcId="{4238617A-C0A9-564C-9881-B28497EA2227}" destId="{2DC66267-61DA-F342-8561-69BB70B332DA}" srcOrd="1" destOrd="0" presId="urn:microsoft.com/office/officeart/2008/layout/HorizontalMultiLevelHierarchy"/>
    <dgm:cxn modelId="{94A5DE38-8319-E149-8EE7-2B7AC2FDFFE7}" type="presParOf" srcId="{2DC66267-61DA-F342-8561-69BB70B332DA}" destId="{10639A9B-1790-3E4C-9BB9-AC725F91A3B8}" srcOrd="0" destOrd="0" presId="urn:microsoft.com/office/officeart/2008/layout/HorizontalMultiLevelHierarchy"/>
    <dgm:cxn modelId="{812AC754-3916-A043-9B5D-EEEDC12011E6}" type="presParOf" srcId="{10639A9B-1790-3E4C-9BB9-AC725F91A3B8}" destId="{768B65FB-868C-0F47-BF2A-03AA00D3FC8B}" srcOrd="0" destOrd="0" presId="urn:microsoft.com/office/officeart/2008/layout/HorizontalMultiLevelHierarchy"/>
    <dgm:cxn modelId="{C289D7DA-EA71-8647-A0BA-1C6171DFEA0A}" type="presParOf" srcId="{2DC66267-61DA-F342-8561-69BB70B332DA}" destId="{05B21718-F10D-974F-9700-180E3E3E88B4}" srcOrd="1" destOrd="0" presId="urn:microsoft.com/office/officeart/2008/layout/HorizontalMultiLevelHierarchy"/>
    <dgm:cxn modelId="{58A234F9-35AE-9741-86FE-37C42CD62F54}" type="presParOf" srcId="{05B21718-F10D-974F-9700-180E3E3E88B4}" destId="{44B337A7-ACC2-6142-90DE-065BAC7F96E0}" srcOrd="0" destOrd="0" presId="urn:microsoft.com/office/officeart/2008/layout/HorizontalMultiLevelHierarchy"/>
    <dgm:cxn modelId="{C2AEF1B1-9E02-A445-A7B0-7D97480FDDB1}" type="presParOf" srcId="{05B21718-F10D-974F-9700-180E3E3E88B4}" destId="{3A98BD18-4CD0-DB40-9A97-63E3E5BCC98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it-IT" sz="2400" dirty="0">
              <a:latin typeface="Microsoft Sans Serif" panose="020B0604020202020204" pitchFamily="34" charset="0"/>
              <a:cs typeface="Microsoft Sans Serif" panose="020B0604020202020204" pitchFamily="34" charset="0"/>
            </a:rPr>
            <a:t>La scala è in genere valutata da zero a uno. Cioè, se la probabilità che il rischio si verifichi nel progetto è .5, ha una probabilità del 50% di verificarsi.</a:t>
          </a:r>
          <a:endParaRPr lang="en-GB" sz="2400" dirty="0">
            <a:latin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rgbClr val="B05894"/>
        </a:solidFill>
        <a:ln>
          <a:solidFill>
            <a:srgbClr val="B05894"/>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it-IT" sz="2400" dirty="0">
              <a:latin typeface="Microsoft Sans Serif" panose="020B0604020202020204" pitchFamily="34" charset="0"/>
              <a:cs typeface="Microsoft Sans Serif" panose="020B0604020202020204" pitchFamily="34" charset="0"/>
            </a:rPr>
            <a:t>C'è anche una scala di effetti che va da uno a cinque, con cinque che hanno il maggiore impatto sul progetto. Il rischio sarà quindi classificato come basato sulla fonte o sull'effetto.</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a:solidFill>
          <a:srgbClr val="B05894"/>
        </a:solidFill>
      </dgm:spPr>
      <dgm:t>
        <a:bodyPr/>
        <a:lstStyle/>
        <a:p>
          <a:endParaRPr lang="es-ES"/>
        </a:p>
      </dgm:t>
    </dgm:pt>
    <dgm:pt modelId="{86A31A94-5B2A-49EB-A576-7E8090B575F7}">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it-IT" sz="2400" dirty="0">
              <a:latin typeface="Microsoft Sans Serif" panose="020B0604020202020204" pitchFamily="34" charset="0"/>
              <a:cs typeface="Microsoft Sans Serif" panose="020B0604020202020204" pitchFamily="34" charset="0"/>
            </a:rPr>
            <a:t>Una volta che i rischi sono stati identificati ed esaminati, un membro del team di progetto viene nominato come proprietario del rischio per ciascun rischio. Sono responsabili dello sviluppo e dell'attuazione di una strategia di risposta al rischio.</a:t>
          </a:r>
          <a:endParaRPr lang="en-GB" sz="2400" dirty="0">
            <a:latin typeface="Microsoft Sans Serif" panose="020B0604020202020204" pitchFamily="34" charset="0"/>
            <a:cs typeface="Microsoft Sans Serif" panose="020B0604020202020204" pitchFamily="34" charset="0"/>
          </a:endParaRPr>
        </a:p>
        <a:p>
          <a:pPr algn="just"/>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358F6D7-6B34-41FD-8F7C-A1A77D348F90}" type="parTrans" cxnId="{D05367AA-53DC-4BAE-8CC5-8AA4345D5A5D}">
      <dgm:prSet/>
      <dgm:spPr/>
      <dgm:t>
        <a:bodyPr/>
        <a:lstStyle/>
        <a:p>
          <a:endParaRPr lang="es-ES"/>
        </a:p>
      </dgm:t>
    </dgm:pt>
    <dgm:pt modelId="{D9F1E1AA-A467-4BFC-A480-E2032BA2B717}" type="sibTrans" cxnId="{D05367AA-53DC-4BAE-8CC5-8AA4345D5A5D}">
      <dgm:prSet/>
      <dgm:spPr/>
      <dgm:t>
        <a:bodyPr/>
        <a:lstStyle/>
        <a:p>
          <a:endParaRPr lang="es-ES"/>
        </a:p>
      </dgm:t>
    </dgm:pt>
    <dgm:pt modelId="{4DFE7E00-A47F-49FC-91E1-BB7CB0C16E56}" type="pres">
      <dgm:prSet presAssocID="{4CE57F6F-AAED-4B75-B840-D6F328661C27}" presName="Name0" presStyleCnt="0">
        <dgm:presLayoutVars>
          <dgm:dir/>
          <dgm:resizeHandles val="exact"/>
        </dgm:presLayoutVars>
      </dgm:prSet>
      <dgm:spPr/>
    </dgm:pt>
    <dgm:pt modelId="{23A3B403-C726-4FE3-A14D-29D9FF92263D}" type="pres">
      <dgm:prSet presAssocID="{09E78CE0-9FD1-41E4-AA18-EB8ACA5E7243}" presName="node" presStyleLbl="node1" presStyleIdx="0" presStyleCnt="3">
        <dgm:presLayoutVars>
          <dgm:bulletEnabled val="1"/>
        </dgm:presLayoutVars>
      </dgm:prSet>
      <dgm:spPr/>
    </dgm:pt>
    <dgm:pt modelId="{E0635291-D360-49D1-8F66-0842B49DB0E8}" type="pres">
      <dgm:prSet presAssocID="{0073AA99-A9E4-4984-98E6-B6B5CC98A412}" presName="sibTrans" presStyleLbl="sibTrans2D1" presStyleIdx="0" presStyleCnt="2"/>
      <dgm:spPr/>
    </dgm:pt>
    <dgm:pt modelId="{AE435808-9304-4FF1-9C2D-D1CDE6842402}" type="pres">
      <dgm:prSet presAssocID="{0073AA99-A9E4-4984-98E6-B6B5CC98A412}" presName="connectorText" presStyleLbl="sibTrans2D1" presStyleIdx="0" presStyleCnt="2"/>
      <dgm:spPr/>
    </dgm:pt>
    <dgm:pt modelId="{46D94E1A-E88F-4CA7-A1C0-34F9A7100CDF}" type="pres">
      <dgm:prSet presAssocID="{86D96DDC-2FE0-4BB0-B39C-6F2A05DE171B}" presName="node" presStyleLbl="node1" presStyleIdx="1" presStyleCnt="3">
        <dgm:presLayoutVars>
          <dgm:bulletEnabled val="1"/>
        </dgm:presLayoutVars>
      </dgm:prSet>
      <dgm:spPr/>
    </dgm:pt>
    <dgm:pt modelId="{1F6D2F64-A37D-4E46-8B9D-919591EF6642}" type="pres">
      <dgm:prSet presAssocID="{0BF53317-55E5-4F5B-A7DE-7BC14E7CC540}" presName="sibTrans" presStyleLbl="sibTrans2D1" presStyleIdx="1" presStyleCnt="2"/>
      <dgm:spPr/>
    </dgm:pt>
    <dgm:pt modelId="{31A01A24-1611-4FAD-BBC3-C078A4F9AC52}" type="pres">
      <dgm:prSet presAssocID="{0BF53317-55E5-4F5B-A7DE-7BC14E7CC540}" presName="connectorText" presStyleLbl="sibTrans2D1" presStyleIdx="1" presStyleCnt="2"/>
      <dgm:spPr/>
    </dgm:pt>
    <dgm:pt modelId="{BB69795B-AE06-4446-B893-D8A499236D0D}" type="pres">
      <dgm:prSet presAssocID="{86A31A94-5B2A-49EB-A576-7E8090B575F7}" presName="node" presStyleLbl="node1" presStyleIdx="2" presStyleCnt="3" custScaleX="138257">
        <dgm:presLayoutVars>
          <dgm:bulletEnabled val="1"/>
        </dgm:presLayoutVars>
      </dgm:prSet>
      <dgm:spPr/>
    </dgm:pt>
  </dgm:ptLst>
  <dgm:cxnLst>
    <dgm:cxn modelId="{A8130308-8927-4DB3-8261-34BE83317112}" type="presOf" srcId="{86D96DDC-2FE0-4BB0-B39C-6F2A05DE171B}" destId="{46D94E1A-E88F-4CA7-A1C0-34F9A7100CDF}" srcOrd="0" destOrd="0" presId="urn:microsoft.com/office/officeart/2005/8/layout/process1"/>
    <dgm:cxn modelId="{86F78A1C-8885-4E09-9E7C-9EE92B473CBE}" type="presOf" srcId="{0073AA99-A9E4-4984-98E6-B6B5CC98A412}" destId="{E0635291-D360-49D1-8F66-0842B49DB0E8}" srcOrd="0" destOrd="0" presId="urn:microsoft.com/office/officeart/2005/8/layout/process1"/>
    <dgm:cxn modelId="{A5B7271E-8E25-41A2-B787-FF1A54315BC3}" type="presOf" srcId="{0073AA99-A9E4-4984-98E6-B6B5CC98A412}" destId="{AE435808-9304-4FF1-9C2D-D1CDE6842402}" srcOrd="1"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1510336C-84DB-4B18-8216-6C0F3C774B51}" type="presOf" srcId="{0BF53317-55E5-4F5B-A7DE-7BC14E7CC540}" destId="{1F6D2F64-A37D-4E46-8B9D-919591EF6642}" srcOrd="0" destOrd="0" presId="urn:microsoft.com/office/officeart/2005/8/layout/process1"/>
    <dgm:cxn modelId="{C6F6A859-0CFF-4923-95E2-0D34DEAC4343}" type="presOf" srcId="{4CE57F6F-AAED-4B75-B840-D6F328661C27}" destId="{4DFE7E00-A47F-49FC-91E1-BB7CB0C16E56}" srcOrd="0" destOrd="0" presId="urn:microsoft.com/office/officeart/2005/8/layout/process1"/>
    <dgm:cxn modelId="{E409AC7F-27AC-4A5D-9D63-55CE05E0C14E}" type="presOf" srcId="{86A31A94-5B2A-49EB-A576-7E8090B575F7}" destId="{BB69795B-AE06-4446-B893-D8A499236D0D}" srcOrd="0" destOrd="0" presId="urn:microsoft.com/office/officeart/2005/8/layout/process1"/>
    <dgm:cxn modelId="{1B4008AA-A035-4D1F-B6B4-E506924CEA40}" type="presOf" srcId="{0BF53317-55E5-4F5B-A7DE-7BC14E7CC540}" destId="{31A01A24-1611-4FAD-BBC3-C078A4F9AC52}" srcOrd="1" destOrd="0" presId="urn:microsoft.com/office/officeart/2005/8/layout/process1"/>
    <dgm:cxn modelId="{D05367AA-53DC-4BAE-8CC5-8AA4345D5A5D}" srcId="{4CE57F6F-AAED-4B75-B840-D6F328661C27}" destId="{86A31A94-5B2A-49EB-A576-7E8090B575F7}" srcOrd="2" destOrd="0" parTransId="{2358F6D7-6B34-41FD-8F7C-A1A77D348F90}" sibTransId="{D9F1E1AA-A467-4BFC-A480-E2032BA2B717}"/>
    <dgm:cxn modelId="{A66D95B7-5E53-4DF5-B744-159AAF626149}" type="presOf" srcId="{09E78CE0-9FD1-41E4-AA18-EB8ACA5E7243}" destId="{23A3B403-C726-4FE3-A14D-29D9FF92263D}"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23E7FE0E-C248-4C62-9760-F82B47BF0C55}" type="presParOf" srcId="{4DFE7E00-A47F-49FC-91E1-BB7CB0C16E56}" destId="{23A3B403-C726-4FE3-A14D-29D9FF92263D}" srcOrd="0" destOrd="0" presId="urn:microsoft.com/office/officeart/2005/8/layout/process1"/>
    <dgm:cxn modelId="{2C207F0D-8788-4133-9C75-B9D40379D327}" type="presParOf" srcId="{4DFE7E00-A47F-49FC-91E1-BB7CB0C16E56}" destId="{E0635291-D360-49D1-8F66-0842B49DB0E8}" srcOrd="1" destOrd="0" presId="urn:microsoft.com/office/officeart/2005/8/layout/process1"/>
    <dgm:cxn modelId="{DEC1503E-FECC-4F3C-84A1-D38FB976CD45}" type="presParOf" srcId="{E0635291-D360-49D1-8F66-0842B49DB0E8}" destId="{AE435808-9304-4FF1-9C2D-D1CDE6842402}" srcOrd="0" destOrd="0" presId="urn:microsoft.com/office/officeart/2005/8/layout/process1"/>
    <dgm:cxn modelId="{AB550464-BB94-4020-BB76-A2E08FBC245C}" type="presParOf" srcId="{4DFE7E00-A47F-49FC-91E1-BB7CB0C16E56}" destId="{46D94E1A-E88F-4CA7-A1C0-34F9A7100CDF}" srcOrd="2" destOrd="0" presId="urn:microsoft.com/office/officeart/2005/8/layout/process1"/>
    <dgm:cxn modelId="{119D406A-638D-4E51-8B2C-2900B5C411AF}" type="presParOf" srcId="{4DFE7E00-A47F-49FC-91E1-BB7CB0C16E56}" destId="{1F6D2F64-A37D-4E46-8B9D-919591EF6642}" srcOrd="3" destOrd="0" presId="urn:microsoft.com/office/officeart/2005/8/layout/process1"/>
    <dgm:cxn modelId="{32A4B7CB-3F40-4E07-8B76-B960B21A7F86}" type="presParOf" srcId="{1F6D2F64-A37D-4E46-8B9D-919591EF6642}" destId="{31A01A24-1611-4FAD-BBC3-C078A4F9AC52}" srcOrd="0" destOrd="0" presId="urn:microsoft.com/office/officeart/2005/8/layout/process1"/>
    <dgm:cxn modelId="{89E4F487-0973-46E1-9202-5A7B6EA221D2}" type="presParOf" srcId="{4DFE7E00-A47F-49FC-91E1-BB7CB0C16E56}" destId="{BB69795B-AE06-4446-B893-D8A499236D0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it-IT" sz="2400" dirty="0">
              <a:latin typeface="Microsoft Sans Serif" panose="020B0604020202020204" pitchFamily="34" charset="0"/>
              <a:cs typeface="Microsoft Sans Serif" panose="020B0604020202020204" pitchFamily="34" charset="0"/>
            </a:rPr>
            <a:t>L’analisi quantitativa dei rischi analizza i vari risultati del progetto e calcola la probabilità di raggiungere gli obiettivi del progetto.</a:t>
          </a:r>
          <a:endParaRPr lang="en-GB" sz="2400" b="0" dirty="0">
            <a:latin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rgbClr val="B05894"/>
        </a:solidFill>
        <a:ln>
          <a:solidFill>
            <a:srgbClr val="B05894"/>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it-IT" sz="2400" dirty="0">
              <a:latin typeface="Microsoft Sans Serif" panose="020B0604020202020204" pitchFamily="34" charset="0"/>
              <a:cs typeface="Microsoft Sans Serif" panose="020B0604020202020204" pitchFamily="34" charset="0"/>
            </a:rPr>
            <a:t>Ciò aiuta il processo decisionale, specialmente durante la fase di pianificazione del progetto quando c'è ambiguità.</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a:solidFill>
          <a:srgbClr val="B05894"/>
        </a:solidFill>
      </dgm:spPr>
      <dgm:t>
        <a:bodyPr/>
        <a:lstStyle/>
        <a:p>
          <a:endParaRPr lang="es-ES"/>
        </a:p>
      </dgm:t>
    </dgm:pt>
    <dgm:pt modelId="{86A31A94-5B2A-49EB-A576-7E8090B575F7}">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it-IT" sz="2400" dirty="0">
              <a:latin typeface="Microsoft Sans Serif" panose="020B0604020202020204" pitchFamily="34" charset="0"/>
              <a:cs typeface="Microsoft Sans Serif" panose="020B0604020202020204" pitchFamily="34" charset="0"/>
            </a:rPr>
            <a:t>Assiste i project manager nello sviluppo di obiettivi realistici in termini di costi, pianificazione e ambito.</a:t>
          </a:r>
          <a:endParaRPr lang="en-GB" sz="2400" dirty="0">
            <a:latin typeface="Microsoft Sans Serif" panose="020B0604020202020204" pitchFamily="34" charset="0"/>
            <a:cs typeface="Microsoft Sans Serif" panose="020B0604020202020204" pitchFamily="34" charset="0"/>
          </a:endParaRPr>
        </a:p>
      </dgm:t>
    </dgm:pt>
    <dgm:pt modelId="{2358F6D7-6B34-41FD-8F7C-A1A77D348F90}" type="parTrans" cxnId="{D05367AA-53DC-4BAE-8CC5-8AA4345D5A5D}">
      <dgm:prSet/>
      <dgm:spPr/>
      <dgm:t>
        <a:bodyPr/>
        <a:lstStyle/>
        <a:p>
          <a:endParaRPr lang="es-ES"/>
        </a:p>
      </dgm:t>
    </dgm:pt>
    <dgm:pt modelId="{D9F1E1AA-A467-4BFC-A480-E2032BA2B717}" type="sibTrans" cxnId="{D05367AA-53DC-4BAE-8CC5-8AA4345D5A5D}">
      <dgm:prSet/>
      <dgm:spPr/>
      <dgm:t>
        <a:bodyPr/>
        <a:lstStyle/>
        <a:p>
          <a:endParaRPr lang="es-ES"/>
        </a:p>
      </dgm:t>
    </dgm:pt>
    <dgm:pt modelId="{4DFE7E00-A47F-49FC-91E1-BB7CB0C16E56}" type="pres">
      <dgm:prSet presAssocID="{4CE57F6F-AAED-4B75-B840-D6F328661C27}" presName="Name0" presStyleCnt="0">
        <dgm:presLayoutVars>
          <dgm:dir/>
          <dgm:resizeHandles val="exact"/>
        </dgm:presLayoutVars>
      </dgm:prSet>
      <dgm:spPr/>
    </dgm:pt>
    <dgm:pt modelId="{23A3B403-C726-4FE3-A14D-29D9FF92263D}" type="pres">
      <dgm:prSet presAssocID="{09E78CE0-9FD1-41E4-AA18-EB8ACA5E7243}" presName="node" presStyleLbl="node1" presStyleIdx="0" presStyleCnt="3">
        <dgm:presLayoutVars>
          <dgm:bulletEnabled val="1"/>
        </dgm:presLayoutVars>
      </dgm:prSet>
      <dgm:spPr/>
    </dgm:pt>
    <dgm:pt modelId="{E0635291-D360-49D1-8F66-0842B49DB0E8}" type="pres">
      <dgm:prSet presAssocID="{0073AA99-A9E4-4984-98E6-B6B5CC98A412}" presName="sibTrans" presStyleLbl="sibTrans2D1" presStyleIdx="0" presStyleCnt="2"/>
      <dgm:spPr/>
    </dgm:pt>
    <dgm:pt modelId="{AE435808-9304-4FF1-9C2D-D1CDE6842402}" type="pres">
      <dgm:prSet presAssocID="{0073AA99-A9E4-4984-98E6-B6B5CC98A412}" presName="connectorText" presStyleLbl="sibTrans2D1" presStyleIdx="0" presStyleCnt="2"/>
      <dgm:spPr/>
    </dgm:pt>
    <dgm:pt modelId="{46D94E1A-E88F-4CA7-A1C0-34F9A7100CDF}" type="pres">
      <dgm:prSet presAssocID="{86D96DDC-2FE0-4BB0-B39C-6F2A05DE171B}" presName="node" presStyleLbl="node1" presStyleIdx="1" presStyleCnt="3">
        <dgm:presLayoutVars>
          <dgm:bulletEnabled val="1"/>
        </dgm:presLayoutVars>
      </dgm:prSet>
      <dgm:spPr/>
    </dgm:pt>
    <dgm:pt modelId="{1F6D2F64-A37D-4E46-8B9D-919591EF6642}" type="pres">
      <dgm:prSet presAssocID="{0BF53317-55E5-4F5B-A7DE-7BC14E7CC540}" presName="sibTrans" presStyleLbl="sibTrans2D1" presStyleIdx="1" presStyleCnt="2"/>
      <dgm:spPr/>
    </dgm:pt>
    <dgm:pt modelId="{31A01A24-1611-4FAD-BBC3-C078A4F9AC52}" type="pres">
      <dgm:prSet presAssocID="{0BF53317-55E5-4F5B-A7DE-7BC14E7CC540}" presName="connectorText" presStyleLbl="sibTrans2D1" presStyleIdx="1" presStyleCnt="2"/>
      <dgm:spPr/>
    </dgm:pt>
    <dgm:pt modelId="{BB69795B-AE06-4446-B893-D8A499236D0D}" type="pres">
      <dgm:prSet presAssocID="{86A31A94-5B2A-49EB-A576-7E8090B575F7}" presName="node" presStyleLbl="node1" presStyleIdx="2" presStyleCnt="3">
        <dgm:presLayoutVars>
          <dgm:bulletEnabled val="1"/>
        </dgm:presLayoutVars>
      </dgm:prSet>
      <dgm:spPr/>
    </dgm:pt>
  </dgm:ptLst>
  <dgm:cxnLst>
    <dgm:cxn modelId="{A8130308-8927-4DB3-8261-34BE83317112}" type="presOf" srcId="{86D96DDC-2FE0-4BB0-B39C-6F2A05DE171B}" destId="{46D94E1A-E88F-4CA7-A1C0-34F9A7100CDF}" srcOrd="0" destOrd="0" presId="urn:microsoft.com/office/officeart/2005/8/layout/process1"/>
    <dgm:cxn modelId="{86F78A1C-8885-4E09-9E7C-9EE92B473CBE}" type="presOf" srcId="{0073AA99-A9E4-4984-98E6-B6B5CC98A412}" destId="{E0635291-D360-49D1-8F66-0842B49DB0E8}" srcOrd="0" destOrd="0" presId="urn:microsoft.com/office/officeart/2005/8/layout/process1"/>
    <dgm:cxn modelId="{A5B7271E-8E25-41A2-B787-FF1A54315BC3}" type="presOf" srcId="{0073AA99-A9E4-4984-98E6-B6B5CC98A412}" destId="{AE435808-9304-4FF1-9C2D-D1CDE6842402}" srcOrd="1"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1510336C-84DB-4B18-8216-6C0F3C774B51}" type="presOf" srcId="{0BF53317-55E5-4F5B-A7DE-7BC14E7CC540}" destId="{1F6D2F64-A37D-4E46-8B9D-919591EF6642}" srcOrd="0" destOrd="0" presId="urn:microsoft.com/office/officeart/2005/8/layout/process1"/>
    <dgm:cxn modelId="{C6F6A859-0CFF-4923-95E2-0D34DEAC4343}" type="presOf" srcId="{4CE57F6F-AAED-4B75-B840-D6F328661C27}" destId="{4DFE7E00-A47F-49FC-91E1-BB7CB0C16E56}" srcOrd="0" destOrd="0" presId="urn:microsoft.com/office/officeart/2005/8/layout/process1"/>
    <dgm:cxn modelId="{E409AC7F-27AC-4A5D-9D63-55CE05E0C14E}" type="presOf" srcId="{86A31A94-5B2A-49EB-A576-7E8090B575F7}" destId="{BB69795B-AE06-4446-B893-D8A499236D0D}" srcOrd="0" destOrd="0" presId="urn:microsoft.com/office/officeart/2005/8/layout/process1"/>
    <dgm:cxn modelId="{1B4008AA-A035-4D1F-B6B4-E506924CEA40}" type="presOf" srcId="{0BF53317-55E5-4F5B-A7DE-7BC14E7CC540}" destId="{31A01A24-1611-4FAD-BBC3-C078A4F9AC52}" srcOrd="1" destOrd="0" presId="urn:microsoft.com/office/officeart/2005/8/layout/process1"/>
    <dgm:cxn modelId="{D05367AA-53DC-4BAE-8CC5-8AA4345D5A5D}" srcId="{4CE57F6F-AAED-4B75-B840-D6F328661C27}" destId="{86A31A94-5B2A-49EB-A576-7E8090B575F7}" srcOrd="2" destOrd="0" parTransId="{2358F6D7-6B34-41FD-8F7C-A1A77D348F90}" sibTransId="{D9F1E1AA-A467-4BFC-A480-E2032BA2B717}"/>
    <dgm:cxn modelId="{A66D95B7-5E53-4DF5-B744-159AAF626149}" type="presOf" srcId="{09E78CE0-9FD1-41E4-AA18-EB8ACA5E7243}" destId="{23A3B403-C726-4FE3-A14D-29D9FF92263D}"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23E7FE0E-C248-4C62-9760-F82B47BF0C55}" type="presParOf" srcId="{4DFE7E00-A47F-49FC-91E1-BB7CB0C16E56}" destId="{23A3B403-C726-4FE3-A14D-29D9FF92263D}" srcOrd="0" destOrd="0" presId="urn:microsoft.com/office/officeart/2005/8/layout/process1"/>
    <dgm:cxn modelId="{2C207F0D-8788-4133-9C75-B9D40379D327}" type="presParOf" srcId="{4DFE7E00-A47F-49FC-91E1-BB7CB0C16E56}" destId="{E0635291-D360-49D1-8F66-0842B49DB0E8}" srcOrd="1" destOrd="0" presId="urn:microsoft.com/office/officeart/2005/8/layout/process1"/>
    <dgm:cxn modelId="{DEC1503E-FECC-4F3C-84A1-D38FB976CD45}" type="presParOf" srcId="{E0635291-D360-49D1-8F66-0842B49DB0E8}" destId="{AE435808-9304-4FF1-9C2D-D1CDE6842402}" srcOrd="0" destOrd="0" presId="urn:microsoft.com/office/officeart/2005/8/layout/process1"/>
    <dgm:cxn modelId="{AB550464-BB94-4020-BB76-A2E08FBC245C}" type="presParOf" srcId="{4DFE7E00-A47F-49FC-91E1-BB7CB0C16E56}" destId="{46D94E1A-E88F-4CA7-A1C0-34F9A7100CDF}" srcOrd="2" destOrd="0" presId="urn:microsoft.com/office/officeart/2005/8/layout/process1"/>
    <dgm:cxn modelId="{119D406A-638D-4E51-8B2C-2900B5C411AF}" type="presParOf" srcId="{4DFE7E00-A47F-49FC-91E1-BB7CB0C16E56}" destId="{1F6D2F64-A37D-4E46-8B9D-919591EF6642}" srcOrd="3" destOrd="0" presId="urn:microsoft.com/office/officeart/2005/8/layout/process1"/>
    <dgm:cxn modelId="{32A4B7CB-3F40-4E07-8B76-B960B21A7F86}" type="presParOf" srcId="{1F6D2F64-A37D-4E46-8B9D-919591EF6642}" destId="{31A01A24-1611-4FAD-BBC3-C078A4F9AC52}" srcOrd="0" destOrd="0" presId="urn:microsoft.com/office/officeart/2005/8/layout/process1"/>
    <dgm:cxn modelId="{89E4F487-0973-46E1-9202-5A7B6EA221D2}" type="presParOf" srcId="{4DFE7E00-A47F-49FC-91E1-BB7CB0C16E56}" destId="{BB69795B-AE06-4446-B893-D8A499236D0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39A9B-1790-3E4C-9BB9-AC725F91A3B8}">
      <dsp:nvSpPr>
        <dsp:cNvPr id="0" name=""/>
        <dsp:cNvSpPr/>
      </dsp:nvSpPr>
      <dsp:spPr>
        <a:xfrm>
          <a:off x="9255017" y="5042235"/>
          <a:ext cx="895462" cy="91440"/>
        </a:xfrm>
        <a:custGeom>
          <a:avLst/>
          <a:gdLst/>
          <a:ahLst/>
          <a:cxnLst/>
          <a:rect l="0" t="0" r="0" b="0"/>
          <a:pathLst>
            <a:path>
              <a:moveTo>
                <a:pt x="0" y="45720"/>
              </a:moveTo>
              <a:lnTo>
                <a:pt x="895462" y="45720"/>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9680362" y="5065568"/>
        <a:ext cx="44773" cy="44773"/>
      </dsp:txXfrm>
    </dsp:sp>
    <dsp:sp modelId="{7D48F4D1-1354-4E4A-BA95-09A3BE01978D}">
      <dsp:nvSpPr>
        <dsp:cNvPr id="0" name=""/>
        <dsp:cNvSpPr/>
      </dsp:nvSpPr>
      <dsp:spPr>
        <a:xfrm>
          <a:off x="3882239" y="3592197"/>
          <a:ext cx="895462" cy="1495757"/>
        </a:xfrm>
        <a:custGeom>
          <a:avLst/>
          <a:gdLst/>
          <a:ahLst/>
          <a:cxnLst/>
          <a:rect l="0" t="0" r="0" b="0"/>
          <a:pathLst>
            <a:path>
              <a:moveTo>
                <a:pt x="0" y="0"/>
              </a:moveTo>
              <a:lnTo>
                <a:pt x="447731" y="0"/>
              </a:lnTo>
              <a:lnTo>
                <a:pt x="447731" y="1495757"/>
              </a:lnTo>
              <a:lnTo>
                <a:pt x="895462" y="1495757"/>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4286388" y="4296493"/>
        <a:ext cx="87165" cy="87165"/>
      </dsp:txXfrm>
    </dsp:sp>
    <dsp:sp modelId="{43B09A19-EBFE-1043-B32E-4E183A28363C}">
      <dsp:nvSpPr>
        <dsp:cNvPr id="0" name=""/>
        <dsp:cNvSpPr/>
      </dsp:nvSpPr>
      <dsp:spPr>
        <a:xfrm>
          <a:off x="9255017" y="2050719"/>
          <a:ext cx="895462" cy="91440"/>
        </a:xfrm>
        <a:custGeom>
          <a:avLst/>
          <a:gdLst/>
          <a:ahLst/>
          <a:cxnLst/>
          <a:rect l="0" t="0" r="0" b="0"/>
          <a:pathLst>
            <a:path>
              <a:moveTo>
                <a:pt x="0" y="45720"/>
              </a:moveTo>
              <a:lnTo>
                <a:pt x="895462" y="45720"/>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9680362" y="2074053"/>
        <a:ext cx="44773" cy="44773"/>
      </dsp:txXfrm>
    </dsp:sp>
    <dsp:sp modelId="{4E194532-0E3B-0744-91D0-9EC0AD222712}">
      <dsp:nvSpPr>
        <dsp:cNvPr id="0" name=""/>
        <dsp:cNvSpPr/>
      </dsp:nvSpPr>
      <dsp:spPr>
        <a:xfrm>
          <a:off x="3882239" y="2096439"/>
          <a:ext cx="895462" cy="1495757"/>
        </a:xfrm>
        <a:custGeom>
          <a:avLst/>
          <a:gdLst/>
          <a:ahLst/>
          <a:cxnLst/>
          <a:rect l="0" t="0" r="0" b="0"/>
          <a:pathLst>
            <a:path>
              <a:moveTo>
                <a:pt x="0" y="1495757"/>
              </a:moveTo>
              <a:lnTo>
                <a:pt x="447731" y="1495757"/>
              </a:lnTo>
              <a:lnTo>
                <a:pt x="447731" y="0"/>
              </a:lnTo>
              <a:lnTo>
                <a:pt x="895462" y="0"/>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4286388" y="2800735"/>
        <a:ext cx="87165" cy="87165"/>
      </dsp:txXfrm>
    </dsp:sp>
    <dsp:sp modelId="{0FE36CB2-E20A-8A45-9F8A-8F6E343D382C}">
      <dsp:nvSpPr>
        <dsp:cNvPr id="0" name=""/>
        <dsp:cNvSpPr/>
      </dsp:nvSpPr>
      <dsp:spPr>
        <a:xfrm rot="16200000">
          <a:off x="-392475" y="2909679"/>
          <a:ext cx="7184395" cy="1365035"/>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GB" sz="6500" kern="1200" noProof="0" dirty="0" err="1">
              <a:solidFill>
                <a:srgbClr val="B05894"/>
              </a:solidFill>
            </a:rPr>
            <a:t>Analisi</a:t>
          </a:r>
          <a:r>
            <a:rPr lang="en-GB" sz="6500" kern="1200" noProof="0" dirty="0">
              <a:solidFill>
                <a:srgbClr val="B05894"/>
              </a:solidFill>
            </a:rPr>
            <a:t> del </a:t>
          </a:r>
          <a:r>
            <a:rPr lang="en-GB" sz="6500" kern="1200" noProof="0" dirty="0" err="1">
              <a:solidFill>
                <a:srgbClr val="B05894"/>
              </a:solidFill>
            </a:rPr>
            <a:t>rischio</a:t>
          </a:r>
          <a:endParaRPr lang="en-GB" sz="6500" kern="1200" noProof="0" dirty="0">
            <a:solidFill>
              <a:srgbClr val="B05894"/>
            </a:solidFill>
          </a:endParaRPr>
        </a:p>
      </dsp:txBody>
      <dsp:txXfrm>
        <a:off x="-392475" y="2909679"/>
        <a:ext cx="7184395" cy="1365035"/>
      </dsp:txXfrm>
    </dsp:sp>
    <dsp:sp modelId="{E805AD18-37B8-E74F-9105-66A1CFC7F79F}">
      <dsp:nvSpPr>
        <dsp:cNvPr id="0" name=""/>
        <dsp:cNvSpPr/>
      </dsp:nvSpPr>
      <dsp:spPr>
        <a:xfrm>
          <a:off x="4777702" y="1413922"/>
          <a:ext cx="4477314" cy="1365035"/>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b="1" kern="1200" noProof="0" dirty="0" err="1">
              <a:solidFill>
                <a:srgbClr val="B05894"/>
              </a:solidFill>
            </a:rPr>
            <a:t>Analisi</a:t>
          </a:r>
          <a:r>
            <a:rPr lang="en-GB" sz="2100" b="1" kern="1200" noProof="0" dirty="0">
              <a:solidFill>
                <a:srgbClr val="B05894"/>
              </a:solidFill>
            </a:rPr>
            <a:t> </a:t>
          </a:r>
          <a:r>
            <a:rPr lang="en-GB" sz="2100" b="1" kern="1200" noProof="0" dirty="0" err="1">
              <a:solidFill>
                <a:srgbClr val="B05894"/>
              </a:solidFill>
            </a:rPr>
            <a:t>qualitativa</a:t>
          </a:r>
          <a:r>
            <a:rPr lang="en-GB" sz="2100" b="1" kern="1200" noProof="0" dirty="0">
              <a:solidFill>
                <a:srgbClr val="B05894"/>
              </a:solidFill>
            </a:rPr>
            <a:t> del </a:t>
          </a:r>
          <a:r>
            <a:rPr lang="en-GB" sz="2100" b="1" kern="1200" noProof="0" dirty="0" err="1">
              <a:solidFill>
                <a:srgbClr val="B05894"/>
              </a:solidFill>
            </a:rPr>
            <a:t>rischio</a:t>
          </a:r>
          <a:endParaRPr lang="en-GB" sz="2100" b="1" kern="1200" noProof="0" dirty="0">
            <a:solidFill>
              <a:srgbClr val="B05894"/>
            </a:solidFill>
          </a:endParaRPr>
        </a:p>
      </dsp:txBody>
      <dsp:txXfrm>
        <a:off x="4777702" y="1413922"/>
        <a:ext cx="4477314" cy="1365035"/>
      </dsp:txXfrm>
    </dsp:sp>
    <dsp:sp modelId="{37312166-3FE7-8741-A490-FED22DA5543D}">
      <dsp:nvSpPr>
        <dsp:cNvPr id="0" name=""/>
        <dsp:cNvSpPr/>
      </dsp:nvSpPr>
      <dsp:spPr>
        <a:xfrm>
          <a:off x="10150480" y="837154"/>
          <a:ext cx="4477314" cy="2518571"/>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l" defTabSz="933450">
            <a:lnSpc>
              <a:spcPct val="90000"/>
            </a:lnSpc>
            <a:spcBef>
              <a:spcPct val="0"/>
            </a:spcBef>
            <a:spcAft>
              <a:spcPct val="35000"/>
            </a:spcAft>
            <a:buFont typeface="Courier New" panose="02070309020205020404" pitchFamily="49" charset="0"/>
            <a:buNone/>
          </a:pPr>
          <a:r>
            <a:rPr lang="en-GB" sz="2100" kern="1200" noProof="0" dirty="0">
              <a:solidFill>
                <a:srgbClr val="B05894"/>
              </a:solidFill>
            </a:rPr>
            <a:t> </a:t>
          </a:r>
          <a:r>
            <a:rPr lang="en-GB" sz="2100" kern="1200" noProof="0" dirty="0" err="1">
              <a:solidFill>
                <a:srgbClr val="B05894"/>
              </a:solidFill>
            </a:rPr>
            <a:t>Registro</a:t>
          </a:r>
          <a:r>
            <a:rPr lang="en-GB" sz="2100" kern="1200" noProof="0" dirty="0">
              <a:solidFill>
                <a:srgbClr val="B05894"/>
              </a:solidFill>
            </a:rPr>
            <a:t> </a:t>
          </a:r>
          <a:r>
            <a:rPr lang="en-GB" sz="2100" kern="1200" noProof="0" dirty="0" err="1">
              <a:solidFill>
                <a:srgbClr val="B05894"/>
              </a:solidFill>
            </a:rPr>
            <a:t>dei</a:t>
          </a:r>
          <a:r>
            <a:rPr lang="en-GB" sz="2100" kern="1200" noProof="0" dirty="0">
              <a:solidFill>
                <a:srgbClr val="B05894"/>
              </a:solidFill>
            </a:rPr>
            <a:t> </a:t>
          </a:r>
          <a:r>
            <a:rPr lang="en-GB" sz="2100" kern="1200" noProof="0" dirty="0" err="1">
              <a:solidFill>
                <a:srgbClr val="B05894"/>
              </a:solidFill>
            </a:rPr>
            <a:t>rischi</a:t>
          </a:r>
          <a:endParaRPr lang="en-GB" sz="2100" kern="1200" noProof="0" dirty="0">
            <a:solidFill>
              <a:srgbClr val="B05894"/>
            </a:solidFill>
          </a:endParaRPr>
        </a:p>
        <a:p>
          <a:pPr marL="0" lvl="0" indent="0" algn="l" defTabSz="933450">
            <a:lnSpc>
              <a:spcPct val="90000"/>
            </a:lnSpc>
            <a:spcBef>
              <a:spcPct val="0"/>
            </a:spcBef>
            <a:spcAft>
              <a:spcPct val="35000"/>
            </a:spcAft>
            <a:buFont typeface="Courier New" panose="02070309020205020404" pitchFamily="49" charset="0"/>
            <a:buNone/>
          </a:pPr>
          <a:r>
            <a:rPr lang="en-GB" sz="2100" kern="1200" noProof="0" dirty="0">
              <a:solidFill>
                <a:srgbClr val="B05894"/>
              </a:solidFill>
            </a:rPr>
            <a:t> </a:t>
          </a:r>
          <a:r>
            <a:rPr lang="en-GB" sz="2100" kern="1200" noProof="0" dirty="0" err="1">
              <a:solidFill>
                <a:srgbClr val="B05894"/>
              </a:solidFill>
            </a:rPr>
            <a:t>Indice</a:t>
          </a:r>
          <a:r>
            <a:rPr lang="en-GB" sz="2100" kern="1200" noProof="0" dirty="0">
              <a:solidFill>
                <a:srgbClr val="B05894"/>
              </a:solidFill>
            </a:rPr>
            <a:t> di </a:t>
          </a:r>
          <a:r>
            <a:rPr lang="en-GB" sz="2100" kern="1200" noProof="0" dirty="0" err="1">
              <a:solidFill>
                <a:srgbClr val="B05894"/>
              </a:solidFill>
            </a:rPr>
            <a:t>probabilità-impatto</a:t>
          </a:r>
          <a:endParaRPr lang="en-GB" sz="2100" kern="1200" noProof="0" dirty="0">
            <a:solidFill>
              <a:srgbClr val="B05894"/>
            </a:solidFill>
          </a:endParaRPr>
        </a:p>
        <a:p>
          <a:pPr marL="0" lvl="0" indent="0" algn="l" defTabSz="933450">
            <a:lnSpc>
              <a:spcPct val="90000"/>
            </a:lnSpc>
            <a:spcBef>
              <a:spcPct val="0"/>
            </a:spcBef>
            <a:spcAft>
              <a:spcPct val="35000"/>
            </a:spcAft>
            <a:buFont typeface="Courier New" panose="02070309020205020404" pitchFamily="49" charset="0"/>
            <a:buNone/>
          </a:pPr>
          <a:r>
            <a:rPr lang="en-GB" sz="2100" kern="1200" noProof="0" dirty="0">
              <a:solidFill>
                <a:srgbClr val="B05894"/>
              </a:solidFill>
            </a:rPr>
            <a:t> </a:t>
          </a:r>
          <a:r>
            <a:rPr lang="en-GB" sz="2100" kern="1200" noProof="0" dirty="0" err="1">
              <a:solidFill>
                <a:srgbClr val="B05894"/>
              </a:solidFill>
            </a:rPr>
            <a:t>Categorizzazione</a:t>
          </a:r>
          <a:r>
            <a:rPr lang="en-GB" sz="2100" kern="1200" noProof="0" dirty="0">
              <a:solidFill>
                <a:srgbClr val="B05894"/>
              </a:solidFill>
            </a:rPr>
            <a:t> del </a:t>
          </a:r>
          <a:r>
            <a:rPr lang="en-GB" sz="2100" kern="1200" noProof="0" dirty="0" err="1">
              <a:solidFill>
                <a:srgbClr val="B05894"/>
              </a:solidFill>
            </a:rPr>
            <a:t>rischio</a:t>
          </a:r>
          <a:endParaRPr lang="en-GB" sz="2100" kern="1200" noProof="0" dirty="0">
            <a:solidFill>
              <a:srgbClr val="B05894"/>
            </a:solidFill>
          </a:endParaRPr>
        </a:p>
        <a:p>
          <a:pPr marL="0" lvl="0" indent="0" algn="l" defTabSz="933450">
            <a:lnSpc>
              <a:spcPct val="90000"/>
            </a:lnSpc>
            <a:spcBef>
              <a:spcPct val="0"/>
            </a:spcBef>
            <a:spcAft>
              <a:spcPct val="35000"/>
            </a:spcAft>
            <a:buFont typeface="Courier New" panose="02070309020205020404" pitchFamily="49" charset="0"/>
            <a:buNone/>
          </a:pPr>
          <a:r>
            <a:rPr lang="en-GB" sz="2100" kern="1200" noProof="0" dirty="0">
              <a:solidFill>
                <a:srgbClr val="B05894"/>
              </a:solidFill>
            </a:rPr>
            <a:t> </a:t>
          </a:r>
          <a:r>
            <a:rPr lang="en-GB" sz="2100" kern="1200" noProof="0" dirty="0" err="1">
              <a:solidFill>
                <a:srgbClr val="B05894"/>
              </a:solidFill>
            </a:rPr>
            <a:t>Giudizio</a:t>
          </a:r>
          <a:r>
            <a:rPr lang="en-GB" sz="2100" kern="1200" noProof="0" dirty="0">
              <a:solidFill>
                <a:srgbClr val="B05894"/>
              </a:solidFill>
            </a:rPr>
            <a:t> </a:t>
          </a:r>
          <a:r>
            <a:rPr lang="en-GB" sz="2100" kern="1200" noProof="0" dirty="0" err="1">
              <a:solidFill>
                <a:srgbClr val="B05894"/>
              </a:solidFill>
            </a:rPr>
            <a:t>degli</a:t>
          </a:r>
          <a:r>
            <a:rPr lang="en-GB" sz="2100" kern="1200" noProof="0" dirty="0">
              <a:solidFill>
                <a:srgbClr val="B05894"/>
              </a:solidFill>
            </a:rPr>
            <a:t> </a:t>
          </a:r>
          <a:r>
            <a:rPr lang="en-GB" sz="2100" kern="1200" noProof="0" dirty="0" err="1">
              <a:solidFill>
                <a:srgbClr val="B05894"/>
              </a:solidFill>
            </a:rPr>
            <a:t>esperti</a:t>
          </a:r>
          <a:endParaRPr lang="en-GB" sz="2100" kern="1200" noProof="0" dirty="0">
            <a:solidFill>
              <a:srgbClr val="B05894"/>
            </a:solidFill>
          </a:endParaRPr>
        </a:p>
      </dsp:txBody>
      <dsp:txXfrm>
        <a:off x="10150480" y="837154"/>
        <a:ext cx="4477314" cy="2518571"/>
      </dsp:txXfrm>
    </dsp:sp>
    <dsp:sp modelId="{BE5A2455-6704-F74D-899A-EE31A058EFE9}">
      <dsp:nvSpPr>
        <dsp:cNvPr id="0" name=""/>
        <dsp:cNvSpPr/>
      </dsp:nvSpPr>
      <dsp:spPr>
        <a:xfrm>
          <a:off x="4777702" y="4405437"/>
          <a:ext cx="4477314" cy="1365035"/>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1" kern="1200" noProof="0" dirty="0" err="1">
              <a:solidFill>
                <a:srgbClr val="B05894"/>
              </a:solidFill>
            </a:rPr>
            <a:t>Analisi</a:t>
          </a:r>
          <a:r>
            <a:rPr lang="en-GB" sz="2000" b="1" kern="1200" noProof="0" dirty="0">
              <a:solidFill>
                <a:srgbClr val="B05894"/>
              </a:solidFill>
            </a:rPr>
            <a:t> </a:t>
          </a:r>
          <a:r>
            <a:rPr lang="en-GB" sz="2000" b="1" kern="1200" noProof="0" dirty="0" err="1">
              <a:solidFill>
                <a:srgbClr val="B05894"/>
              </a:solidFill>
            </a:rPr>
            <a:t>quantitativa</a:t>
          </a:r>
          <a:r>
            <a:rPr lang="en-GB" sz="2000" b="1" kern="1200" noProof="0" dirty="0">
              <a:solidFill>
                <a:srgbClr val="B05894"/>
              </a:solidFill>
            </a:rPr>
            <a:t> del </a:t>
          </a:r>
          <a:r>
            <a:rPr lang="en-GB" sz="2000" b="1" kern="1200" noProof="0" dirty="0" err="1">
              <a:solidFill>
                <a:srgbClr val="B05894"/>
              </a:solidFill>
            </a:rPr>
            <a:t>rischio</a:t>
          </a:r>
          <a:endParaRPr lang="en-GB" sz="2000" b="1" kern="1200" noProof="0" dirty="0">
            <a:solidFill>
              <a:srgbClr val="B05894"/>
            </a:solidFill>
          </a:endParaRPr>
        </a:p>
      </dsp:txBody>
      <dsp:txXfrm>
        <a:off x="4777702" y="4405437"/>
        <a:ext cx="4477314" cy="1365035"/>
      </dsp:txXfrm>
    </dsp:sp>
    <dsp:sp modelId="{44B337A7-ACC2-6142-90DE-065BAC7F96E0}">
      <dsp:nvSpPr>
        <dsp:cNvPr id="0" name=""/>
        <dsp:cNvSpPr/>
      </dsp:nvSpPr>
      <dsp:spPr>
        <a:xfrm>
          <a:off x="10150480" y="3696984"/>
          <a:ext cx="4477314" cy="2781941"/>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285750" lvl="0" indent="-285750" algn="l" defTabSz="889000">
            <a:lnSpc>
              <a:spcPct val="90000"/>
            </a:lnSpc>
            <a:spcBef>
              <a:spcPct val="0"/>
            </a:spcBef>
            <a:spcAft>
              <a:spcPct val="35000"/>
            </a:spcAft>
            <a:buFont typeface="Courier New" panose="02070309020205020404" pitchFamily="49" charset="0"/>
            <a:buNone/>
          </a:pPr>
          <a:r>
            <a:rPr lang="en-GB" sz="2000" kern="1200" noProof="0" dirty="0">
              <a:solidFill>
                <a:srgbClr val="B05894"/>
              </a:solidFill>
            </a:rPr>
            <a:t> </a:t>
          </a:r>
          <a:r>
            <a:rPr lang="en-GB" sz="2000" kern="1200" noProof="0" dirty="0" err="1">
              <a:solidFill>
                <a:srgbClr val="B05894"/>
              </a:solidFill>
            </a:rPr>
            <a:t>Analisi</a:t>
          </a:r>
          <a:r>
            <a:rPr lang="en-GB" sz="2000" kern="1200" noProof="0" dirty="0">
              <a:solidFill>
                <a:srgbClr val="B05894"/>
              </a:solidFill>
            </a:rPr>
            <a:t> di </a:t>
          </a:r>
          <a:r>
            <a:rPr lang="en-GB" sz="2000" kern="1200" noProof="0" dirty="0" err="1">
              <a:solidFill>
                <a:srgbClr val="B05894"/>
              </a:solidFill>
            </a:rPr>
            <a:t>sensibilità</a:t>
          </a:r>
          <a:endParaRPr lang="en-GB" sz="2000" kern="1200" noProof="0" dirty="0">
            <a:solidFill>
              <a:srgbClr val="B05894"/>
            </a:solidFill>
          </a:endParaRPr>
        </a:p>
        <a:p>
          <a:pPr marL="285750" lvl="0" indent="-285750" algn="l" defTabSz="889000">
            <a:lnSpc>
              <a:spcPct val="90000"/>
            </a:lnSpc>
            <a:spcBef>
              <a:spcPct val="0"/>
            </a:spcBef>
            <a:spcAft>
              <a:spcPct val="35000"/>
            </a:spcAft>
            <a:buFont typeface="Courier New" panose="02070309020205020404" pitchFamily="49" charset="0"/>
            <a:buNone/>
          </a:pPr>
          <a:r>
            <a:rPr lang="en-GB" sz="2000" kern="1200" noProof="0" dirty="0">
              <a:solidFill>
                <a:srgbClr val="B05894"/>
              </a:solidFill>
            </a:rPr>
            <a:t> </a:t>
          </a:r>
          <a:r>
            <a:rPr lang="en-GB" sz="2000" kern="1200" noProof="0" dirty="0" err="1">
              <a:solidFill>
                <a:srgbClr val="B05894"/>
              </a:solidFill>
            </a:rPr>
            <a:t>Analisi</a:t>
          </a:r>
          <a:r>
            <a:rPr lang="en-GB" sz="2000" kern="1200" noProof="0" dirty="0">
              <a:solidFill>
                <a:srgbClr val="B05894"/>
              </a:solidFill>
            </a:rPr>
            <a:t> </a:t>
          </a:r>
          <a:r>
            <a:rPr lang="en-GB" sz="2000" kern="1200" noProof="0" dirty="0" err="1">
              <a:solidFill>
                <a:srgbClr val="B05894"/>
              </a:solidFill>
            </a:rPr>
            <a:t>dell’albero</a:t>
          </a:r>
          <a:r>
            <a:rPr lang="en-GB" sz="2000" kern="1200" noProof="0" dirty="0">
              <a:solidFill>
                <a:srgbClr val="B05894"/>
              </a:solidFill>
            </a:rPr>
            <a:t> </a:t>
          </a:r>
          <a:r>
            <a:rPr lang="en-GB" sz="2000" kern="1200" noProof="0" dirty="0" err="1">
              <a:solidFill>
                <a:srgbClr val="B05894"/>
              </a:solidFill>
            </a:rPr>
            <a:t>decisionale</a:t>
          </a:r>
          <a:endParaRPr lang="en-GB" sz="2000" kern="1200" noProof="0" dirty="0">
            <a:solidFill>
              <a:srgbClr val="B05894"/>
            </a:solidFill>
          </a:endParaRPr>
        </a:p>
        <a:p>
          <a:pPr marL="285750" lvl="0" indent="-285750" algn="l" defTabSz="889000">
            <a:lnSpc>
              <a:spcPct val="90000"/>
            </a:lnSpc>
            <a:spcBef>
              <a:spcPct val="0"/>
            </a:spcBef>
            <a:spcAft>
              <a:spcPct val="35000"/>
            </a:spcAft>
            <a:buFont typeface="Courier New" panose="02070309020205020404" pitchFamily="49" charset="0"/>
            <a:buNone/>
          </a:pPr>
          <a:r>
            <a:rPr lang="en-GB" sz="2000" kern="1200" noProof="0" dirty="0">
              <a:solidFill>
                <a:srgbClr val="B05894"/>
              </a:solidFill>
            </a:rPr>
            <a:t> </a:t>
          </a:r>
          <a:r>
            <a:rPr lang="en-GB" sz="2000" kern="1200" noProof="0" dirty="0" err="1">
              <a:solidFill>
                <a:srgbClr val="B05894"/>
              </a:solidFill>
            </a:rPr>
            <a:t>Analisi</a:t>
          </a:r>
          <a:r>
            <a:rPr lang="en-GB" sz="2000" kern="1200" noProof="0" dirty="0">
              <a:solidFill>
                <a:srgbClr val="B05894"/>
              </a:solidFill>
            </a:rPr>
            <a:t> di scenario</a:t>
          </a:r>
        </a:p>
        <a:p>
          <a:pPr marL="285750" lvl="0" indent="-285750" algn="l" defTabSz="889000">
            <a:lnSpc>
              <a:spcPct val="90000"/>
            </a:lnSpc>
            <a:spcBef>
              <a:spcPct val="0"/>
            </a:spcBef>
            <a:spcAft>
              <a:spcPct val="35000"/>
            </a:spcAft>
            <a:buFont typeface="Courier New" panose="02070309020205020404" pitchFamily="49" charset="0"/>
            <a:buNone/>
          </a:pPr>
          <a:r>
            <a:rPr lang="en-GB" sz="2000" kern="1200" noProof="0" dirty="0">
              <a:solidFill>
                <a:srgbClr val="B05894"/>
              </a:solidFill>
            </a:rPr>
            <a:t> </a:t>
          </a:r>
          <a:r>
            <a:rPr lang="en-GB" sz="2000" kern="1200" noProof="0" dirty="0" err="1">
              <a:solidFill>
                <a:srgbClr val="B05894"/>
              </a:solidFill>
            </a:rPr>
            <a:t>Simulazione</a:t>
          </a:r>
          <a:r>
            <a:rPr lang="en-GB" sz="2000" kern="1200" noProof="0" dirty="0">
              <a:solidFill>
                <a:srgbClr val="B05894"/>
              </a:solidFill>
            </a:rPr>
            <a:t> del </a:t>
          </a:r>
          <a:r>
            <a:rPr lang="en-GB" sz="2000" kern="1200" noProof="0" dirty="0" err="1">
              <a:solidFill>
                <a:srgbClr val="B05894"/>
              </a:solidFill>
            </a:rPr>
            <a:t>campionamento</a:t>
          </a:r>
          <a:r>
            <a:rPr lang="en-GB" sz="2000" kern="1200" noProof="0" dirty="0">
              <a:solidFill>
                <a:srgbClr val="B05894"/>
              </a:solidFill>
            </a:rPr>
            <a:t> </a:t>
          </a:r>
          <a:r>
            <a:rPr lang="en-GB" sz="2000" kern="1200" noProof="0" dirty="0" err="1">
              <a:solidFill>
                <a:srgbClr val="B05894"/>
              </a:solidFill>
            </a:rPr>
            <a:t>dell’ipercubo</a:t>
          </a:r>
          <a:r>
            <a:rPr lang="en-GB" sz="2000" kern="1200" noProof="0" dirty="0">
              <a:solidFill>
                <a:srgbClr val="B05894"/>
              </a:solidFill>
            </a:rPr>
            <a:t> </a:t>
          </a:r>
          <a:r>
            <a:rPr lang="en-GB" sz="2000" kern="1200" noProof="0" dirty="0" err="1">
              <a:solidFill>
                <a:srgbClr val="B05894"/>
              </a:solidFill>
            </a:rPr>
            <a:t>latino</a:t>
          </a:r>
          <a:r>
            <a:rPr lang="en-GB" sz="2000" kern="1200" noProof="0" dirty="0">
              <a:solidFill>
                <a:srgbClr val="B05894"/>
              </a:solidFill>
            </a:rPr>
            <a:t> </a:t>
          </a:r>
        </a:p>
        <a:p>
          <a:pPr marL="285750" lvl="0" indent="-285750" algn="l" defTabSz="889000">
            <a:lnSpc>
              <a:spcPct val="90000"/>
            </a:lnSpc>
            <a:spcBef>
              <a:spcPct val="0"/>
            </a:spcBef>
            <a:spcAft>
              <a:spcPct val="35000"/>
            </a:spcAft>
            <a:buFont typeface="Courier New" panose="02070309020205020404" pitchFamily="49" charset="0"/>
            <a:buNone/>
          </a:pPr>
          <a:r>
            <a:rPr lang="en-GB" sz="2000" kern="1200" noProof="0" dirty="0">
              <a:solidFill>
                <a:srgbClr val="B05894"/>
              </a:solidFill>
            </a:rPr>
            <a:t> </a:t>
          </a:r>
          <a:r>
            <a:rPr lang="en-GB" sz="2000" kern="1200" noProof="0" dirty="0" err="1">
              <a:solidFill>
                <a:srgbClr val="B05894"/>
              </a:solidFill>
            </a:rPr>
            <a:t>Simulazione</a:t>
          </a:r>
          <a:r>
            <a:rPr lang="en-GB" sz="2000" kern="1200" noProof="0" dirty="0">
              <a:solidFill>
                <a:srgbClr val="B05894"/>
              </a:solidFill>
            </a:rPr>
            <a:t> Monte Carlo</a:t>
          </a:r>
        </a:p>
      </dsp:txBody>
      <dsp:txXfrm>
        <a:off x="10150480" y="3696984"/>
        <a:ext cx="4477314" cy="27819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3B403-C726-4FE3-A14D-29D9FF92263D}">
      <dsp:nvSpPr>
        <dsp:cNvPr id="0" name=""/>
        <dsp:cNvSpPr/>
      </dsp:nvSpPr>
      <dsp:spPr>
        <a:xfrm>
          <a:off x="9709" y="695386"/>
          <a:ext cx="3608735" cy="3310319"/>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it-IT" sz="2400" kern="1200" dirty="0">
              <a:latin typeface="Microsoft Sans Serif" panose="020B0604020202020204" pitchFamily="34" charset="0"/>
              <a:cs typeface="Microsoft Sans Serif" panose="020B0604020202020204" pitchFamily="34" charset="0"/>
            </a:rPr>
            <a:t>La scala è in genere valutata da zero a uno. Cioè, se la probabilità che il rischio si verifichi nel progetto è .5, ha una probabilità del 50% di verificarsi.</a:t>
          </a:r>
          <a:endParaRPr lang="en-GB" sz="2400" kern="1200" dirty="0">
            <a:latin typeface="Microsoft Sans Serif" panose="020B0604020202020204" pitchFamily="34" charset="0"/>
            <a:cs typeface="Microsoft Sans Serif" panose="020B0604020202020204" pitchFamily="34" charset="0"/>
          </a:endParaRPr>
        </a:p>
      </dsp:txBody>
      <dsp:txXfrm>
        <a:off x="106665" y="792342"/>
        <a:ext cx="3414823" cy="3116407"/>
      </dsp:txXfrm>
    </dsp:sp>
    <dsp:sp modelId="{E0635291-D360-49D1-8F66-0842B49DB0E8}">
      <dsp:nvSpPr>
        <dsp:cNvPr id="0" name=""/>
        <dsp:cNvSpPr/>
      </dsp:nvSpPr>
      <dsp:spPr>
        <a:xfrm>
          <a:off x="3979318" y="1903063"/>
          <a:ext cx="765051" cy="894966"/>
        </a:xfrm>
        <a:prstGeom prst="rightArrow">
          <a:avLst>
            <a:gd name="adj1" fmla="val 60000"/>
            <a:gd name="adj2" fmla="val 50000"/>
          </a:avLst>
        </a:prstGeom>
        <a:solidFill>
          <a:srgbClr val="B05894"/>
        </a:solidFill>
        <a:ln>
          <a:solidFill>
            <a:srgbClr val="B05894"/>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endParaRPr lang="es-ES" sz="3800" kern="1200"/>
        </a:p>
      </dsp:txBody>
      <dsp:txXfrm>
        <a:off x="3979318" y="2082056"/>
        <a:ext cx="535536" cy="536980"/>
      </dsp:txXfrm>
    </dsp:sp>
    <dsp:sp modelId="{46D94E1A-E88F-4CA7-A1C0-34F9A7100CDF}">
      <dsp:nvSpPr>
        <dsp:cNvPr id="0" name=""/>
        <dsp:cNvSpPr/>
      </dsp:nvSpPr>
      <dsp:spPr>
        <a:xfrm>
          <a:off x="5061939" y="695386"/>
          <a:ext cx="3608735" cy="3310319"/>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it-IT" sz="2400" kern="1200" dirty="0">
              <a:latin typeface="Microsoft Sans Serif" panose="020B0604020202020204" pitchFamily="34" charset="0"/>
              <a:cs typeface="Microsoft Sans Serif" panose="020B0604020202020204" pitchFamily="34" charset="0"/>
            </a:rPr>
            <a:t>C'è anche una scala di effetti che va da uno a cinque, con cinque che hanno il maggiore impatto sul progetto. Il rischio sarà quindi classificato come basato sulla fonte o sull'effetto.</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5158895" y="792342"/>
        <a:ext cx="3414823" cy="3116407"/>
      </dsp:txXfrm>
    </dsp:sp>
    <dsp:sp modelId="{1F6D2F64-A37D-4E46-8B9D-919591EF6642}">
      <dsp:nvSpPr>
        <dsp:cNvPr id="0" name=""/>
        <dsp:cNvSpPr/>
      </dsp:nvSpPr>
      <dsp:spPr>
        <a:xfrm>
          <a:off x="9031548" y="1903063"/>
          <a:ext cx="765051" cy="894966"/>
        </a:xfrm>
        <a:prstGeom prst="rightArrow">
          <a:avLst>
            <a:gd name="adj1" fmla="val 60000"/>
            <a:gd name="adj2" fmla="val 50000"/>
          </a:avLst>
        </a:prstGeom>
        <a:solidFill>
          <a:srgbClr val="B0589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endParaRPr lang="es-ES" sz="3800" kern="1200"/>
        </a:p>
      </dsp:txBody>
      <dsp:txXfrm>
        <a:off x="9031548" y="2082056"/>
        <a:ext cx="535536" cy="536980"/>
      </dsp:txXfrm>
    </dsp:sp>
    <dsp:sp modelId="{BB69795B-AE06-4446-B893-D8A499236D0D}">
      <dsp:nvSpPr>
        <dsp:cNvPr id="0" name=""/>
        <dsp:cNvSpPr/>
      </dsp:nvSpPr>
      <dsp:spPr>
        <a:xfrm>
          <a:off x="10114169" y="695386"/>
          <a:ext cx="4989329" cy="3310319"/>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it-IT" sz="2400" kern="1200" dirty="0">
              <a:latin typeface="Microsoft Sans Serif" panose="020B0604020202020204" pitchFamily="34" charset="0"/>
              <a:cs typeface="Microsoft Sans Serif" panose="020B0604020202020204" pitchFamily="34" charset="0"/>
            </a:rPr>
            <a:t>Una volta che i rischi sono stati identificati ed esaminati, un membro del team di progetto viene nominato come proprietario del rischio per ciascun rischio. Sono responsabili dello sviluppo e dell'attuazione di una strategia di risposta al rischio.</a:t>
          </a:r>
          <a:endParaRPr lang="en-GB" sz="2400" kern="1200" dirty="0">
            <a:latin typeface="Microsoft Sans Serif" panose="020B0604020202020204" pitchFamily="34" charset="0"/>
            <a:cs typeface="Microsoft Sans Serif" panose="020B0604020202020204" pitchFamily="34" charset="0"/>
          </a:endParaRPr>
        </a:p>
        <a:p>
          <a:pPr marL="0" lvl="0" indent="0" algn="just" defTabSz="1066800">
            <a:lnSpc>
              <a:spcPct val="90000"/>
            </a:lnSpc>
            <a:spcBef>
              <a:spcPct val="0"/>
            </a:spcBef>
            <a:spcAft>
              <a:spcPct val="35000"/>
            </a:spcAft>
            <a:buNone/>
          </a:pP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0211125" y="792342"/>
        <a:ext cx="4795417" cy="31164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3B403-C726-4FE3-A14D-29D9FF92263D}">
      <dsp:nvSpPr>
        <dsp:cNvPr id="0" name=""/>
        <dsp:cNvSpPr/>
      </dsp:nvSpPr>
      <dsp:spPr>
        <a:xfrm>
          <a:off x="12858" y="1388045"/>
          <a:ext cx="3843337" cy="2306002"/>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it-IT" sz="2400" kern="1200" dirty="0">
              <a:latin typeface="Microsoft Sans Serif" panose="020B0604020202020204" pitchFamily="34" charset="0"/>
              <a:cs typeface="Microsoft Sans Serif" panose="020B0604020202020204" pitchFamily="34" charset="0"/>
            </a:rPr>
            <a:t>L’analisi quantitativa dei rischi analizza i vari risultati del progetto e calcola la probabilità di raggiungere gli obiettivi del progetto.</a:t>
          </a:r>
          <a:endParaRPr lang="en-GB" sz="2400" b="0" kern="1200" dirty="0">
            <a:latin typeface="Microsoft Sans Serif" panose="020B0604020202020204" pitchFamily="34" charset="0"/>
            <a:cs typeface="Microsoft Sans Serif" panose="020B0604020202020204" pitchFamily="34" charset="0"/>
          </a:endParaRPr>
        </a:p>
      </dsp:txBody>
      <dsp:txXfrm>
        <a:off x="80398" y="1455585"/>
        <a:ext cx="3708257" cy="2170922"/>
      </dsp:txXfrm>
    </dsp:sp>
    <dsp:sp modelId="{E0635291-D360-49D1-8F66-0842B49DB0E8}">
      <dsp:nvSpPr>
        <dsp:cNvPr id="0" name=""/>
        <dsp:cNvSpPr/>
      </dsp:nvSpPr>
      <dsp:spPr>
        <a:xfrm>
          <a:off x="4240529" y="2064472"/>
          <a:ext cx="814787" cy="953147"/>
        </a:xfrm>
        <a:prstGeom prst="rightArrow">
          <a:avLst>
            <a:gd name="adj1" fmla="val 60000"/>
            <a:gd name="adj2" fmla="val 50000"/>
          </a:avLst>
        </a:prstGeom>
        <a:solidFill>
          <a:srgbClr val="B05894"/>
        </a:solidFill>
        <a:ln>
          <a:solidFill>
            <a:srgbClr val="B05894"/>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4240529" y="2255101"/>
        <a:ext cx="570351" cy="571889"/>
      </dsp:txXfrm>
    </dsp:sp>
    <dsp:sp modelId="{46D94E1A-E88F-4CA7-A1C0-34F9A7100CDF}">
      <dsp:nvSpPr>
        <dsp:cNvPr id="0" name=""/>
        <dsp:cNvSpPr/>
      </dsp:nvSpPr>
      <dsp:spPr>
        <a:xfrm>
          <a:off x="5393531" y="1388045"/>
          <a:ext cx="3843337" cy="2306002"/>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dirty="0">
              <a:latin typeface="Microsoft Sans Serif" panose="020B0604020202020204" pitchFamily="34" charset="0"/>
              <a:cs typeface="Microsoft Sans Serif" panose="020B0604020202020204" pitchFamily="34" charset="0"/>
            </a:rPr>
            <a:t>Ciò aiuta il processo decisionale, specialmente durante la fase di pianificazione del progetto quando c'è ambiguità.</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5461071" y="1455585"/>
        <a:ext cx="3708257" cy="2170922"/>
      </dsp:txXfrm>
    </dsp:sp>
    <dsp:sp modelId="{1F6D2F64-A37D-4E46-8B9D-919591EF6642}">
      <dsp:nvSpPr>
        <dsp:cNvPr id="0" name=""/>
        <dsp:cNvSpPr/>
      </dsp:nvSpPr>
      <dsp:spPr>
        <a:xfrm>
          <a:off x="9621202" y="2064472"/>
          <a:ext cx="814787" cy="953147"/>
        </a:xfrm>
        <a:prstGeom prst="rightArrow">
          <a:avLst>
            <a:gd name="adj1" fmla="val 60000"/>
            <a:gd name="adj2" fmla="val 50000"/>
          </a:avLst>
        </a:prstGeom>
        <a:solidFill>
          <a:srgbClr val="B0589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9621202" y="2255101"/>
        <a:ext cx="570351" cy="571889"/>
      </dsp:txXfrm>
    </dsp:sp>
    <dsp:sp modelId="{BB69795B-AE06-4446-B893-D8A499236D0D}">
      <dsp:nvSpPr>
        <dsp:cNvPr id="0" name=""/>
        <dsp:cNvSpPr/>
      </dsp:nvSpPr>
      <dsp:spPr>
        <a:xfrm>
          <a:off x="10774203" y="1388045"/>
          <a:ext cx="3843337" cy="2306002"/>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it-IT" sz="2400" kern="1200" dirty="0">
              <a:latin typeface="Microsoft Sans Serif" panose="020B0604020202020204" pitchFamily="34" charset="0"/>
              <a:cs typeface="Microsoft Sans Serif" panose="020B0604020202020204" pitchFamily="34" charset="0"/>
            </a:rPr>
            <a:t>Assiste i project manager nello sviluppo di obiettivi realistici in termini di costi, pianificazione e ambito.</a:t>
          </a:r>
          <a:endParaRPr lang="en-GB" sz="2400" kern="1200" dirty="0">
            <a:latin typeface="Microsoft Sans Serif" panose="020B0604020202020204" pitchFamily="34" charset="0"/>
            <a:cs typeface="Microsoft Sans Serif" panose="020B0604020202020204" pitchFamily="34" charset="0"/>
          </a:endParaRPr>
        </a:p>
      </dsp:txBody>
      <dsp:txXfrm>
        <a:off x="10841743" y="1455585"/>
        <a:ext cx="3708257" cy="217092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0313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17" name="bg object 17"/>
          <p:cNvPicPr/>
          <p:nvPr userDrawn="1"/>
        </p:nvPicPr>
        <p:blipFill>
          <a:blip r:embed="rId3" cstate="print"/>
          <a:stretch>
            <a:fillRect/>
          </a:stretch>
        </p:blipFill>
        <p:spPr>
          <a:xfrm>
            <a:off x="2045793" y="9240624"/>
            <a:ext cx="3152774" cy="666749"/>
          </a:xfrm>
          <a:prstGeom prst="rect">
            <a:avLst/>
          </a:prstGeom>
        </p:spPr>
      </p:pic>
      <p:sp>
        <p:nvSpPr>
          <p:cNvPr id="18" name="bg object 18"/>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25" name="object 2">
            <a:extLst>
              <a:ext uri="{FF2B5EF4-FFF2-40B4-BE49-F238E27FC236}">
                <a16:creationId xmlns:a16="http://schemas.microsoft.com/office/drawing/2014/main" id="{3B8A40FF-BCCA-4458-BE33-0DE6267D64E8}"/>
              </a:ext>
            </a:extLst>
          </p:cNvPr>
          <p:cNvGrpSpPr/>
          <p:nvPr userDrawn="1"/>
        </p:nvGrpSpPr>
        <p:grpSpPr>
          <a:xfrm>
            <a:off x="379" y="8813666"/>
            <a:ext cx="18287365" cy="1474470"/>
            <a:chOff x="379" y="8813666"/>
            <a:chExt cx="18287365" cy="1474470"/>
          </a:xfrm>
        </p:grpSpPr>
        <p:sp>
          <p:nvSpPr>
            <p:cNvPr id="26" name="object 3">
              <a:extLst>
                <a:ext uri="{FF2B5EF4-FFF2-40B4-BE49-F238E27FC236}">
                  <a16:creationId xmlns:a16="http://schemas.microsoft.com/office/drawing/2014/main" id="{0E4C1E87-1514-4CA3-BDDE-558D9D270F89}"/>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27" name="object 4">
              <a:extLst>
                <a:ext uri="{FF2B5EF4-FFF2-40B4-BE49-F238E27FC236}">
                  <a16:creationId xmlns:a16="http://schemas.microsoft.com/office/drawing/2014/main" id="{94FA3A65-A307-4ADB-BA2E-7FD2EACD1261}"/>
                </a:ext>
              </a:extLst>
            </p:cNvPr>
            <p:cNvPicPr/>
            <p:nvPr/>
          </p:nvPicPr>
          <p:blipFill>
            <a:blip r:embed="rId4" cstate="print"/>
            <a:stretch>
              <a:fillRect/>
            </a:stretch>
          </p:blipFill>
          <p:spPr>
            <a:xfrm>
              <a:off x="596934" y="9689613"/>
              <a:ext cx="435459" cy="254960"/>
            </a:xfrm>
            <a:prstGeom prst="rect">
              <a:avLst/>
            </a:prstGeom>
          </p:spPr>
        </p:pic>
        <p:sp>
          <p:nvSpPr>
            <p:cNvPr id="28" name="object 5">
              <a:extLst>
                <a:ext uri="{FF2B5EF4-FFF2-40B4-BE49-F238E27FC236}">
                  <a16:creationId xmlns:a16="http://schemas.microsoft.com/office/drawing/2014/main" id="{326D29DB-FC6D-447F-BCA1-BAEB3C10C957}"/>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29" name="object 6">
              <a:extLst>
                <a:ext uri="{FF2B5EF4-FFF2-40B4-BE49-F238E27FC236}">
                  <a16:creationId xmlns:a16="http://schemas.microsoft.com/office/drawing/2014/main" id="{432897F3-8DC0-4BA4-896A-9DD05ACCAE7C}"/>
                </a:ext>
              </a:extLst>
            </p:cNvPr>
            <p:cNvPicPr/>
            <p:nvPr/>
          </p:nvPicPr>
          <p:blipFill>
            <a:blip r:embed="rId5" cstate="print"/>
            <a:stretch>
              <a:fillRect/>
            </a:stretch>
          </p:blipFill>
          <p:spPr>
            <a:xfrm>
              <a:off x="809897" y="9339661"/>
              <a:ext cx="435459" cy="254959"/>
            </a:xfrm>
            <a:prstGeom prst="rect">
              <a:avLst/>
            </a:prstGeom>
          </p:spPr>
        </p:pic>
        <p:sp>
          <p:nvSpPr>
            <p:cNvPr id="30" name="object 7">
              <a:extLst>
                <a:ext uri="{FF2B5EF4-FFF2-40B4-BE49-F238E27FC236}">
                  <a16:creationId xmlns:a16="http://schemas.microsoft.com/office/drawing/2014/main" id="{9BAFE55B-7408-4744-9BC5-461DF6568996}"/>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31" name="object 8">
              <a:extLst>
                <a:ext uri="{FF2B5EF4-FFF2-40B4-BE49-F238E27FC236}">
                  <a16:creationId xmlns:a16="http://schemas.microsoft.com/office/drawing/2014/main" id="{0DF0045C-60C2-4FAF-B4AC-8012DA50A29C}"/>
                </a:ext>
              </a:extLst>
            </p:cNvPr>
            <p:cNvPicPr/>
            <p:nvPr/>
          </p:nvPicPr>
          <p:blipFill>
            <a:blip r:embed="rId5" cstate="print"/>
            <a:stretch>
              <a:fillRect/>
            </a:stretch>
          </p:blipFill>
          <p:spPr>
            <a:xfrm>
              <a:off x="1022853" y="9701048"/>
              <a:ext cx="435459" cy="254959"/>
            </a:xfrm>
            <a:prstGeom prst="rect">
              <a:avLst/>
            </a:prstGeom>
          </p:spPr>
        </p:pic>
      </p:grpSp>
      <p:sp>
        <p:nvSpPr>
          <p:cNvPr id="37" name="CuadroTexto 36">
            <a:extLst>
              <a:ext uri="{FF2B5EF4-FFF2-40B4-BE49-F238E27FC236}">
                <a16:creationId xmlns:a16="http://schemas.microsoft.com/office/drawing/2014/main" id="{521C10D7-2AAC-4F4D-A7C0-605FC39B7E80}"/>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grpSp>
        <p:nvGrpSpPr>
          <p:cNvPr id="19" name="Grupo 18">
            <a:extLst>
              <a:ext uri="{FF2B5EF4-FFF2-40B4-BE49-F238E27FC236}">
                <a16:creationId xmlns:a16="http://schemas.microsoft.com/office/drawing/2014/main" id="{262FFA7B-73B6-441C-A2CC-6EA9F6EE7337}"/>
              </a:ext>
            </a:extLst>
          </p:cNvPr>
          <p:cNvGrpSpPr/>
          <p:nvPr userDrawn="1"/>
        </p:nvGrpSpPr>
        <p:grpSpPr>
          <a:xfrm>
            <a:off x="0" y="1775463"/>
            <a:ext cx="18288000" cy="3595707"/>
            <a:chOff x="-24581" y="1790700"/>
            <a:chExt cx="18288000" cy="3595707"/>
          </a:xfrm>
        </p:grpSpPr>
        <p:sp>
          <p:nvSpPr>
            <p:cNvPr id="20" name="object 10">
              <a:extLst>
                <a:ext uri="{FF2B5EF4-FFF2-40B4-BE49-F238E27FC236}">
                  <a16:creationId xmlns:a16="http://schemas.microsoft.com/office/drawing/2014/main" id="{11F37E96-FE8D-476B-BFB0-28ED7F39709E}"/>
                </a:ext>
              </a:extLst>
            </p:cNvPr>
            <p:cNvSpPr/>
            <p:nvPr/>
          </p:nvSpPr>
          <p:spPr>
            <a:xfrm>
              <a:off x="-24581" y="3473853"/>
              <a:ext cx="18288000" cy="514350"/>
            </a:xfrm>
            <a:custGeom>
              <a:avLst/>
              <a:gdLst/>
              <a:ahLst/>
              <a:cxnLst/>
              <a:rect l="l" t="t" r="r" b="b"/>
              <a:pathLst>
                <a:path w="18288000" h="514350">
                  <a:moveTo>
                    <a:pt x="0" y="514349"/>
                  </a:moveTo>
                  <a:lnTo>
                    <a:pt x="0" y="0"/>
                  </a:lnTo>
                  <a:lnTo>
                    <a:pt x="18288000" y="0"/>
                  </a:lnTo>
                  <a:lnTo>
                    <a:pt x="18288000" y="514349"/>
                  </a:lnTo>
                  <a:lnTo>
                    <a:pt x="0" y="514349"/>
                  </a:lnTo>
                  <a:close/>
                </a:path>
              </a:pathLst>
            </a:custGeom>
            <a:solidFill>
              <a:srgbClr val="B05894"/>
            </a:solidFill>
          </p:spPr>
          <p:txBody>
            <a:bodyPr wrap="square" lIns="0" tIns="0" rIns="0" bIns="0" rtlCol="0"/>
            <a:lstStyle/>
            <a:p>
              <a:endParaRPr/>
            </a:p>
          </p:txBody>
        </p:sp>
        <p:pic>
          <p:nvPicPr>
            <p:cNvPr id="21" name="Imagen 20">
              <a:extLst>
                <a:ext uri="{FF2B5EF4-FFF2-40B4-BE49-F238E27FC236}">
                  <a16:creationId xmlns:a16="http://schemas.microsoft.com/office/drawing/2014/main" id="{EB0E2C8F-4A84-4AD4-8BC1-F61351B590C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1800" y="1790700"/>
              <a:ext cx="3876674" cy="3595707"/>
            </a:xfrm>
            <a:prstGeom prst="rect">
              <a:avLst/>
            </a:prstGeom>
          </p:spPr>
        </p:pic>
      </p:gr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g object 16">
            <a:extLst>
              <a:ext uri="{FF2B5EF4-FFF2-40B4-BE49-F238E27FC236}">
                <a16:creationId xmlns:a16="http://schemas.microsoft.com/office/drawing/2014/main" id="{E95E46FD-F467-4ADE-ABD0-E6A4A9FE2A87}"/>
              </a:ext>
            </a:extLst>
          </p:cNvPr>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8" name="bg object 17">
            <a:extLst>
              <a:ext uri="{FF2B5EF4-FFF2-40B4-BE49-F238E27FC236}">
                <a16:creationId xmlns:a16="http://schemas.microsoft.com/office/drawing/2014/main" id="{D778CF7E-9520-4B30-8263-3DF7E2FD8C1A}"/>
              </a:ext>
            </a:extLst>
          </p:cNvPr>
          <p:cNvPicPr/>
          <p:nvPr userDrawn="1"/>
        </p:nvPicPr>
        <p:blipFill>
          <a:blip r:embed="rId3" cstate="print"/>
          <a:stretch>
            <a:fillRect/>
          </a:stretch>
        </p:blipFill>
        <p:spPr>
          <a:xfrm>
            <a:off x="2045793" y="9240624"/>
            <a:ext cx="3152774" cy="666749"/>
          </a:xfrm>
          <a:prstGeom prst="rect">
            <a:avLst/>
          </a:prstGeom>
        </p:spPr>
      </p:pic>
      <p:sp>
        <p:nvSpPr>
          <p:cNvPr id="9" name="bg object 18">
            <a:extLst>
              <a:ext uri="{FF2B5EF4-FFF2-40B4-BE49-F238E27FC236}">
                <a16:creationId xmlns:a16="http://schemas.microsoft.com/office/drawing/2014/main" id="{596AACBD-3C44-44F7-A794-D07294759216}"/>
              </a:ext>
            </a:extLst>
          </p:cNvPr>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10" name="object 2">
            <a:extLst>
              <a:ext uri="{FF2B5EF4-FFF2-40B4-BE49-F238E27FC236}">
                <a16:creationId xmlns:a16="http://schemas.microsoft.com/office/drawing/2014/main" id="{DC67AE64-9ED4-47FE-8345-37E800B47F7D}"/>
              </a:ext>
            </a:extLst>
          </p:cNvPr>
          <p:cNvGrpSpPr/>
          <p:nvPr userDrawn="1"/>
        </p:nvGrpSpPr>
        <p:grpSpPr>
          <a:xfrm>
            <a:off x="379" y="8813666"/>
            <a:ext cx="18287365" cy="1474470"/>
            <a:chOff x="379" y="8813666"/>
            <a:chExt cx="18287365" cy="1474470"/>
          </a:xfrm>
        </p:grpSpPr>
        <p:sp>
          <p:nvSpPr>
            <p:cNvPr id="11" name="object 3">
              <a:extLst>
                <a:ext uri="{FF2B5EF4-FFF2-40B4-BE49-F238E27FC236}">
                  <a16:creationId xmlns:a16="http://schemas.microsoft.com/office/drawing/2014/main" id="{ACB47688-E4F5-4E94-9C96-F9D5A61FA187}"/>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2" name="object 4">
              <a:extLst>
                <a:ext uri="{FF2B5EF4-FFF2-40B4-BE49-F238E27FC236}">
                  <a16:creationId xmlns:a16="http://schemas.microsoft.com/office/drawing/2014/main" id="{E5F35078-FC84-46BA-8493-4689CDB1AA6E}"/>
                </a:ext>
              </a:extLst>
            </p:cNvPr>
            <p:cNvPicPr/>
            <p:nvPr/>
          </p:nvPicPr>
          <p:blipFill>
            <a:blip r:embed="rId4" cstate="print"/>
            <a:stretch>
              <a:fillRect/>
            </a:stretch>
          </p:blipFill>
          <p:spPr>
            <a:xfrm>
              <a:off x="596934" y="9689613"/>
              <a:ext cx="435459" cy="254960"/>
            </a:xfrm>
            <a:prstGeom prst="rect">
              <a:avLst/>
            </a:prstGeom>
          </p:spPr>
        </p:pic>
        <p:sp>
          <p:nvSpPr>
            <p:cNvPr id="13" name="object 5">
              <a:extLst>
                <a:ext uri="{FF2B5EF4-FFF2-40B4-BE49-F238E27FC236}">
                  <a16:creationId xmlns:a16="http://schemas.microsoft.com/office/drawing/2014/main" id="{9201DC64-4478-4EB9-9025-51D6079FF496}"/>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14" name="object 6">
              <a:extLst>
                <a:ext uri="{FF2B5EF4-FFF2-40B4-BE49-F238E27FC236}">
                  <a16:creationId xmlns:a16="http://schemas.microsoft.com/office/drawing/2014/main" id="{5C346AD7-BE02-4237-8C03-A128D4DB66D4}"/>
                </a:ext>
              </a:extLst>
            </p:cNvPr>
            <p:cNvPicPr/>
            <p:nvPr/>
          </p:nvPicPr>
          <p:blipFill>
            <a:blip r:embed="rId5" cstate="print"/>
            <a:stretch>
              <a:fillRect/>
            </a:stretch>
          </p:blipFill>
          <p:spPr>
            <a:xfrm>
              <a:off x="809897" y="9339661"/>
              <a:ext cx="435459" cy="254959"/>
            </a:xfrm>
            <a:prstGeom prst="rect">
              <a:avLst/>
            </a:prstGeom>
          </p:spPr>
        </p:pic>
        <p:sp>
          <p:nvSpPr>
            <p:cNvPr id="15" name="object 7">
              <a:extLst>
                <a:ext uri="{FF2B5EF4-FFF2-40B4-BE49-F238E27FC236}">
                  <a16:creationId xmlns:a16="http://schemas.microsoft.com/office/drawing/2014/main" id="{675C40D4-E192-496A-B2DE-5B4634DF9FD1}"/>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6" name="object 8">
              <a:extLst>
                <a:ext uri="{FF2B5EF4-FFF2-40B4-BE49-F238E27FC236}">
                  <a16:creationId xmlns:a16="http://schemas.microsoft.com/office/drawing/2014/main" id="{492B8A7E-0267-433F-BD96-9BA3EC33D5D3}"/>
                </a:ext>
              </a:extLst>
            </p:cNvPr>
            <p:cNvPicPr/>
            <p:nvPr/>
          </p:nvPicPr>
          <p:blipFill>
            <a:blip r:embed="rId5" cstate="print"/>
            <a:stretch>
              <a:fillRect/>
            </a:stretch>
          </p:blipFill>
          <p:spPr>
            <a:xfrm>
              <a:off x="1022853" y="9701048"/>
              <a:ext cx="435459" cy="254959"/>
            </a:xfrm>
            <a:prstGeom prst="rect">
              <a:avLst/>
            </a:prstGeom>
          </p:spPr>
        </p:pic>
      </p:grpSp>
      <p:sp>
        <p:nvSpPr>
          <p:cNvPr id="23" name="CuadroTexto 22">
            <a:extLst>
              <a:ext uri="{FF2B5EF4-FFF2-40B4-BE49-F238E27FC236}">
                <a16:creationId xmlns:a16="http://schemas.microsoft.com/office/drawing/2014/main" id="{1D54CE27-4B34-4A2D-BBA3-5AAF26A98167}"/>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pic>
        <p:nvPicPr>
          <p:cNvPr id="3" name="Imagen 2">
            <a:extLst>
              <a:ext uri="{FF2B5EF4-FFF2-40B4-BE49-F238E27FC236}">
                <a16:creationId xmlns:a16="http://schemas.microsoft.com/office/drawing/2014/main" id="{B39E953B-CAA4-449F-ACCE-41955DA3CD1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002000" y="453887"/>
            <a:ext cx="1711842" cy="1587774"/>
          </a:xfrm>
          <a:prstGeom prst="rect">
            <a:avLst/>
          </a:prstGeom>
        </p:spPr>
      </p:pic>
    </p:spTree>
    <p:extLst>
      <p:ext uri="{BB962C8B-B14F-4D97-AF65-F5344CB8AC3E}">
        <p14:creationId xmlns:p14="http://schemas.microsoft.com/office/powerpoint/2010/main" val="4013780680"/>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e4f-network.e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4f-network.e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79" y="8813666"/>
            <a:ext cx="18287365" cy="1474470"/>
            <a:chOff x="379" y="8813666"/>
            <a:chExt cx="18287365" cy="1474470"/>
          </a:xfrm>
        </p:grpSpPr>
        <p:sp>
          <p:nvSpPr>
            <p:cNvPr id="3" name="object 3"/>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4" name="object 4"/>
            <p:cNvPicPr/>
            <p:nvPr/>
          </p:nvPicPr>
          <p:blipFill>
            <a:blip r:embed="rId2" cstate="print"/>
            <a:stretch>
              <a:fillRect/>
            </a:stretch>
          </p:blipFill>
          <p:spPr>
            <a:xfrm>
              <a:off x="596934" y="9689613"/>
              <a:ext cx="435459" cy="254960"/>
            </a:xfrm>
            <a:prstGeom prst="rect">
              <a:avLst/>
            </a:prstGeom>
          </p:spPr>
        </p:pic>
        <p:sp>
          <p:nvSpPr>
            <p:cNvPr id="5" name="object 5"/>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6" name="object 6"/>
            <p:cNvPicPr/>
            <p:nvPr/>
          </p:nvPicPr>
          <p:blipFill>
            <a:blip r:embed="rId3" cstate="print"/>
            <a:stretch>
              <a:fillRect/>
            </a:stretch>
          </p:blipFill>
          <p:spPr>
            <a:xfrm>
              <a:off x="809897" y="9339661"/>
              <a:ext cx="435459" cy="254959"/>
            </a:xfrm>
            <a:prstGeom prst="rect">
              <a:avLst/>
            </a:prstGeom>
          </p:spPr>
        </p:pic>
        <p:sp>
          <p:nvSpPr>
            <p:cNvPr id="7" name="object 7"/>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8" name="object 8"/>
            <p:cNvPicPr/>
            <p:nvPr/>
          </p:nvPicPr>
          <p:blipFill>
            <a:blip r:embed="rId3" cstate="print"/>
            <a:stretch>
              <a:fillRect/>
            </a:stretch>
          </p:blipFill>
          <p:spPr>
            <a:xfrm>
              <a:off x="1022853" y="9701048"/>
              <a:ext cx="435459" cy="254959"/>
            </a:xfrm>
            <a:prstGeom prst="rect">
              <a:avLst/>
            </a:prstGeom>
          </p:spPr>
        </p:pic>
      </p:grpSp>
      <p:sp>
        <p:nvSpPr>
          <p:cNvPr id="14" name="CuadroTexto 13">
            <a:extLst>
              <a:ext uri="{FF2B5EF4-FFF2-40B4-BE49-F238E27FC236}">
                <a16:creationId xmlns:a16="http://schemas.microsoft.com/office/drawing/2014/main" id="{8B22E22E-102D-4F39-871D-A47062F5E08F}"/>
              </a:ext>
            </a:extLst>
          </p:cNvPr>
          <p:cNvSpPr txBox="1"/>
          <p:nvPr/>
        </p:nvSpPr>
        <p:spPr>
          <a:xfrm>
            <a:off x="5029200" y="6515100"/>
            <a:ext cx="7772400" cy="769441"/>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en-US" sz="44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44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0" name="CuadroTexto 9">
            <a:extLst>
              <a:ext uri="{FF2B5EF4-FFF2-40B4-BE49-F238E27FC236}">
                <a16:creationId xmlns:a16="http://schemas.microsoft.com/office/drawing/2014/main" id="{F8FF77D8-BE9E-336F-6009-FF57C57DF311}"/>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4">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11" name="Imagen 10">
            <a:extLst>
              <a:ext uri="{FF2B5EF4-FFF2-40B4-BE49-F238E27FC236}">
                <a16:creationId xmlns:a16="http://schemas.microsoft.com/office/drawing/2014/main" id="{7DD2F895-7262-9633-90DA-F2BB33FD25B8}"/>
              </a:ext>
            </a:extLst>
          </p:cNvPr>
          <p:cNvPicPr>
            <a:picLocks noChangeAspect="1"/>
          </p:cNvPicPr>
          <p:nvPr/>
        </p:nvPicPr>
        <p:blipFill>
          <a:blip r:embed="rId5"/>
          <a:stretch>
            <a:fillRect/>
          </a:stretch>
        </p:blipFill>
        <p:spPr>
          <a:xfrm>
            <a:off x="7239000" y="5748635"/>
            <a:ext cx="472319" cy="4616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5078313"/>
          </a:xfrm>
          <a:prstGeom prst="rect">
            <a:avLst/>
          </a:prstGeom>
          <a:noFill/>
        </p:spPr>
        <p:txBody>
          <a:bodyPr wrap="square" rtlCol="0">
            <a:spAutoFit/>
          </a:bodyPr>
          <a:lstStyle/>
          <a:p>
            <a:pPr algn="just" fontAlgn="base"/>
            <a:r>
              <a:rPr lang="it-IT" sz="3600" dirty="0">
                <a:latin typeface="Microsoft Sans Serif" panose="020B0604020202020204" pitchFamily="34" charset="0"/>
                <a:ea typeface="Times New Roman" panose="02020603050405020304" pitchFamily="18" charset="0"/>
                <a:cs typeface="Microsoft Sans Serif" panose="020B0604020202020204" pitchFamily="34" charset="0"/>
              </a:rPr>
              <a:t>Esistono diversi approcci di analisi del rischio per assistere i manager nell’analisi e nel processo decisionale.</a:t>
            </a:r>
          </a:p>
          <a:p>
            <a:pPr algn="just" fontAlgn="base"/>
            <a:endParaRPr lang="it-IT" sz="3600" dirty="0">
              <a:latin typeface="Microsoft Sans Serif" panose="020B0604020202020204" pitchFamily="34" charset="0"/>
              <a:ea typeface="Times New Roman" panose="02020603050405020304" pitchFamily="18" charset="0"/>
              <a:cs typeface="Microsoft Sans Serif" panose="020B0604020202020204" pitchFamily="34" charset="0"/>
            </a:endParaRPr>
          </a:p>
          <a:p>
            <a:pPr marL="342900" indent="-342900" algn="just">
              <a:lnSpc>
                <a:spcPts val="3600"/>
              </a:lnSpc>
              <a:buBlip>
                <a:blip r:embed="rId2"/>
              </a:buBlip>
            </a:pP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su</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modello</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bow tie</a:t>
            </a:r>
          </a:p>
          <a:p>
            <a:pPr algn="just">
              <a:lnSpc>
                <a:spcPts val="3600"/>
              </a:lnSpc>
            </a:pPr>
            <a:endPar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lnSpc>
                <a:spcPts val="3600"/>
              </a:lnSpc>
              <a:buBlip>
                <a:blip r:embed="rId2"/>
              </a:buBlip>
            </a:pP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Matrice</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dell’analisi</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 +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registro</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dei</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cioè</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protocolli</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responsabilità</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algn="just">
              <a:lnSpc>
                <a:spcPts val="3600"/>
              </a:lnSpc>
            </a:pPr>
            <a:endPar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lnSpc>
                <a:spcPts val="3600"/>
              </a:lnSpc>
              <a:buBlip>
                <a:blip r:embed="rId2"/>
              </a:buBlip>
            </a:pP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SWIFT</a:t>
            </a:r>
            <a:endParaRPr lang="en-GB" sz="3600" dirty="0">
              <a:latin typeface="Microsoft Sans Serif" panose="020B0604020202020204" pitchFamily="34" charset="0"/>
              <a:ea typeface="Times New Roman" panose="02020603050405020304" pitchFamily="18" charset="0"/>
              <a:cs typeface="Microsoft Sans Serif" panose="020B0604020202020204" pitchFamily="34" charset="0"/>
            </a:endParaRPr>
          </a:p>
          <a:p>
            <a:pPr algn="just"/>
            <a:endParaRPr lang="en-GB"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6071232" cy="830997"/>
          </a:xfrm>
          <a:prstGeom prst="rect">
            <a:avLst/>
          </a:prstGeom>
          <a:noFill/>
        </p:spPr>
        <p:txBody>
          <a:bodyPr wrap="square" rtlCol="0">
            <a:spAutoFit/>
          </a:bodyPr>
          <a:lstStyle/>
          <a:p>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2: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Metodologie</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approcci</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all’analisi</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48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31627"/>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Gli</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approcci</a:t>
            </a:r>
            <a:endParaRPr lang="en-US" sz="4800" b="1" dirty="0">
              <a:solidFill>
                <a:srgbClr val="E076D1"/>
              </a:solidFill>
            </a:endParaRPr>
          </a:p>
        </p:txBody>
      </p:sp>
    </p:spTree>
    <p:extLst>
      <p:ext uri="{BB962C8B-B14F-4D97-AF65-F5344CB8AC3E}">
        <p14:creationId xmlns:p14="http://schemas.microsoft.com/office/powerpoint/2010/main" val="3792620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3028082"/>
            <a:ext cx="6111964" cy="5078313"/>
          </a:xfrm>
          <a:prstGeom prst="rect">
            <a:avLst/>
          </a:prstGeom>
          <a:noFill/>
        </p:spPr>
        <p:txBody>
          <a:bodyPr wrap="square" rtlCol="0">
            <a:spAutoFit/>
          </a:bodyPr>
          <a:lstStyle/>
          <a:p>
            <a:r>
              <a:rPr lang="it-IT" sz="3600" dirty="0">
                <a:effectLst/>
                <a:latin typeface="Segoe UI Web (West European)"/>
              </a:rPr>
              <a:t>L’analisi </a:t>
            </a:r>
            <a:r>
              <a:rPr lang="it-IT" sz="3600" dirty="0" err="1">
                <a:effectLst/>
                <a:latin typeface="Segoe UI Web (West European)"/>
              </a:rPr>
              <a:t>Bow</a:t>
            </a:r>
            <a:r>
              <a:rPr lang="it-IT" sz="3600" dirty="0">
                <a:effectLst/>
                <a:latin typeface="Segoe UI Web (West European)"/>
              </a:rPr>
              <a:t> </a:t>
            </a:r>
            <a:r>
              <a:rPr lang="it-IT" sz="3600" dirty="0" err="1">
                <a:effectLst/>
                <a:latin typeface="Segoe UI Web (West European)"/>
              </a:rPr>
              <a:t>Tie</a:t>
            </a:r>
            <a:r>
              <a:rPr lang="it-IT" sz="3600" dirty="0">
                <a:effectLst/>
                <a:latin typeface="Segoe UI Web (West European)"/>
              </a:rPr>
              <a:t> è una rappresentazione grafica di nuovi percorsi idonei che portano alla prevenzione dei rischi e alle misure di sicurezza che potrebbero essere necessarie a livello di organizzazione o per qualsiasi processo/funzione.</a:t>
            </a: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31627"/>
            <a:ext cx="7348118" cy="1569660"/>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2.1: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su</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modello</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Bow Tie</a:t>
            </a:r>
          </a:p>
        </p:txBody>
      </p:sp>
      <p:sp>
        <p:nvSpPr>
          <p:cNvPr id="2" name="Triangolo isoscele 1"/>
          <p:cNvSpPr/>
          <p:nvPr/>
        </p:nvSpPr>
        <p:spPr>
          <a:xfrm rot="5400000">
            <a:off x="7905750" y="2088118"/>
            <a:ext cx="2819400" cy="3009900"/>
          </a:xfrm>
          <a:prstGeom prst="triangle">
            <a:avLst>
              <a:gd name="adj" fmla="val 48649"/>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riangolo isoscele 8"/>
          <p:cNvSpPr/>
          <p:nvPr/>
        </p:nvSpPr>
        <p:spPr>
          <a:xfrm rot="16200000">
            <a:off x="11925300" y="2020476"/>
            <a:ext cx="2819400" cy="3009900"/>
          </a:xfrm>
          <a:prstGeom prst="triangle">
            <a:avLst>
              <a:gd name="adj" fmla="val 48649"/>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ttangolo arrotondato 2"/>
          <p:cNvSpPr/>
          <p:nvPr/>
        </p:nvSpPr>
        <p:spPr>
          <a:xfrm>
            <a:off x="10287000" y="2897250"/>
            <a:ext cx="2057400" cy="150210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asellaDiTesto 4"/>
          <p:cNvSpPr txBox="1"/>
          <p:nvPr/>
        </p:nvSpPr>
        <p:spPr>
          <a:xfrm>
            <a:off x="8305800" y="3294102"/>
            <a:ext cx="1447800" cy="553998"/>
          </a:xfrm>
          <a:prstGeom prst="rect">
            <a:avLst/>
          </a:prstGeom>
          <a:noFill/>
        </p:spPr>
        <p:txBody>
          <a:bodyPr wrap="square" rtlCol="0">
            <a:spAutoFit/>
          </a:bodyPr>
          <a:lstStyle/>
          <a:p>
            <a:r>
              <a:rPr lang="en-US" sz="3000" b="1" dirty="0"/>
              <a:t>Cause </a:t>
            </a:r>
          </a:p>
        </p:txBody>
      </p:sp>
      <p:sp>
        <p:nvSpPr>
          <p:cNvPr id="13" name="CasellaDiTesto 12"/>
          <p:cNvSpPr txBox="1"/>
          <p:nvPr/>
        </p:nvSpPr>
        <p:spPr>
          <a:xfrm>
            <a:off x="12420600" y="3248427"/>
            <a:ext cx="2733675" cy="553998"/>
          </a:xfrm>
          <a:prstGeom prst="rect">
            <a:avLst/>
          </a:prstGeom>
          <a:noFill/>
        </p:spPr>
        <p:txBody>
          <a:bodyPr wrap="square" rtlCol="0">
            <a:spAutoFit/>
          </a:bodyPr>
          <a:lstStyle/>
          <a:p>
            <a:r>
              <a:rPr lang="en-US" sz="3000" b="1" dirty="0" err="1"/>
              <a:t>Conseguenze</a:t>
            </a:r>
            <a:r>
              <a:rPr lang="en-US" sz="3000" b="1" dirty="0"/>
              <a:t>  </a:t>
            </a:r>
          </a:p>
        </p:txBody>
      </p:sp>
      <p:sp>
        <p:nvSpPr>
          <p:cNvPr id="15" name="CasellaDiTesto 14"/>
          <p:cNvSpPr txBox="1"/>
          <p:nvPr/>
        </p:nvSpPr>
        <p:spPr>
          <a:xfrm>
            <a:off x="10591800" y="3294102"/>
            <a:ext cx="1447800" cy="553998"/>
          </a:xfrm>
          <a:prstGeom prst="rect">
            <a:avLst/>
          </a:prstGeom>
          <a:noFill/>
        </p:spPr>
        <p:txBody>
          <a:bodyPr wrap="square" rtlCol="0">
            <a:spAutoFit/>
          </a:bodyPr>
          <a:lstStyle/>
          <a:p>
            <a:pPr algn="ctr"/>
            <a:r>
              <a:rPr lang="en-US" sz="3000" b="1" dirty="0" err="1"/>
              <a:t>Evento</a:t>
            </a:r>
            <a:r>
              <a:rPr lang="en-US" sz="3000" b="1" dirty="0"/>
              <a:t> </a:t>
            </a:r>
          </a:p>
        </p:txBody>
      </p:sp>
      <p:sp>
        <p:nvSpPr>
          <p:cNvPr id="6" name="Freccia a destra 5"/>
          <p:cNvSpPr/>
          <p:nvPr/>
        </p:nvSpPr>
        <p:spPr>
          <a:xfrm>
            <a:off x="7010400" y="3525426"/>
            <a:ext cx="609600" cy="276999"/>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reccia a destra 15"/>
          <p:cNvSpPr/>
          <p:nvPr/>
        </p:nvSpPr>
        <p:spPr>
          <a:xfrm>
            <a:off x="15240000" y="3525426"/>
            <a:ext cx="609600" cy="276999"/>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asellaDiTesto 16"/>
          <p:cNvSpPr txBox="1"/>
          <p:nvPr/>
        </p:nvSpPr>
        <p:spPr>
          <a:xfrm rot="19953550">
            <a:off x="7887074" y="4498582"/>
            <a:ext cx="2368863" cy="553998"/>
          </a:xfrm>
          <a:prstGeom prst="rect">
            <a:avLst/>
          </a:prstGeom>
          <a:noFill/>
        </p:spPr>
        <p:txBody>
          <a:bodyPr wrap="square" rtlCol="0">
            <a:spAutoFit/>
          </a:bodyPr>
          <a:lstStyle/>
          <a:p>
            <a:pPr algn="ctr"/>
            <a:r>
              <a:rPr lang="en-US" sz="3000" b="1" dirty="0" err="1"/>
              <a:t>Prevenzione</a:t>
            </a:r>
            <a:r>
              <a:rPr lang="en-US" sz="3000" b="1" dirty="0"/>
              <a:t>  </a:t>
            </a:r>
          </a:p>
        </p:txBody>
      </p:sp>
      <p:sp>
        <p:nvSpPr>
          <p:cNvPr id="20" name="CasellaDiTesto 19"/>
          <p:cNvSpPr txBox="1"/>
          <p:nvPr/>
        </p:nvSpPr>
        <p:spPr>
          <a:xfrm rot="1509091">
            <a:off x="12598567" y="4523204"/>
            <a:ext cx="1973066" cy="553998"/>
          </a:xfrm>
          <a:prstGeom prst="rect">
            <a:avLst/>
          </a:prstGeom>
          <a:noFill/>
        </p:spPr>
        <p:txBody>
          <a:bodyPr wrap="square" rtlCol="0">
            <a:spAutoFit/>
          </a:bodyPr>
          <a:lstStyle/>
          <a:p>
            <a:pPr algn="ctr"/>
            <a:r>
              <a:rPr lang="en-US" sz="3000" b="1" dirty="0" err="1"/>
              <a:t>Ripresa</a:t>
            </a:r>
            <a:r>
              <a:rPr lang="en-US" sz="3000" b="1" dirty="0"/>
              <a:t>  </a:t>
            </a:r>
          </a:p>
        </p:txBody>
      </p:sp>
      <p:sp>
        <p:nvSpPr>
          <p:cNvPr id="8" name="Rettangolo arrotondato 7"/>
          <p:cNvSpPr/>
          <p:nvPr/>
        </p:nvSpPr>
        <p:spPr>
          <a:xfrm>
            <a:off x="7656675" y="1547125"/>
            <a:ext cx="2849399" cy="51965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ttangolo arrotondato 20"/>
          <p:cNvSpPr/>
          <p:nvPr/>
        </p:nvSpPr>
        <p:spPr>
          <a:xfrm>
            <a:off x="12125325" y="1385635"/>
            <a:ext cx="2871787" cy="51965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CasellaDiTesto 21"/>
          <p:cNvSpPr txBox="1"/>
          <p:nvPr/>
        </p:nvSpPr>
        <p:spPr>
          <a:xfrm>
            <a:off x="7845268" y="5878470"/>
            <a:ext cx="2368863" cy="553998"/>
          </a:xfrm>
          <a:prstGeom prst="rect">
            <a:avLst/>
          </a:prstGeom>
          <a:noFill/>
        </p:spPr>
        <p:txBody>
          <a:bodyPr wrap="square" rtlCol="0">
            <a:spAutoFit/>
          </a:bodyPr>
          <a:lstStyle/>
          <a:p>
            <a:pPr algn="ctr"/>
            <a:r>
              <a:rPr lang="en-US" sz="3000" b="1" dirty="0">
                <a:solidFill>
                  <a:srgbClr val="B05894"/>
                </a:solidFill>
              </a:rPr>
              <a:t>Prima</a:t>
            </a:r>
            <a:r>
              <a:rPr lang="en-US" sz="3000" b="1" dirty="0"/>
              <a:t>   </a:t>
            </a:r>
          </a:p>
        </p:txBody>
      </p:sp>
      <p:sp>
        <p:nvSpPr>
          <p:cNvPr id="23" name="CasellaDiTesto 22"/>
          <p:cNvSpPr txBox="1"/>
          <p:nvPr/>
        </p:nvSpPr>
        <p:spPr>
          <a:xfrm>
            <a:off x="12371549" y="5878470"/>
            <a:ext cx="2368863" cy="553998"/>
          </a:xfrm>
          <a:prstGeom prst="rect">
            <a:avLst/>
          </a:prstGeom>
          <a:noFill/>
        </p:spPr>
        <p:txBody>
          <a:bodyPr wrap="square" rtlCol="0">
            <a:spAutoFit/>
          </a:bodyPr>
          <a:lstStyle/>
          <a:p>
            <a:pPr algn="ctr"/>
            <a:r>
              <a:rPr lang="en-US" sz="3000" b="1" dirty="0">
                <a:solidFill>
                  <a:srgbClr val="B05894"/>
                </a:solidFill>
              </a:rPr>
              <a:t>Dopo</a:t>
            </a:r>
            <a:r>
              <a:rPr lang="en-US" sz="3000" b="1" dirty="0"/>
              <a:t>  </a:t>
            </a:r>
          </a:p>
        </p:txBody>
      </p:sp>
      <p:sp>
        <p:nvSpPr>
          <p:cNvPr id="24" name="CasellaDiTesto 23">
            <a:extLst>
              <a:ext uri="{FF2B5EF4-FFF2-40B4-BE49-F238E27FC236}">
                <a16:creationId xmlns:a16="http://schemas.microsoft.com/office/drawing/2014/main" id="{2FBB10D0-4718-4687-9D5C-04E4506D23B8}"/>
              </a:ext>
            </a:extLst>
          </p:cNvPr>
          <p:cNvSpPr txBox="1"/>
          <p:nvPr/>
        </p:nvSpPr>
        <p:spPr>
          <a:xfrm>
            <a:off x="497150" y="197001"/>
            <a:ext cx="16071232" cy="830997"/>
          </a:xfrm>
          <a:prstGeom prst="rect">
            <a:avLst/>
          </a:prstGeom>
          <a:noFill/>
        </p:spPr>
        <p:txBody>
          <a:bodyPr wrap="square" rtlCol="0">
            <a:spAutoFit/>
          </a:bodyPr>
          <a:lstStyle/>
          <a:p>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2: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Metodologie</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approcci</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all’analisi</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4800" b="1" dirty="0">
              <a:solidFill>
                <a:srgbClr val="B05894"/>
              </a:solidFill>
            </a:endParaRPr>
          </a:p>
        </p:txBody>
      </p:sp>
    </p:spTree>
    <p:extLst>
      <p:ext uri="{BB962C8B-B14F-4D97-AF65-F5344CB8AC3E}">
        <p14:creationId xmlns:p14="http://schemas.microsoft.com/office/powerpoint/2010/main" val="1577173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7884850" cy="6740307"/>
          </a:xfrm>
          <a:prstGeom prst="rect">
            <a:avLst/>
          </a:prstGeom>
          <a:noFill/>
        </p:spPr>
        <p:txBody>
          <a:bodyPr wrap="square" rtlCol="0">
            <a:spAutoFit/>
          </a:bodyPr>
          <a:lstStyle/>
          <a:p>
            <a:pPr algn="just" fontAlgn="base"/>
            <a:r>
              <a:rPr lang="it-IT" sz="3600" dirty="0">
                <a:effectLst/>
                <a:latin typeface="Segoe UI Web (West European)"/>
              </a:rPr>
              <a:t>La matrice di analisi dei rischi classifica la gravità di un determinato rischio in base alla probabilità e all’impatto dell’interruzione associata.</a:t>
            </a:r>
          </a:p>
          <a:p>
            <a:pPr algn="just" fontAlgn="base"/>
            <a:endParaRPr lang="it-IT" sz="3600" dirty="0">
              <a:latin typeface="Segoe UI Web (West European)"/>
            </a:endParaRPr>
          </a:p>
          <a:p>
            <a:pPr algn="just" fontAlgn="base"/>
            <a:r>
              <a:rPr lang="it-IT" sz="3600" dirty="0">
                <a:effectLst/>
                <a:latin typeface="Segoe UI Web (West European)"/>
              </a:rPr>
              <a:t>Il suo obiettivo principale è assistere i manager nella definizione delle priorità dei rischi e nello sviluppo di una strategia di gestione del rischio che includa le risorse e le strategie appropriate per la mitigazione del rischio. </a:t>
            </a:r>
            <a:endParaRPr lang="en-GB" sz="3600" dirty="0">
              <a:latin typeface="Microsoft Sans Serif" panose="020B0604020202020204" pitchFamily="34" charset="0"/>
              <a:ea typeface="Times New Roman" panose="02020603050405020304" pitchFamily="18" charset="0"/>
              <a:cs typeface="Microsoft Sans Serif" panose="020B0604020202020204" pitchFamily="34" charset="0"/>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31627"/>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2.2: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Matrice</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dell’analisi</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7" name="CasellaDiTesto 6">
            <a:extLst>
              <a:ext uri="{FF2B5EF4-FFF2-40B4-BE49-F238E27FC236}">
                <a16:creationId xmlns:a16="http://schemas.microsoft.com/office/drawing/2014/main" id="{9D62D266-309A-4FD1-A7C3-BB6FA98A07C0}"/>
              </a:ext>
            </a:extLst>
          </p:cNvPr>
          <p:cNvSpPr txBox="1"/>
          <p:nvPr/>
        </p:nvSpPr>
        <p:spPr>
          <a:xfrm>
            <a:off x="11307288" y="2897249"/>
            <a:ext cx="6450905" cy="646331"/>
          </a:xfrm>
          <a:prstGeom prst="rect">
            <a:avLst/>
          </a:prstGeom>
          <a:noFill/>
        </p:spPr>
        <p:txBody>
          <a:bodyPr wrap="square" rtlCol="0">
            <a:spAutoFit/>
          </a:bodyPr>
          <a:lstStyle/>
          <a:p>
            <a:r>
              <a:rPr lang="it-IT" sz="3600" dirty="0">
                <a:solidFill>
                  <a:srgbClr val="002060"/>
                </a:solidFill>
              </a:rPr>
              <a:t>IMPATTO (CRITERI DEL RISCHIO)</a:t>
            </a:r>
          </a:p>
        </p:txBody>
      </p:sp>
      <p:graphicFrame>
        <p:nvGraphicFramePr>
          <p:cNvPr id="8" name="Tabella 4">
            <a:extLst>
              <a:ext uri="{FF2B5EF4-FFF2-40B4-BE49-F238E27FC236}">
                <a16:creationId xmlns:a16="http://schemas.microsoft.com/office/drawing/2014/main" id="{9C35A8DC-0C96-4A3A-96C9-337BAE00F10D}"/>
              </a:ext>
            </a:extLst>
          </p:cNvPr>
          <p:cNvGraphicFramePr>
            <a:graphicFrameLocks noGrp="1"/>
          </p:cNvGraphicFramePr>
          <p:nvPr>
            <p:extLst>
              <p:ext uri="{D42A27DB-BD31-4B8C-83A1-F6EECF244321}">
                <p14:modId xmlns:p14="http://schemas.microsoft.com/office/powerpoint/2010/main" val="913201127"/>
              </p:ext>
            </p:extLst>
          </p:nvPr>
        </p:nvGraphicFramePr>
        <p:xfrm>
          <a:off x="9601200" y="3543580"/>
          <a:ext cx="7783885" cy="3108960"/>
        </p:xfrm>
        <a:graphic>
          <a:graphicData uri="http://schemas.openxmlformats.org/drawingml/2006/table">
            <a:tbl>
              <a:tblPr firstRow="1" bandRow="1">
                <a:tableStyleId>{5C22544A-7EE6-4342-B048-85BDC9FD1C3A}</a:tableStyleId>
              </a:tblPr>
              <a:tblGrid>
                <a:gridCol w="1556777">
                  <a:extLst>
                    <a:ext uri="{9D8B030D-6E8A-4147-A177-3AD203B41FA5}">
                      <a16:colId xmlns:a16="http://schemas.microsoft.com/office/drawing/2014/main" val="1392854663"/>
                    </a:ext>
                  </a:extLst>
                </a:gridCol>
                <a:gridCol w="1556777">
                  <a:extLst>
                    <a:ext uri="{9D8B030D-6E8A-4147-A177-3AD203B41FA5}">
                      <a16:colId xmlns:a16="http://schemas.microsoft.com/office/drawing/2014/main" val="1216387706"/>
                    </a:ext>
                  </a:extLst>
                </a:gridCol>
                <a:gridCol w="1556777">
                  <a:extLst>
                    <a:ext uri="{9D8B030D-6E8A-4147-A177-3AD203B41FA5}">
                      <a16:colId xmlns:a16="http://schemas.microsoft.com/office/drawing/2014/main" val="3793719216"/>
                    </a:ext>
                  </a:extLst>
                </a:gridCol>
                <a:gridCol w="1556777">
                  <a:extLst>
                    <a:ext uri="{9D8B030D-6E8A-4147-A177-3AD203B41FA5}">
                      <a16:colId xmlns:a16="http://schemas.microsoft.com/office/drawing/2014/main" val="1800585468"/>
                    </a:ext>
                  </a:extLst>
                </a:gridCol>
                <a:gridCol w="1556777">
                  <a:extLst>
                    <a:ext uri="{9D8B030D-6E8A-4147-A177-3AD203B41FA5}">
                      <a16:colId xmlns:a16="http://schemas.microsoft.com/office/drawing/2014/main" val="1234971971"/>
                    </a:ext>
                  </a:extLst>
                </a:gridCol>
              </a:tblGrid>
              <a:tr h="430653">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noProof="0" dirty="0" err="1">
                          <a:solidFill>
                            <a:schemeClr val="tx1"/>
                          </a:solidFill>
                        </a:rPr>
                        <a:t>Trascurabile</a:t>
                      </a:r>
                      <a:endParaRPr lang="en-GB" sz="20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noProof="0" dirty="0" err="1">
                          <a:solidFill>
                            <a:schemeClr val="tx1"/>
                          </a:solidFill>
                        </a:rPr>
                        <a:t>Marginale</a:t>
                      </a:r>
                      <a:endParaRPr lang="en-GB" sz="20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noProof="0" dirty="0" err="1">
                          <a:solidFill>
                            <a:schemeClr val="tx1"/>
                          </a:solidFill>
                        </a:rPr>
                        <a:t>Critico</a:t>
                      </a:r>
                      <a:endParaRPr lang="en-GB" sz="20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noProof="0" dirty="0" err="1">
                          <a:solidFill>
                            <a:schemeClr val="tx1"/>
                          </a:solidFill>
                        </a:rPr>
                        <a:t>Catastrofico</a:t>
                      </a:r>
                      <a:endParaRPr lang="en-GB" sz="20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6131604"/>
                  </a:ext>
                </a:extLst>
              </a:tr>
              <a:tr h="430653">
                <a:tc>
                  <a:txBody>
                    <a:bodyPr/>
                    <a:lstStyle/>
                    <a:p>
                      <a:pPr algn="ctr"/>
                      <a:r>
                        <a:rPr lang="en-GB" sz="2000" b="1" noProof="0" dirty="0" err="1">
                          <a:solidFill>
                            <a:schemeClr val="tx1"/>
                          </a:solidFill>
                        </a:rPr>
                        <a:t>Certo</a:t>
                      </a:r>
                      <a:endParaRPr lang="en-GB" sz="2000" b="1"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69666060"/>
                  </a:ext>
                </a:extLst>
              </a:tr>
              <a:tr h="430653">
                <a:tc>
                  <a:txBody>
                    <a:bodyPr/>
                    <a:lstStyle/>
                    <a:p>
                      <a:pPr algn="ctr"/>
                      <a:r>
                        <a:rPr lang="en-GB" sz="2000" b="1" noProof="0" dirty="0" err="1">
                          <a:solidFill>
                            <a:schemeClr val="tx1"/>
                          </a:solidFill>
                        </a:rPr>
                        <a:t>Probabile</a:t>
                      </a:r>
                      <a:endParaRPr lang="en-GB" sz="2000" b="1"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29460077"/>
                  </a:ext>
                </a:extLst>
              </a:tr>
              <a:tr h="430653">
                <a:tc>
                  <a:txBody>
                    <a:bodyPr/>
                    <a:lstStyle/>
                    <a:p>
                      <a:pPr algn="ctr"/>
                      <a:r>
                        <a:rPr lang="en-GB" sz="2000" b="1" noProof="0" dirty="0" err="1">
                          <a:solidFill>
                            <a:schemeClr val="tx1"/>
                          </a:solidFill>
                        </a:rPr>
                        <a:t>Possibile</a:t>
                      </a:r>
                      <a:endParaRPr lang="en-GB" sz="2000" b="1"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63331031"/>
                  </a:ext>
                </a:extLst>
              </a:tr>
              <a:tr h="430653">
                <a:tc>
                  <a:txBody>
                    <a:bodyPr/>
                    <a:lstStyle/>
                    <a:p>
                      <a:pPr algn="ctr"/>
                      <a:r>
                        <a:rPr lang="en-GB" sz="2000" b="1" noProof="0" dirty="0" err="1">
                          <a:solidFill>
                            <a:schemeClr val="tx1"/>
                          </a:solidFill>
                        </a:rPr>
                        <a:t>Improbabile</a:t>
                      </a:r>
                      <a:endParaRPr lang="en-GB" sz="2000" b="1"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529904862"/>
                  </a:ext>
                </a:extLst>
              </a:tr>
              <a:tr h="430653">
                <a:tc>
                  <a:txBody>
                    <a:bodyPr/>
                    <a:lstStyle/>
                    <a:p>
                      <a:pPr algn="ctr"/>
                      <a:r>
                        <a:rPr lang="en-GB" sz="2000" b="1" noProof="0" dirty="0" err="1">
                          <a:solidFill>
                            <a:schemeClr val="tx1"/>
                          </a:solidFill>
                        </a:rPr>
                        <a:t>Raro</a:t>
                      </a:r>
                      <a:endParaRPr lang="en-GB" sz="2000" b="1"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27291961"/>
                  </a:ext>
                </a:extLst>
              </a:tr>
            </a:tbl>
          </a:graphicData>
        </a:graphic>
      </p:graphicFrame>
      <p:sp>
        <p:nvSpPr>
          <p:cNvPr id="9" name="CasellaDiTesto 8">
            <a:extLst>
              <a:ext uri="{FF2B5EF4-FFF2-40B4-BE49-F238E27FC236}">
                <a16:creationId xmlns:a16="http://schemas.microsoft.com/office/drawing/2014/main" id="{14447AE2-EC3D-4A2B-994F-20A88721AE79}"/>
              </a:ext>
            </a:extLst>
          </p:cNvPr>
          <p:cNvSpPr txBox="1"/>
          <p:nvPr/>
        </p:nvSpPr>
        <p:spPr>
          <a:xfrm rot="16200000">
            <a:off x="7773747" y="4947465"/>
            <a:ext cx="2692660" cy="646331"/>
          </a:xfrm>
          <a:prstGeom prst="rect">
            <a:avLst/>
          </a:prstGeom>
          <a:noFill/>
        </p:spPr>
        <p:txBody>
          <a:bodyPr wrap="square" rtlCol="0">
            <a:spAutoFit/>
          </a:bodyPr>
          <a:lstStyle/>
          <a:p>
            <a:r>
              <a:rPr lang="it-IT" sz="3600" dirty="0" err="1">
                <a:solidFill>
                  <a:srgbClr val="002060"/>
                </a:solidFill>
              </a:rPr>
              <a:t>PROBABILTÁ</a:t>
            </a:r>
            <a:endParaRPr lang="it-IT" sz="3600" dirty="0">
              <a:solidFill>
                <a:srgbClr val="002060"/>
              </a:solidFill>
            </a:endParaRPr>
          </a:p>
        </p:txBody>
      </p:sp>
      <p:sp>
        <p:nvSpPr>
          <p:cNvPr id="2" name="CasellaDiTesto 23">
            <a:extLst>
              <a:ext uri="{FF2B5EF4-FFF2-40B4-BE49-F238E27FC236}">
                <a16:creationId xmlns:a16="http://schemas.microsoft.com/office/drawing/2014/main" id="{8EE69FE9-8974-3C1A-19B2-3B8A5E115B83}"/>
              </a:ext>
            </a:extLst>
          </p:cNvPr>
          <p:cNvSpPr txBox="1"/>
          <p:nvPr/>
        </p:nvSpPr>
        <p:spPr>
          <a:xfrm>
            <a:off x="497150" y="197001"/>
            <a:ext cx="16071232" cy="830997"/>
          </a:xfrm>
          <a:prstGeom prst="rect">
            <a:avLst/>
          </a:prstGeom>
          <a:noFill/>
        </p:spPr>
        <p:txBody>
          <a:bodyPr wrap="square" rtlCol="0">
            <a:spAutoFit/>
          </a:bodyPr>
          <a:lstStyle/>
          <a:p>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2: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Metodologie</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approcci</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all’analisi</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4800" b="1" dirty="0">
              <a:solidFill>
                <a:srgbClr val="B05894"/>
              </a:solidFill>
            </a:endParaRPr>
          </a:p>
        </p:txBody>
      </p:sp>
    </p:spTree>
    <p:extLst>
      <p:ext uri="{BB962C8B-B14F-4D97-AF65-F5344CB8AC3E}">
        <p14:creationId xmlns:p14="http://schemas.microsoft.com/office/powerpoint/2010/main" val="4262502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A7C25D5F-12C5-0245-860B-947335023694}"/>
              </a:ext>
            </a:extLst>
          </p:cNvPr>
          <p:cNvPicPr>
            <a:picLocks noChangeAspect="1"/>
          </p:cNvPicPr>
          <p:nvPr/>
        </p:nvPicPr>
        <p:blipFill>
          <a:blip r:embed="rId2"/>
          <a:stretch>
            <a:fillRect/>
          </a:stretch>
        </p:blipFill>
        <p:spPr>
          <a:xfrm>
            <a:off x="8534400" y="2171700"/>
            <a:ext cx="9353728" cy="6542009"/>
          </a:xfrm>
          <a:prstGeom prst="rect">
            <a:avLst/>
          </a:prstGeom>
        </p:spPr>
      </p:pic>
      <p:sp>
        <p:nvSpPr>
          <p:cNvPr id="5" name="CasellaDiTesto 4">
            <a:extLst>
              <a:ext uri="{FF2B5EF4-FFF2-40B4-BE49-F238E27FC236}">
                <a16:creationId xmlns:a16="http://schemas.microsoft.com/office/drawing/2014/main" id="{F67F7A48-B8EB-B048-8293-2E0A7ACAB1E1}"/>
              </a:ext>
            </a:extLst>
          </p:cNvPr>
          <p:cNvSpPr txBox="1"/>
          <p:nvPr/>
        </p:nvSpPr>
        <p:spPr>
          <a:xfrm>
            <a:off x="588738" y="2436822"/>
            <a:ext cx="7982128" cy="5678478"/>
          </a:xfrm>
          <a:prstGeom prst="rect">
            <a:avLst/>
          </a:prstGeom>
          <a:noFill/>
        </p:spPr>
        <p:txBody>
          <a:bodyPr wrap="square" rtlCol="0">
            <a:spAutoFit/>
          </a:bodyPr>
          <a:lstStyle/>
          <a:p>
            <a:pPr algn="just"/>
            <a:r>
              <a:rPr lang="it-IT" sz="3300" dirty="0">
                <a:effectLst/>
                <a:latin typeface="Microsoft Sans Serif" panose="020B0604020202020204" pitchFamily="34" charset="0"/>
                <a:cs typeface="Microsoft Sans Serif" panose="020B0604020202020204" pitchFamily="34" charset="0"/>
              </a:rPr>
              <a:t>Un registro dei rischi è un archivio in cui sono registrati i risultati dei processi di gestione del rischio. Le informazioni contenute in un registro dei rischi possono includere la persona responsabile della gestione del rischio, della probabilità, dell’impatto, del punteggio di rischio, delle risposte al rischio pianificate e di altre informazioni utilizzate per ottenere una comprensione di alto livello dei singoli rischi. </a:t>
            </a:r>
            <a:endParaRPr lang="en-GB" sz="3300" dirty="0"/>
          </a:p>
        </p:txBody>
      </p:sp>
      <p:sp>
        <p:nvSpPr>
          <p:cNvPr id="6" name="CasellaDiTesto 5">
            <a:extLst>
              <a:ext uri="{FF2B5EF4-FFF2-40B4-BE49-F238E27FC236}">
                <a16:creationId xmlns:a16="http://schemas.microsoft.com/office/drawing/2014/main" id="{58252C2A-909E-F24E-873B-065BB6437330}"/>
              </a:ext>
            </a:extLst>
          </p:cNvPr>
          <p:cNvSpPr txBox="1"/>
          <p:nvPr/>
        </p:nvSpPr>
        <p:spPr>
          <a:xfrm>
            <a:off x="1455174" y="8172644"/>
            <a:ext cx="5630067" cy="338554"/>
          </a:xfrm>
          <a:prstGeom prst="rect">
            <a:avLst/>
          </a:prstGeom>
          <a:noFill/>
        </p:spPr>
        <p:txBody>
          <a:bodyPr wrap="none" rtlCol="0">
            <a:spAutoFit/>
          </a:bodyPr>
          <a:lstStyle/>
          <a:p>
            <a:r>
              <a:rPr lang="en-GB" sz="1600" dirty="0">
                <a:latin typeface="Microsoft Sans Serif" panose="020B0604020202020204" pitchFamily="34" charset="0"/>
                <a:cs typeface="Microsoft Sans Serif" panose="020B0604020202020204" pitchFamily="34" charset="0"/>
              </a:rPr>
              <a:t>Fonte: PMP Management Book, Seventh Edition, July 2021.</a:t>
            </a:r>
          </a:p>
        </p:txBody>
      </p:sp>
      <p:sp>
        <p:nvSpPr>
          <p:cNvPr id="7" name="CasellaDiTesto 18">
            <a:extLst>
              <a:ext uri="{FF2B5EF4-FFF2-40B4-BE49-F238E27FC236}">
                <a16:creationId xmlns:a16="http://schemas.microsoft.com/office/drawing/2014/main" id="{B079DD6D-C3BD-2A3A-A9C1-CE33BA797FEC}"/>
              </a:ext>
            </a:extLst>
          </p:cNvPr>
          <p:cNvSpPr txBox="1"/>
          <p:nvPr/>
        </p:nvSpPr>
        <p:spPr>
          <a:xfrm>
            <a:off x="497150" y="1131627"/>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2.3: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Registro</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dei</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rischi</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 name="CasellaDiTesto 23">
            <a:extLst>
              <a:ext uri="{FF2B5EF4-FFF2-40B4-BE49-F238E27FC236}">
                <a16:creationId xmlns:a16="http://schemas.microsoft.com/office/drawing/2014/main" id="{97923B6B-C481-A4DE-E6B8-BE18FD86B05D}"/>
              </a:ext>
            </a:extLst>
          </p:cNvPr>
          <p:cNvSpPr txBox="1"/>
          <p:nvPr/>
        </p:nvSpPr>
        <p:spPr>
          <a:xfrm>
            <a:off x="497150" y="197001"/>
            <a:ext cx="16071232" cy="830997"/>
          </a:xfrm>
          <a:prstGeom prst="rect">
            <a:avLst/>
          </a:prstGeom>
          <a:noFill/>
        </p:spPr>
        <p:txBody>
          <a:bodyPr wrap="square" rtlCol="0">
            <a:spAutoFit/>
          </a:bodyPr>
          <a:lstStyle/>
          <a:p>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2: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Metodologie</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approcci</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all’analisi</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4800" b="1" dirty="0">
              <a:solidFill>
                <a:srgbClr val="B05894"/>
              </a:solidFill>
            </a:endParaRPr>
          </a:p>
        </p:txBody>
      </p:sp>
    </p:spTree>
    <p:extLst>
      <p:ext uri="{BB962C8B-B14F-4D97-AF65-F5344CB8AC3E}">
        <p14:creationId xmlns:p14="http://schemas.microsoft.com/office/powerpoint/2010/main" val="888497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533400" y="2183368"/>
            <a:ext cx="7884694" cy="5447645"/>
          </a:xfrm>
          <a:prstGeom prst="rect">
            <a:avLst/>
          </a:prstGeom>
          <a:noFill/>
        </p:spPr>
        <p:txBody>
          <a:bodyPr wrap="square" rtlCol="0">
            <a:spAutoFit/>
          </a:bodyPr>
          <a:lstStyle/>
          <a:p>
            <a:pPr lvl="0" algn="just">
              <a:lnSpc>
                <a:spcPts val="3600"/>
              </a:lnSpc>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SWIFT è un acronimo che sta per </a:t>
            </a:r>
            <a:r>
              <a:rPr lang="it-IT"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Structured</a:t>
            </a: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it-IT"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What</a:t>
            </a: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it-IT"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If</a:t>
            </a: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Technique.</a:t>
            </a:r>
          </a:p>
          <a:p>
            <a:pPr lvl="0" algn="just">
              <a:lnSpc>
                <a:spcPts val="3600"/>
              </a:lnSpc>
              <a:defRPr/>
            </a:pPr>
            <a:endPar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0" algn="just">
              <a:lnSpc>
                <a:spcPts val="3600"/>
              </a:lnSpc>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Si tratta di una strategia di analisi dei rischi che si concentra sul rilevamento di possibili pericoli connessi con le modifiche del piano di progetto.</a:t>
            </a:r>
          </a:p>
          <a:p>
            <a:pPr lvl="0" algn="just">
              <a:lnSpc>
                <a:spcPts val="3600"/>
              </a:lnSpc>
              <a:defRPr/>
            </a:pPr>
            <a:endPar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0" algn="just">
              <a:lnSpc>
                <a:spcPts val="3600"/>
              </a:lnSpc>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Come suggerisce il termine, i membri del team devono generare il maggior numero possibile di domande "</a:t>
            </a:r>
            <a:r>
              <a:rPr lang="it-IT"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what</a:t>
            </a: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it-IT"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if</a:t>
            </a: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al fine di identificare tutti i potenziali pericoli.</a:t>
            </a:r>
          </a:p>
          <a:p>
            <a:pPr algn="just" fontAlgn="base"/>
            <a:endParaRPr lang="en-GB" sz="2400" dirty="0">
              <a:latin typeface="Microsoft Sans Serif" panose="020B0604020202020204" pitchFamily="34" charset="0"/>
              <a:ea typeface="Times New Roman" panose="02020603050405020304" pitchFamily="18" charset="0"/>
              <a:cs typeface="Microsoft Sans Serif" panose="020B0604020202020204" pitchFamily="34" charset="0"/>
            </a:endParaRPr>
          </a:p>
          <a:p>
            <a:pPr algn="just"/>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31627"/>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2.4: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Swift  </a:t>
            </a:r>
          </a:p>
        </p:txBody>
      </p:sp>
      <p:sp>
        <p:nvSpPr>
          <p:cNvPr id="2" name="Rettangolo 1"/>
          <p:cNvSpPr/>
          <p:nvPr/>
        </p:nvSpPr>
        <p:spPr>
          <a:xfrm>
            <a:off x="8760442" y="2183368"/>
            <a:ext cx="7826990" cy="6508769"/>
          </a:xfrm>
          <a:prstGeom prst="rect">
            <a:avLst/>
          </a:prstGeom>
        </p:spPr>
        <p:txBody>
          <a:bodyPr wrap="square">
            <a:spAutoFit/>
          </a:bodyPr>
          <a:lstStyle/>
          <a:p>
            <a:pPr lvl="0" algn="just">
              <a:lnSpc>
                <a:spcPts val="3600"/>
              </a:lnSpc>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SWIFT utilizza un brainstorming strutturato, che combina un </a:t>
            </a:r>
            <a:r>
              <a:rPr lang="it-IT"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pre</a:t>
            </a: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-set di parole guida (come pianificazione, importo, ecc.) con prompt generati dai partecipanti che spesso iniziano con domande come "e se?" o "come potrebbe? ".</a:t>
            </a:r>
          </a:p>
          <a:p>
            <a:pPr lvl="0" algn="just">
              <a:lnSpc>
                <a:spcPts val="3600"/>
              </a:lnSpc>
              <a:defRPr/>
            </a:pP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0" algn="just">
              <a:lnSpc>
                <a:spcPts val="3600"/>
              </a:lnSpc>
              <a:defRPr/>
            </a:pP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Con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l’aiuto</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delle</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parole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guida</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delle</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domande</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“what if?”, il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facilitatore</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invita</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il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gruppo</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sollevare</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discutere</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questioni</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come: </a:t>
            </a:r>
          </a:p>
          <a:p>
            <a:pPr marL="1257300" lvl="2" indent="-342900" algn="just">
              <a:lnSpc>
                <a:spcPts val="3600"/>
              </a:lnSpc>
              <a:buBlip>
                <a:blip r:embed="rId2"/>
              </a:buBlip>
              <a:defRPr/>
            </a:pP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noti</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57300" lvl="2" indent="-342900" algn="just">
              <a:lnSpc>
                <a:spcPts val="3600"/>
              </a:lnSpc>
              <a:buBlip>
                <a:blip r:embed="rId2"/>
              </a:buBlip>
              <a:defRPr/>
            </a:pP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Fonti e driver del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57300" lvl="2" indent="-342900" algn="just">
              <a:lnSpc>
                <a:spcPts val="3600"/>
              </a:lnSpc>
              <a:buBlip>
                <a:blip r:embed="rId2"/>
              </a:buBlip>
              <a:defRPr/>
            </a:pP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Esperienze</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precedent,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successi</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incidenti</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57300" lvl="2" indent="-342900" algn="just">
              <a:lnSpc>
                <a:spcPts val="3600"/>
              </a:lnSpc>
              <a:buBlip>
                <a:blip r:embed="rId2"/>
              </a:buBlip>
              <a:defRPr/>
            </a:pP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Controlli</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noti</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ed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esistenti</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57300" lvl="2" indent="-342900" algn="just">
              <a:lnSpc>
                <a:spcPts val="3600"/>
              </a:lnSpc>
              <a:buBlip>
                <a:blip r:embed="rId2"/>
              </a:buBlip>
              <a:defRPr/>
            </a:pP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Requisiti</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vincoli</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normativi</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11" name="Connettore diritto 10">
            <a:extLst>
              <a:ext uri="{FF2B5EF4-FFF2-40B4-BE49-F238E27FC236}">
                <a16:creationId xmlns:a16="http://schemas.microsoft.com/office/drawing/2014/main" id="{40F1DE3A-5E14-1EB0-D6FF-6C1A7A8FA3EB}"/>
              </a:ext>
            </a:extLst>
          </p:cNvPr>
          <p:cNvCxnSpPr>
            <a:cxnSpLocks/>
          </p:cNvCxnSpPr>
          <p:nvPr/>
        </p:nvCxnSpPr>
        <p:spPr>
          <a:xfrm flipH="1">
            <a:off x="8566540" y="2183368"/>
            <a:ext cx="45456" cy="6555641"/>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3" name="CasellaDiTesto 23">
            <a:extLst>
              <a:ext uri="{FF2B5EF4-FFF2-40B4-BE49-F238E27FC236}">
                <a16:creationId xmlns:a16="http://schemas.microsoft.com/office/drawing/2014/main" id="{3D512121-0DC8-5395-97B1-39196E1B0820}"/>
              </a:ext>
            </a:extLst>
          </p:cNvPr>
          <p:cNvSpPr txBox="1"/>
          <p:nvPr/>
        </p:nvSpPr>
        <p:spPr>
          <a:xfrm>
            <a:off x="497150" y="197001"/>
            <a:ext cx="16071232" cy="830997"/>
          </a:xfrm>
          <a:prstGeom prst="rect">
            <a:avLst/>
          </a:prstGeom>
          <a:noFill/>
        </p:spPr>
        <p:txBody>
          <a:bodyPr wrap="square" rtlCol="0">
            <a:spAutoFit/>
          </a:bodyPr>
          <a:lstStyle/>
          <a:p>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2: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Metodologie</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approcci</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all’analisi</a:t>
            </a:r>
            <a:r>
              <a:rPr lang="en-U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48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4800" b="1" dirty="0">
              <a:solidFill>
                <a:srgbClr val="B05894"/>
              </a:solidFill>
            </a:endParaRPr>
          </a:p>
        </p:txBody>
      </p:sp>
    </p:spTree>
    <p:extLst>
      <p:ext uri="{BB962C8B-B14F-4D97-AF65-F5344CB8AC3E}">
        <p14:creationId xmlns:p14="http://schemas.microsoft.com/office/powerpoint/2010/main" val="1623610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Riassumendo</a:t>
            </a:r>
            <a:endParaRPr lang="en-US" sz="5500" b="1" dirty="0">
              <a:solidFill>
                <a:srgbClr val="B05894"/>
              </a:solidFill>
            </a:endParaRPr>
          </a:p>
        </p:txBody>
      </p:sp>
      <p:grpSp>
        <p:nvGrpSpPr>
          <p:cNvPr id="5" name="Gruppo 4"/>
          <p:cNvGrpSpPr/>
          <p:nvPr/>
        </p:nvGrpSpPr>
        <p:grpSpPr>
          <a:xfrm>
            <a:off x="7238997" y="2705100"/>
            <a:ext cx="4086157" cy="3429000"/>
            <a:chOff x="10921074" y="5595022"/>
            <a:chExt cx="3462938" cy="2603376"/>
          </a:xfrm>
        </p:grpSpPr>
        <p:sp>
          <p:nvSpPr>
            <p:cNvPr id="78" name="Rectángulo 22">
              <a:extLst>
                <a:ext uri="{FF2B5EF4-FFF2-40B4-BE49-F238E27FC236}">
                  <a16:creationId xmlns:a16="http://schemas.microsoft.com/office/drawing/2014/main" id="{E063B894-E288-0F01-6832-64D7C4901115}"/>
                </a:ext>
              </a:extLst>
            </p:cNvPr>
            <p:cNvSpPr/>
            <p:nvPr/>
          </p:nvSpPr>
          <p:spPr>
            <a:xfrm>
              <a:off x="10921074" y="5595022"/>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6" name="TextBox 57">
              <a:extLst>
                <a:ext uri="{FF2B5EF4-FFF2-40B4-BE49-F238E27FC236}">
                  <a16:creationId xmlns:a16="http://schemas.microsoft.com/office/drawing/2014/main" id="{AF9ECC9F-F049-F975-A054-252FA41A02E0}"/>
                </a:ext>
              </a:extLst>
            </p:cNvPr>
            <p:cNvSpPr txBox="1"/>
            <p:nvPr/>
          </p:nvSpPr>
          <p:spPr>
            <a:xfrm>
              <a:off x="11442619" y="6722999"/>
              <a:ext cx="2836510" cy="1141094"/>
            </a:xfrm>
            <a:prstGeom prst="rect">
              <a:avLst/>
            </a:prstGeom>
            <a:noFill/>
          </p:spPr>
          <p:txBody>
            <a:bodyPr wrap="square" rtlCol="0">
              <a:spAutoFit/>
            </a:bodyPr>
            <a:lstStyle/>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Bow Ties </a:t>
              </a:r>
            </a:p>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Matrice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dell’analisi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Registro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SWIFT</a:t>
              </a:r>
            </a:p>
          </p:txBody>
        </p:sp>
        <p:sp>
          <p:nvSpPr>
            <p:cNvPr id="87" name="Rectangle 58">
              <a:extLst>
                <a:ext uri="{FF2B5EF4-FFF2-40B4-BE49-F238E27FC236}">
                  <a16:creationId xmlns:a16="http://schemas.microsoft.com/office/drawing/2014/main" id="{1B40CE59-1106-64DD-FC59-A91DC52E3D4A}"/>
                </a:ext>
              </a:extLst>
            </p:cNvPr>
            <p:cNvSpPr/>
            <p:nvPr/>
          </p:nvSpPr>
          <p:spPr>
            <a:xfrm>
              <a:off x="11886792" y="6021333"/>
              <a:ext cx="2497220" cy="537443"/>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Metodologie</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per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l’analisi</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88" name="object 2">
              <a:extLst>
                <a:ext uri="{FF2B5EF4-FFF2-40B4-BE49-F238E27FC236}">
                  <a16:creationId xmlns:a16="http://schemas.microsoft.com/office/drawing/2014/main" id="{7D0822C7-B81C-7367-D2B2-BB294CD13E01}"/>
                </a:ext>
              </a:extLst>
            </p:cNvPr>
            <p:cNvPicPr/>
            <p:nvPr/>
          </p:nvPicPr>
          <p:blipFill>
            <a:blip r:embed="rId2" cstate="print"/>
            <a:stretch>
              <a:fillRect/>
            </a:stretch>
          </p:blipFill>
          <p:spPr>
            <a:xfrm>
              <a:off x="11134366" y="6125533"/>
              <a:ext cx="435185" cy="510356"/>
            </a:xfrm>
            <a:prstGeom prst="rect">
              <a:avLst/>
            </a:prstGeom>
          </p:spPr>
        </p:pic>
      </p:grpSp>
    </p:spTree>
    <p:extLst>
      <p:ext uri="{BB962C8B-B14F-4D97-AF65-F5344CB8AC3E}">
        <p14:creationId xmlns:p14="http://schemas.microsoft.com/office/powerpoint/2010/main" val="3532069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FEDDD99-298F-41D0-922C-4BD6E66D7434}"/>
              </a:ext>
            </a:extLst>
          </p:cNvPr>
          <p:cNvSpPr txBox="1"/>
          <p:nvPr/>
        </p:nvSpPr>
        <p:spPr>
          <a:xfrm>
            <a:off x="5867400" y="6210300"/>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Grazie</a:t>
            </a:r>
            <a:r>
              <a:rPr lang="en-US" sz="8000" b="1" spc="-114">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kumimoji="0" lang="en-US" sz="8000" b="1" i="0" u="none" strike="noStrike" kern="1200" cap="none" spc="0" normalizeH="0" baseline="0" dirty="0">
              <a:ln>
                <a:noFill/>
              </a:ln>
              <a:solidFill>
                <a:srgbClr val="B05894"/>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F2D4F1C-F8EC-67AC-1392-9E090DDB8BD5}"/>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2">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5" name="Imagen 4">
            <a:extLst>
              <a:ext uri="{FF2B5EF4-FFF2-40B4-BE49-F238E27FC236}">
                <a16:creationId xmlns:a16="http://schemas.microsoft.com/office/drawing/2014/main" id="{1736C23D-C0FE-4FF2-9AEE-09FEB0A76891}"/>
              </a:ext>
            </a:extLst>
          </p:cNvPr>
          <p:cNvPicPr>
            <a:picLocks noChangeAspect="1"/>
          </p:cNvPicPr>
          <p:nvPr/>
        </p:nvPicPr>
        <p:blipFill>
          <a:blip r:embed="rId3"/>
          <a:stretch>
            <a:fillRect/>
          </a:stretch>
        </p:blipFill>
        <p:spPr>
          <a:xfrm>
            <a:off x="7239000" y="5748635"/>
            <a:ext cx="472319" cy="461665"/>
          </a:xfrm>
          <a:prstGeom prst="rect">
            <a:avLst/>
          </a:prstGeom>
        </p:spPr>
      </p:pic>
    </p:spTree>
    <p:extLst>
      <p:ext uri="{BB962C8B-B14F-4D97-AF65-F5344CB8AC3E}">
        <p14:creationId xmlns:p14="http://schemas.microsoft.com/office/powerpoint/2010/main" val="177989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3481506"/>
            <a:ext cx="16071232" cy="3862596"/>
          </a:xfrm>
          <a:prstGeom prst="rect">
            <a:avLst/>
          </a:prstGeom>
          <a:noFill/>
        </p:spPr>
        <p:txBody>
          <a:bodyPr wrap="square" rtlCol="0">
            <a:spAutoFit/>
          </a:bodyPr>
          <a:lstStyle/>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Conoscere</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i</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fondamentali</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dell’analisi</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Imparare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quali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sono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le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caratteristiche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distintive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l’analisi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quantitativa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qualitatativa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Familiarizzare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con le diverse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tipologie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ed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approcci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all’analisi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624220"/>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Obiettivi</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scopi</a:t>
            </a:r>
            <a:endParaRPr lang="en-US"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872776"/>
            <a:ext cx="13599850" cy="646331"/>
          </a:xfrm>
          <a:prstGeom prst="rect">
            <a:avLst/>
          </a:prstGeom>
          <a:noFill/>
        </p:spPr>
        <p:txBody>
          <a:bodyPr wrap="square" rtlCol="0">
            <a:spAutoFit/>
          </a:bodyPr>
          <a:lstStyle/>
          <a:p>
            <a:pPr algn="just"/>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Alla</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fine di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questo</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modulo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sarai</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grado</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p>
        </p:txBody>
      </p:sp>
      <p:pic>
        <p:nvPicPr>
          <p:cNvPr id="21"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22807" y="3620936"/>
            <a:ext cx="435185" cy="510356"/>
          </a:xfrm>
          <a:prstGeom prst="rect">
            <a:avLst/>
          </a:prstGeom>
        </p:spPr>
      </p:pic>
      <p:pic>
        <p:nvPicPr>
          <p:cNvPr id="22"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4" y="4648918"/>
            <a:ext cx="435185" cy="510356"/>
          </a:xfrm>
          <a:prstGeom prst="rect">
            <a:avLst/>
          </a:prstGeom>
        </p:spPr>
      </p:pic>
      <p:pic>
        <p:nvPicPr>
          <p:cNvPr id="23"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4" y="6155709"/>
            <a:ext cx="435185" cy="510356"/>
          </a:xfrm>
          <a:prstGeom prst="rect">
            <a:avLst/>
          </a:prstGeom>
        </p:spPr>
      </p:pic>
    </p:spTree>
    <p:extLst>
      <p:ext uri="{BB962C8B-B14F-4D97-AF65-F5344CB8AC3E}">
        <p14:creationId xmlns:p14="http://schemas.microsoft.com/office/powerpoint/2010/main" val="413483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6555641"/>
          </a:xfrm>
          <a:prstGeom prst="rect">
            <a:avLst/>
          </a:prstGeom>
          <a:noFill/>
        </p:spPr>
        <p:txBody>
          <a:bodyPr wrap="square" rtlCol="0">
            <a:spAutoFit/>
          </a:bodyPr>
          <a:lstStyle/>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1: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1.1: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Definizione</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dell’analisi</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1.2: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qualitativa</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1.3: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quantitativa</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1.4: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qualitativa</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quantitativa</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2: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Metodologie</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approcci</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all’analisi</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2.1: Bow Ties Analysis </a:t>
            </a: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2.2: Matrix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dell’analisi</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2.3: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Registro</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dei</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2.4: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SWIFT</a:t>
            </a: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Indice</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dei</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contenuti</a:t>
            </a:r>
            <a:endParaRPr lang="en-US"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sezioni</a:t>
            </a:r>
            <a:endParaRPr lang="en-US" sz="4800" b="1" dirty="0">
              <a:solidFill>
                <a:srgbClr val="E076D1"/>
              </a:solidFill>
            </a:endParaRPr>
          </a:p>
        </p:txBody>
      </p:sp>
      <p:pic>
        <p:nvPicPr>
          <p:cNvPr id="9"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2272840"/>
            <a:ext cx="435185" cy="510356"/>
          </a:xfrm>
          <a:prstGeom prst="rect">
            <a:avLst/>
          </a:prstGeom>
        </p:spPr>
      </p:pic>
      <p:pic>
        <p:nvPicPr>
          <p:cNvPr id="10"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4937944"/>
            <a:ext cx="435185" cy="510356"/>
          </a:xfrm>
          <a:prstGeom prst="rect">
            <a:avLst/>
          </a:prstGeom>
        </p:spPr>
      </p:pic>
    </p:spTree>
    <p:extLst>
      <p:ext uri="{BB962C8B-B14F-4D97-AF65-F5344CB8AC3E}">
        <p14:creationId xmlns:p14="http://schemas.microsoft.com/office/powerpoint/2010/main" val="117546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1708160"/>
          </a:xfrm>
          <a:prstGeom prst="rect">
            <a:avLst/>
          </a:prstGeom>
          <a:noFill/>
        </p:spPr>
        <p:txBody>
          <a:bodyPr wrap="square" rtlCol="0">
            <a:spAutoFit/>
          </a:bodyPr>
          <a:lstStyle/>
          <a:p>
            <a:pPr algn="just"/>
            <a:r>
              <a:rPr lang="it-IT" sz="3500" dirty="0">
                <a:latin typeface="Microsoft Sans Serif" panose="020B0604020202020204" pitchFamily="34" charset="0"/>
                <a:ea typeface="Microsoft Sans Serif" panose="020B0604020202020204" pitchFamily="34" charset="0"/>
                <a:cs typeface="Microsoft Sans Serif" panose="020B0604020202020204" pitchFamily="34" charset="0"/>
              </a:rPr>
              <a:t>L’analisi del rischio è il processo di determinazione della probabilità di rischio in un progetto. Indaga sull’incertezza dei rischi potenziali e su come potrebbero influenzare il progetto in termini di tempo, qualità e denaro se si verificassero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1: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5500" b="1" dirty="0">
              <a:solidFill>
                <a:srgbClr val="B05894"/>
              </a:solidFill>
            </a:endParaRPr>
          </a:p>
        </p:txBody>
      </p:sp>
      <p:grpSp>
        <p:nvGrpSpPr>
          <p:cNvPr id="23" name="Gruppo 22"/>
          <p:cNvGrpSpPr/>
          <p:nvPr/>
        </p:nvGrpSpPr>
        <p:grpSpPr>
          <a:xfrm>
            <a:off x="3050381" y="4382691"/>
            <a:ext cx="5078015" cy="3046809"/>
            <a:chOff x="2381" y="1041995"/>
            <a:chExt cx="5078015" cy="3046809"/>
          </a:xfrm>
        </p:grpSpPr>
        <p:sp>
          <p:nvSpPr>
            <p:cNvPr id="27" name="Rettangolo arrotondato 26"/>
            <p:cNvSpPr/>
            <p:nvPr/>
          </p:nvSpPr>
          <p:spPr>
            <a:xfrm>
              <a:off x="2381"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8" name="CasellaDiTesto 27"/>
            <p:cNvSpPr txBox="1"/>
            <p:nvPr/>
          </p:nvSpPr>
          <p:spPr>
            <a:xfrm>
              <a:off x="91619"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Perchè</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it-IT" sz="2400" dirty="0">
                  <a:latin typeface="Microsoft Sans Serif" panose="020B0604020202020204" pitchFamily="34" charset="0"/>
                  <a:cs typeface="Microsoft Sans Serif" panose="020B0604020202020204" pitchFamily="34" charset="0"/>
                </a:rPr>
                <a:t>L’analisi del rischio è fondamentale per stabilire la validità di un determinato progetto o investimento e per pianificare i processi appropriati per gestire tali rischi.</a:t>
              </a:r>
              <a:endParaRPr lang="it-IT" sz="2400" kern="1200" dirty="0">
                <a:latin typeface="Microsoft Sans Serif" panose="020B0604020202020204" pitchFamily="34" charset="0"/>
                <a:cs typeface="Microsoft Sans Serif" panose="020B0604020202020204" pitchFamily="34" charset="0"/>
              </a:endParaRPr>
            </a:p>
          </p:txBody>
        </p:sp>
      </p:grpSp>
      <p:grpSp>
        <p:nvGrpSpPr>
          <p:cNvPr id="24" name="Gruppo 23"/>
          <p:cNvGrpSpPr/>
          <p:nvPr/>
        </p:nvGrpSpPr>
        <p:grpSpPr>
          <a:xfrm>
            <a:off x="10159603" y="4382691"/>
            <a:ext cx="5078015" cy="3046809"/>
            <a:chOff x="7111603" y="1041995"/>
            <a:chExt cx="5078015" cy="3046809"/>
          </a:xfrm>
        </p:grpSpPr>
        <p:sp>
          <p:nvSpPr>
            <p:cNvPr id="25" name="Rettangolo arrotondato 24"/>
            <p:cNvSpPr/>
            <p:nvPr/>
          </p:nvSpPr>
          <p:spPr>
            <a:xfrm>
              <a:off x="7111603"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6" name="CasellaDiTesto 25"/>
            <p:cNvSpPr txBox="1"/>
            <p:nvPr/>
          </p:nvSpPr>
          <p:spPr>
            <a:xfrm>
              <a:off x="7200841"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Come</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en-GB" sz="2400" kern="1200" dirty="0">
                  <a:latin typeface="Microsoft Sans Serif" panose="020B0604020202020204" pitchFamily="34" charset="0"/>
                  <a:cs typeface="Microsoft Sans Serif" panose="020B0604020202020204" pitchFamily="34" charset="0"/>
                </a:rPr>
                <a:t>Un </a:t>
              </a:r>
              <a:r>
                <a:rPr lang="en-GB" sz="2400" kern="1200" dirty="0" err="1">
                  <a:latin typeface="Microsoft Sans Serif" panose="020B0604020202020204" pitchFamily="34" charset="0"/>
                  <a:cs typeface="Microsoft Sans Serif" panose="020B0604020202020204" pitchFamily="34" charset="0"/>
                </a:rPr>
                <a:t>analista</a:t>
              </a:r>
              <a:r>
                <a:rPr lang="en-GB" sz="2400" kern="1200" dirty="0">
                  <a:latin typeface="Microsoft Sans Serif" panose="020B0604020202020204" pitchFamily="34" charset="0"/>
                  <a:cs typeface="Microsoft Sans Serif" panose="020B0604020202020204" pitchFamily="34" charset="0"/>
                </a:rPr>
                <a:t> del </a:t>
              </a:r>
              <a:r>
                <a:rPr lang="en-GB" sz="2400" kern="1200" dirty="0" err="1">
                  <a:latin typeface="Microsoft Sans Serif" panose="020B0604020202020204" pitchFamily="34" charset="0"/>
                  <a:cs typeface="Microsoft Sans Serif" panose="020B0604020202020204" pitchFamily="34" charset="0"/>
                </a:rPr>
                <a:t>rischio</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lavora</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sull’individuare</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cosa</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potrebbe</a:t>
              </a:r>
              <a:r>
                <a:rPr lang="en-GB" sz="2400" kern="1200" dirty="0">
                  <a:latin typeface="Microsoft Sans Serif" panose="020B0604020202020204" pitchFamily="34" charset="0"/>
                  <a:cs typeface="Microsoft Sans Serif" panose="020B0604020202020204" pitchFamily="34" charset="0"/>
                </a:rPr>
                <a:t> non </a:t>
              </a:r>
              <a:r>
                <a:rPr lang="en-GB" sz="2400" kern="1200" dirty="0" err="1">
                  <a:latin typeface="Microsoft Sans Serif" panose="020B0604020202020204" pitchFamily="34" charset="0"/>
                  <a:cs typeface="Microsoft Sans Serif" panose="020B0604020202020204" pitchFamily="34" charset="0"/>
                </a:rPr>
                <a:t>procedere</a:t>
              </a:r>
              <a:r>
                <a:rPr lang="en-GB" sz="2400" kern="1200" dirty="0">
                  <a:latin typeface="Microsoft Sans Serif" panose="020B0604020202020204" pitchFamily="34" charset="0"/>
                  <a:cs typeface="Microsoft Sans Serif" panose="020B0604020202020204" pitchFamily="34" charset="0"/>
                </a:rPr>
                <a:t> secondo </a:t>
              </a:r>
              <a:r>
                <a:rPr lang="en-GB" sz="2400" kern="1200" dirty="0" err="1">
                  <a:latin typeface="Microsoft Sans Serif" panose="020B0604020202020204" pitchFamily="34" charset="0"/>
                  <a:cs typeface="Microsoft Sans Serif" panose="020B0604020202020204" pitchFamily="34" charset="0"/>
                </a:rPr>
                <a:t>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piani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Questi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svantaggi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devono</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essere</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bilanciati</a:t>
              </a:r>
              <a:r>
                <a:rPr lang="en-GB" sz="2400" kern="1200" dirty="0">
                  <a:latin typeface="Microsoft Sans Serif" panose="020B0604020202020204" pitchFamily="34" charset="0"/>
                  <a:cs typeface="Microsoft Sans Serif" panose="020B0604020202020204" pitchFamily="34" charset="0"/>
                </a:rPr>
                <a:t> con un </a:t>
              </a:r>
              <a:r>
                <a:rPr lang="en-GB" sz="2400" kern="1200" dirty="0" err="1">
                  <a:latin typeface="Microsoft Sans Serif" panose="020B0604020202020204" pitchFamily="34" charset="0"/>
                  <a:cs typeface="Microsoft Sans Serif" panose="020B0604020202020204" pitchFamily="34" charset="0"/>
                </a:rPr>
                <a:t>misuratore</a:t>
              </a:r>
              <a:r>
                <a:rPr lang="en-GB" sz="2400" kern="1200" dirty="0">
                  <a:latin typeface="Microsoft Sans Serif" panose="020B0604020202020204" pitchFamily="34" charset="0"/>
                  <a:cs typeface="Microsoft Sans Serif" panose="020B0604020202020204" pitchFamily="34" charset="0"/>
                </a:rPr>
                <a:t> di </a:t>
              </a:r>
              <a:r>
                <a:rPr lang="en-GB" sz="2400" kern="1200" dirty="0" err="1">
                  <a:latin typeface="Microsoft Sans Serif" panose="020B0604020202020204" pitchFamily="34" charset="0"/>
                  <a:cs typeface="Microsoft Sans Serif" panose="020B0604020202020204" pitchFamily="34" charset="0"/>
                </a:rPr>
                <a:t>probabilità</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che</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valuti</a:t>
              </a:r>
              <a:r>
                <a:rPr lang="en-GB" sz="2400" kern="1200" dirty="0">
                  <a:latin typeface="Microsoft Sans Serif" panose="020B0604020202020204" pitchFamily="34" charset="0"/>
                  <a:cs typeface="Microsoft Sans Serif" panose="020B0604020202020204" pitchFamily="34" charset="0"/>
                </a:rPr>
                <a:t> la </a:t>
              </a:r>
              <a:r>
                <a:rPr lang="en-GB" sz="2400" kern="1200" dirty="0" err="1">
                  <a:latin typeface="Microsoft Sans Serif" panose="020B0604020202020204" pitchFamily="34" charset="0"/>
                  <a:cs typeface="Microsoft Sans Serif" panose="020B0604020202020204" pitchFamily="34" charset="0"/>
                </a:rPr>
                <a:t>possibilità</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che</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l’evento</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si</a:t>
              </a:r>
              <a:r>
                <a:rPr lang="en-GB" sz="2400" kern="1200" dirty="0">
                  <a:latin typeface="Microsoft Sans Serif" panose="020B0604020202020204" pitchFamily="34" charset="0"/>
                  <a:cs typeface="Microsoft Sans Serif" panose="020B0604020202020204" pitchFamily="34" charset="0"/>
                </a:rPr>
                <a:t> </a:t>
              </a:r>
              <a:r>
                <a:rPr lang="en-GB" sz="2400" kern="1200" dirty="0" err="1">
                  <a:latin typeface="Microsoft Sans Serif" panose="020B0604020202020204" pitchFamily="34" charset="0"/>
                  <a:cs typeface="Microsoft Sans Serif" panose="020B0604020202020204" pitchFamily="34" charset="0"/>
                </a:rPr>
                <a:t>verifichi</a:t>
              </a:r>
              <a:r>
                <a:rPr lang="en-GB" sz="2400" kern="1200" dirty="0">
                  <a:latin typeface="Microsoft Sans Serif" panose="020B0604020202020204" pitchFamily="34" charset="0"/>
                  <a:cs typeface="Microsoft Sans Serif" panose="020B0604020202020204" pitchFamily="34" charset="0"/>
                </a:rPr>
                <a:t>.</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sp>
        <p:nvSpPr>
          <p:cNvPr id="13" name="CasellaDiTesto 12">
            <a:extLst>
              <a:ext uri="{FF2B5EF4-FFF2-40B4-BE49-F238E27FC236}">
                <a16:creationId xmlns:a16="http://schemas.microsoft.com/office/drawing/2014/main" id="{C142FA70-95BB-4391-9BAD-751A404EB0F7}"/>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1.1</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Definizione</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dell’analisi</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3" name="Picture 2">
            <a:extLst>
              <a:ext uri="{FF2B5EF4-FFF2-40B4-BE49-F238E27FC236}">
                <a16:creationId xmlns:a16="http://schemas.microsoft.com/office/drawing/2014/main" id="{5C6DD7BB-03F6-5EC2-8C64-E19E935F7BE6}"/>
              </a:ext>
            </a:extLst>
          </p:cNvPr>
          <p:cNvPicPr>
            <a:picLocks noChangeAspect="1"/>
          </p:cNvPicPr>
          <p:nvPr/>
        </p:nvPicPr>
        <p:blipFill>
          <a:blip r:embed="rId2"/>
          <a:stretch>
            <a:fillRect/>
          </a:stretch>
        </p:blipFill>
        <p:spPr>
          <a:xfrm>
            <a:off x="15544800" y="7048500"/>
            <a:ext cx="2537838" cy="1708160"/>
          </a:xfrm>
          <a:prstGeom prst="rect">
            <a:avLst/>
          </a:prstGeom>
        </p:spPr>
      </p:pic>
    </p:spTree>
    <p:extLst>
      <p:ext uri="{BB962C8B-B14F-4D97-AF65-F5344CB8AC3E}">
        <p14:creationId xmlns:p14="http://schemas.microsoft.com/office/powerpoint/2010/main" val="49963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a 12">
            <a:extLst>
              <a:ext uri="{FF2B5EF4-FFF2-40B4-BE49-F238E27FC236}">
                <a16:creationId xmlns:a16="http://schemas.microsoft.com/office/drawing/2014/main" id="{78745389-337C-2C4C-8553-5BB96F8EA687}"/>
              </a:ext>
            </a:extLst>
          </p:cNvPr>
          <p:cNvGraphicFramePr/>
          <p:nvPr>
            <p:extLst>
              <p:ext uri="{D42A27DB-BD31-4B8C-83A1-F6EECF244321}">
                <p14:modId xmlns:p14="http://schemas.microsoft.com/office/powerpoint/2010/main" val="1708865923"/>
              </p:ext>
            </p:extLst>
          </p:nvPr>
        </p:nvGraphicFramePr>
        <p:xfrm>
          <a:off x="571500" y="1181100"/>
          <a:ext cx="17145000" cy="7184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934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2308324"/>
          </a:xfrm>
          <a:prstGeom prst="rect">
            <a:avLst/>
          </a:prstGeom>
          <a:noFill/>
        </p:spPr>
        <p:txBody>
          <a:bodyPr wrap="square" rtlCol="0">
            <a:spAutoFit/>
          </a:bodyPr>
          <a:lstStyle/>
          <a:p>
            <a:pPr algn="just"/>
            <a:r>
              <a:rPr lang="it-IT"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rPr>
              <a:t>L’analisi qualitativa del rischio è una valutazione del rischio eseguita da specialisti del team di progetto che utilizzano i dati di progetti precedenti e le loro conoscenze per determinare l’impatto e il valore di verosimiglianza per ciascun rischio su una scala o matrice di rischio.</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5500" b="1" dirty="0">
              <a:solidFill>
                <a:srgbClr val="B05894"/>
              </a:solidFill>
            </a:endParaRPr>
          </a:p>
        </p:txBody>
      </p:sp>
      <p:graphicFrame>
        <p:nvGraphicFramePr>
          <p:cNvPr id="13"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4197071072"/>
              </p:ext>
            </p:extLst>
          </p:nvPr>
        </p:nvGraphicFramePr>
        <p:xfrm>
          <a:off x="1455174" y="4229100"/>
          <a:ext cx="15113208" cy="4701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a:extLst>
              <a:ext uri="{FF2B5EF4-FFF2-40B4-BE49-F238E27FC236}">
                <a16:creationId xmlns:a16="http://schemas.microsoft.com/office/drawing/2014/main" id="{CCD7F90C-43CF-4E53-8D67-EA4D6ED20D3F}"/>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1.2</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qualitativa</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38414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2308324"/>
          </a:xfrm>
          <a:prstGeom prst="rect">
            <a:avLst/>
          </a:prstGeom>
          <a:noFill/>
        </p:spPr>
        <p:txBody>
          <a:bodyPr wrap="square" rtlCol="0">
            <a:spAutoFit/>
          </a:bodyPr>
          <a:lstStyle/>
          <a:p>
            <a:pPr algn="just"/>
            <a:r>
              <a:rPr lang="it-IT"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rPr>
              <a:t>L’analisi quantitativa del rischio è un esame statistico dell’impatto dei rischi identificati sull’intero progetto. Ciò consente ai project manager e ai team leader di fare scelte con meno ambiguità e aiuta il processo di controllo del rischio. </a:t>
            </a:r>
            <a:endParaRPr lang="en-GB"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5500" b="1" dirty="0">
              <a:solidFill>
                <a:srgbClr val="B05894"/>
              </a:solidFill>
            </a:endParaRPr>
          </a:p>
        </p:txBody>
      </p:sp>
      <p:graphicFrame>
        <p:nvGraphicFramePr>
          <p:cNvPr id="8"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213289898"/>
              </p:ext>
            </p:extLst>
          </p:nvPr>
        </p:nvGraphicFramePr>
        <p:xfrm>
          <a:off x="1455174" y="3848100"/>
          <a:ext cx="14630400" cy="5082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B72D0FD6-0FED-47A5-B999-E412B3943481}"/>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1.3</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quantitativa</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34574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D69E15E-7EA7-487B-9526-47AFB1C3BD51}"/>
              </a:ext>
            </a:extLst>
          </p:cNvPr>
          <p:cNvSpPr/>
          <p:nvPr/>
        </p:nvSpPr>
        <p:spPr>
          <a:xfrm>
            <a:off x="15849600" y="197001"/>
            <a:ext cx="2133600" cy="22794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7638450"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Sezione1.4: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qualitativa</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quantitativa</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1733466669"/>
              </p:ext>
            </p:extLst>
          </p:nvPr>
        </p:nvGraphicFramePr>
        <p:xfrm>
          <a:off x="914400" y="1638300"/>
          <a:ext cx="15938808" cy="6690360"/>
        </p:xfrm>
        <a:graphic>
          <a:graphicData uri="http://schemas.openxmlformats.org/drawingml/2006/table">
            <a:tbl>
              <a:tblPr firstRow="1" bandRow="1">
                <a:tableStyleId>{5C22544A-7EE6-4342-B048-85BDC9FD1C3A}</a:tableStyleId>
              </a:tblPr>
              <a:tblGrid>
                <a:gridCol w="7969404">
                  <a:extLst>
                    <a:ext uri="{9D8B030D-6E8A-4147-A177-3AD203B41FA5}">
                      <a16:colId xmlns:a16="http://schemas.microsoft.com/office/drawing/2014/main" val="515678166"/>
                    </a:ext>
                  </a:extLst>
                </a:gridCol>
                <a:gridCol w="7969404">
                  <a:extLst>
                    <a:ext uri="{9D8B030D-6E8A-4147-A177-3AD203B41FA5}">
                      <a16:colId xmlns:a16="http://schemas.microsoft.com/office/drawing/2014/main" val="80256815"/>
                    </a:ext>
                  </a:extLst>
                </a:gridCol>
              </a:tblGrid>
              <a:tr h="347933">
                <a:tc>
                  <a:txBody>
                    <a:bodyPr/>
                    <a:lstStyle/>
                    <a:p>
                      <a:pPr algn="ctr"/>
                      <a:r>
                        <a:rPr lang="it-IT" sz="3500" dirty="0"/>
                        <a:t>Analisi qualitativa </a:t>
                      </a:r>
                      <a:endParaRPr lang="en-GB" sz="3500" dirty="0"/>
                    </a:p>
                  </a:txBody>
                  <a:tcPr>
                    <a:solidFill>
                      <a:srgbClr val="B05894"/>
                    </a:solidFill>
                  </a:tcPr>
                </a:tc>
                <a:tc>
                  <a:txBody>
                    <a:bodyPr/>
                    <a:lstStyle/>
                    <a:p>
                      <a:pPr algn="ctr"/>
                      <a:r>
                        <a:rPr lang="it-IT" sz="3500" dirty="0"/>
                        <a:t>Analisi quantitativa</a:t>
                      </a:r>
                      <a:endParaRPr lang="en-GB" sz="3500" dirty="0"/>
                    </a:p>
                  </a:txBody>
                  <a:tcPr>
                    <a:solidFill>
                      <a:srgbClr val="B05894"/>
                    </a:solidFill>
                  </a:tcPr>
                </a:tc>
                <a:extLst>
                  <a:ext uri="{0D108BD9-81ED-4DB2-BD59-A6C34878D82A}">
                    <a16:rowId xmlns:a16="http://schemas.microsoft.com/office/drawing/2014/main" val="2718442057"/>
                  </a:ext>
                </a:extLst>
              </a:tr>
              <a:tr h="347933">
                <a:tc>
                  <a:txBody>
                    <a:bodyPr/>
                    <a:lstStyle/>
                    <a:p>
                      <a:pPr marL="457200" lvl="0" indent="-457200" algn="just">
                        <a:buFont typeface="Arial" panose="020B0604020202020204" pitchFamily="34" charset="0"/>
                        <a:buChar char="•"/>
                      </a:pPr>
                      <a:r>
                        <a:rPr lang="en-GB" sz="2800" dirty="0" err="1">
                          <a:latin typeface="Microsoft Sans Serif" panose="020B0604020202020204" pitchFamily="34" charset="0"/>
                          <a:cs typeface="Microsoft Sans Serif" panose="020B0604020202020204" pitchFamily="34" charset="0"/>
                        </a:rPr>
                        <a:t>Processo</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analitico</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che</a:t>
                      </a:r>
                      <a:r>
                        <a:rPr lang="en-GB" sz="2800" dirty="0">
                          <a:latin typeface="Microsoft Sans Serif" panose="020B0604020202020204" pitchFamily="34" charset="0"/>
                          <a:cs typeface="Microsoft Sans Serif" panose="020B0604020202020204" pitchFamily="34" charset="0"/>
                        </a:rPr>
                        <a:t> non </a:t>
                      </a:r>
                      <a:r>
                        <a:rPr lang="en-GB" sz="2800" dirty="0" err="1">
                          <a:latin typeface="Microsoft Sans Serif" panose="020B0604020202020204" pitchFamily="34" charset="0"/>
                          <a:cs typeface="Microsoft Sans Serif" panose="020B0604020202020204" pitchFamily="34" charset="0"/>
                        </a:rPr>
                        <a:t>utilizza</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valutazioni</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numeriche</a:t>
                      </a:r>
                      <a:r>
                        <a:rPr lang="en-GB" sz="2800" dirty="0">
                          <a:latin typeface="Microsoft Sans Serif" panose="020B0604020202020204" pitchFamily="34" charset="0"/>
                          <a:cs typeface="Microsoft Sans Serif" panose="020B0604020202020204" pitchFamily="34" charset="0"/>
                        </a:rPr>
                        <a:t> e quantitative per </a:t>
                      </a:r>
                      <a:r>
                        <a:rPr lang="en-GB" sz="2800" dirty="0" err="1">
                          <a:latin typeface="Microsoft Sans Serif" panose="020B0604020202020204" pitchFamily="34" charset="0"/>
                          <a:cs typeface="Microsoft Sans Serif" panose="020B0604020202020204" pitchFamily="34" charset="0"/>
                        </a:rPr>
                        <a:t>identificare</a:t>
                      </a:r>
                      <a:r>
                        <a:rPr lang="en-GB" sz="2800" dirty="0">
                          <a:latin typeface="Microsoft Sans Serif" panose="020B0604020202020204" pitchFamily="34" charset="0"/>
                          <a:cs typeface="Microsoft Sans Serif" panose="020B0604020202020204" pitchFamily="34" charset="0"/>
                        </a:rPr>
                        <a:t> e </a:t>
                      </a:r>
                      <a:r>
                        <a:rPr lang="en-GB" sz="2800" dirty="0" err="1">
                          <a:latin typeface="Microsoft Sans Serif" panose="020B0604020202020204" pitchFamily="34" charset="0"/>
                          <a:cs typeface="Microsoft Sans Serif" panose="020B0604020202020204" pitchFamily="34" charset="0"/>
                        </a:rPr>
                        <a:t>valutare</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dei</a:t>
                      </a:r>
                      <a:r>
                        <a:rPr lang="en-GB" sz="2800" dirty="0">
                          <a:latin typeface="Microsoft Sans Serif" panose="020B0604020202020204" pitchFamily="34" charset="0"/>
                          <a:cs typeface="Microsoft Sans Serif" panose="020B0604020202020204" pitchFamily="34" charset="0"/>
                        </a:rPr>
                        <a:t> pericolic.</a:t>
                      </a: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en-GB" sz="2800" dirty="0" err="1">
                          <a:latin typeface="Microsoft Sans Serif" panose="020B0604020202020204" pitchFamily="34" charset="0"/>
                          <a:cs typeface="Microsoft Sans Serif" panose="020B0604020202020204" pitchFamily="34" charset="0"/>
                        </a:rPr>
                        <a:t>Può</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essere</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fatto</a:t>
                      </a:r>
                      <a:r>
                        <a:rPr lang="en-GB" sz="2800" dirty="0">
                          <a:latin typeface="Microsoft Sans Serif" panose="020B0604020202020204" pitchFamily="34" charset="0"/>
                          <a:cs typeface="Microsoft Sans Serif" panose="020B0604020202020204" pitchFamily="34" charset="0"/>
                        </a:rPr>
                        <a:t> per </a:t>
                      </a:r>
                      <a:r>
                        <a:rPr lang="en-GB" sz="2800" dirty="0" err="1">
                          <a:latin typeface="Microsoft Sans Serif" panose="020B0604020202020204" pitchFamily="34" charset="0"/>
                          <a:cs typeface="Microsoft Sans Serif" panose="020B0604020202020204" pitchFamily="34" charset="0"/>
                        </a:rPr>
                        <a:t>ogni</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tipo</a:t>
                      </a:r>
                      <a:r>
                        <a:rPr lang="en-GB" sz="2800" dirty="0">
                          <a:latin typeface="Microsoft Sans Serif" panose="020B0604020202020204" pitchFamily="34" charset="0"/>
                          <a:cs typeface="Microsoft Sans Serif" panose="020B0604020202020204" pitchFamily="34" charset="0"/>
                        </a:rPr>
                        <a:t> di </a:t>
                      </a:r>
                      <a:r>
                        <a:rPr lang="en-GB" sz="2800" dirty="0" err="1">
                          <a:latin typeface="Microsoft Sans Serif" panose="020B0604020202020204" pitchFamily="34" charset="0"/>
                          <a:cs typeface="Microsoft Sans Serif" panose="020B0604020202020204" pitchFamily="34" charset="0"/>
                        </a:rPr>
                        <a:t>progetto</a:t>
                      </a:r>
                      <a:r>
                        <a:rPr lang="en-GB" sz="2800" dirty="0">
                          <a:latin typeface="Microsoft Sans Serif" panose="020B0604020202020204" pitchFamily="34" charset="0"/>
                          <a:cs typeface="Microsoft Sans Serif" panose="020B0604020202020204" pitchFamily="34" charset="0"/>
                        </a:rPr>
                        <a:t>.</a:t>
                      </a: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en-GB" sz="2800" dirty="0" err="1">
                          <a:latin typeface="Microsoft Sans Serif" panose="020B0604020202020204" pitchFamily="34" charset="0"/>
                          <a:cs typeface="Microsoft Sans Serif" panose="020B0604020202020204" pitchFamily="34" charset="0"/>
                        </a:rPr>
                        <a:t>Fornisce</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una</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valutazione</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soggettiva</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della</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probabilità</a:t>
                      </a:r>
                      <a:r>
                        <a:rPr lang="en-GB" sz="2800" dirty="0">
                          <a:latin typeface="Microsoft Sans Serif" panose="020B0604020202020204" pitchFamily="34" charset="0"/>
                          <a:cs typeface="Microsoft Sans Serif" panose="020B0604020202020204" pitchFamily="34" charset="0"/>
                        </a:rPr>
                        <a:t> e </a:t>
                      </a:r>
                      <a:r>
                        <a:rPr lang="en-GB" sz="2800" dirty="0" err="1">
                          <a:latin typeface="Microsoft Sans Serif" panose="020B0604020202020204" pitchFamily="34" charset="0"/>
                          <a:cs typeface="Microsoft Sans Serif" panose="020B0604020202020204" pitchFamily="34" charset="0"/>
                        </a:rPr>
                        <a:t>dell’impatto</a:t>
                      </a:r>
                      <a:r>
                        <a:rPr lang="en-GB" sz="2800" dirty="0">
                          <a:latin typeface="Microsoft Sans Serif" panose="020B0604020202020204" pitchFamily="34" charset="0"/>
                          <a:cs typeface="Microsoft Sans Serif" panose="020B0604020202020204" pitchFamily="34" charset="0"/>
                        </a:rPr>
                        <a:t>.</a:t>
                      </a: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en-GB" sz="2800" dirty="0">
                          <a:latin typeface="Microsoft Sans Serif" panose="020B0604020202020204" pitchFamily="34" charset="0"/>
                          <a:cs typeface="Microsoft Sans Serif" panose="020B0604020202020204" pitchFamily="34" charset="0"/>
                        </a:rPr>
                        <a:t>Facile da </a:t>
                      </a:r>
                      <a:r>
                        <a:rPr lang="en-GB" sz="2800" dirty="0" err="1">
                          <a:latin typeface="Microsoft Sans Serif" panose="020B0604020202020204" pitchFamily="34" charset="0"/>
                          <a:cs typeface="Microsoft Sans Serif" panose="020B0604020202020204" pitchFamily="34" charset="0"/>
                        </a:rPr>
                        <a:t>eseguire</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it-IT" sz="2800" dirty="0">
                          <a:latin typeface="Microsoft Sans Serif" panose="020B0604020202020204" pitchFamily="34" charset="0"/>
                          <a:cs typeface="Microsoft Sans Serif" panose="020B0604020202020204" pitchFamily="34" charset="0"/>
                        </a:rPr>
                        <a:t>Non sono necessari software o strumenti specifici.</a:t>
                      </a:r>
                      <a:endParaRPr 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endParaRPr lang="en-GB" sz="2500" dirty="0"/>
                    </a:p>
                  </a:txBody>
                  <a:tcPr>
                    <a:solidFill>
                      <a:srgbClr val="FFECFC"/>
                    </a:solidFill>
                  </a:tcPr>
                </a:tc>
                <a:tc>
                  <a:txBody>
                    <a:bodyPr/>
                    <a:lstStyle/>
                    <a:p>
                      <a:pPr marL="457200" lvl="0" indent="-457200" algn="just">
                        <a:buFont typeface="Arial" panose="020B0604020202020204" pitchFamily="34" charset="0"/>
                        <a:buChar char="•"/>
                      </a:pPr>
                      <a:r>
                        <a:rPr lang="en-GB" sz="2800" dirty="0">
                          <a:latin typeface="Microsoft Sans Serif" panose="020B0604020202020204" pitchFamily="34" charset="0"/>
                          <a:cs typeface="Microsoft Sans Serif" panose="020B0604020202020204" pitchFamily="34" charset="0"/>
                        </a:rPr>
                        <a:t>Si </a:t>
                      </a:r>
                      <a:r>
                        <a:rPr lang="en-GB" sz="2800" dirty="0" err="1">
                          <a:latin typeface="Microsoft Sans Serif" panose="020B0604020202020204" pitchFamily="34" charset="0"/>
                          <a:cs typeface="Microsoft Sans Serif" panose="020B0604020202020204" pitchFamily="34" charset="0"/>
                        </a:rPr>
                        <a:t>tratta</a:t>
                      </a:r>
                      <a:r>
                        <a:rPr lang="en-GB" sz="2800" dirty="0">
                          <a:latin typeface="Microsoft Sans Serif" panose="020B0604020202020204" pitchFamily="34" charset="0"/>
                          <a:cs typeface="Microsoft Sans Serif" panose="020B0604020202020204" pitchFamily="34" charset="0"/>
                        </a:rPr>
                        <a:t> di </a:t>
                      </a:r>
                      <a:r>
                        <a:rPr lang="en-GB" sz="2800" dirty="0" err="1">
                          <a:latin typeface="Microsoft Sans Serif" panose="020B0604020202020204" pitchFamily="34" charset="0"/>
                          <a:cs typeface="Microsoft Sans Serif" panose="020B0604020202020204" pitchFamily="34" charset="0"/>
                        </a:rPr>
                        <a:t>valutazioni</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numeriche</a:t>
                      </a:r>
                      <a:r>
                        <a:rPr lang="en-GB" sz="2800" dirty="0">
                          <a:latin typeface="Microsoft Sans Serif" panose="020B0604020202020204" pitchFamily="34" charset="0"/>
                          <a:cs typeface="Microsoft Sans Serif" panose="020B0604020202020204" pitchFamily="34" charset="0"/>
                        </a:rPr>
                        <a:t> e quantitative.</a:t>
                      </a: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en-GB" sz="2800" dirty="0">
                          <a:latin typeface="Microsoft Sans Serif" panose="020B0604020202020204" pitchFamily="34" charset="0"/>
                          <a:cs typeface="Microsoft Sans Serif" panose="020B0604020202020204" pitchFamily="34" charset="0"/>
                        </a:rPr>
                        <a:t>Non è </a:t>
                      </a:r>
                      <a:r>
                        <a:rPr lang="en-GB" sz="2800" dirty="0" err="1">
                          <a:latin typeface="Microsoft Sans Serif" panose="020B0604020202020204" pitchFamily="34" charset="0"/>
                          <a:cs typeface="Microsoft Sans Serif" panose="020B0604020202020204" pitchFamily="34" charset="0"/>
                        </a:rPr>
                        <a:t>richiesta</a:t>
                      </a:r>
                      <a:r>
                        <a:rPr lang="en-GB" sz="2800" dirty="0">
                          <a:latin typeface="Microsoft Sans Serif" panose="020B0604020202020204" pitchFamily="34" charset="0"/>
                          <a:cs typeface="Microsoft Sans Serif" panose="020B0604020202020204" pitchFamily="34" charset="0"/>
                        </a:rPr>
                        <a:t> per tutti </a:t>
                      </a:r>
                      <a:r>
                        <a:rPr lang="en-GB" sz="2800" dirty="0" err="1">
                          <a:latin typeface="Microsoft Sans Serif" panose="020B0604020202020204" pitchFamily="34" charset="0"/>
                          <a:cs typeface="Microsoft Sans Serif" panose="020B0604020202020204" pitchFamily="34" charset="0"/>
                        </a:rPr>
                        <a:t>i</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progetti</a:t>
                      </a:r>
                      <a:r>
                        <a:rPr lang="en-GB" sz="2800" dirty="0">
                          <a:latin typeface="Microsoft Sans Serif" panose="020B0604020202020204" pitchFamily="34" charset="0"/>
                          <a:cs typeface="Microsoft Sans Serif" panose="020B0604020202020204" pitchFamily="34" charset="0"/>
                        </a:rPr>
                        <a:t>; per </a:t>
                      </a:r>
                      <a:r>
                        <a:rPr lang="en-GB" sz="2800" dirty="0" err="1">
                          <a:latin typeface="Microsoft Sans Serif" panose="020B0604020202020204" pitchFamily="34" charset="0"/>
                          <a:cs typeface="Microsoft Sans Serif" panose="020B0604020202020204" pitchFamily="34" charset="0"/>
                        </a:rPr>
                        <a:t>alcune</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tipologie</a:t>
                      </a:r>
                      <a:r>
                        <a:rPr lang="en-GB" sz="2800" dirty="0">
                          <a:latin typeface="Microsoft Sans Serif" panose="020B0604020202020204" pitchFamily="34" charset="0"/>
                          <a:cs typeface="Microsoft Sans Serif" panose="020B0604020202020204" pitchFamily="34" charset="0"/>
                        </a:rPr>
                        <a:t> di </a:t>
                      </a:r>
                      <a:r>
                        <a:rPr lang="en-GB" sz="2800" dirty="0" err="1">
                          <a:latin typeface="Microsoft Sans Serif" panose="020B0604020202020204" pitchFamily="34" charset="0"/>
                          <a:cs typeface="Microsoft Sans Serif" panose="020B0604020202020204" pitchFamily="34" charset="0"/>
                        </a:rPr>
                        <a:t>progetto</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può</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essere</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evitata</a:t>
                      </a:r>
                      <a:r>
                        <a:rPr lang="en-GB" sz="2800" dirty="0">
                          <a:latin typeface="Microsoft Sans Serif" panose="020B0604020202020204" pitchFamily="34" charset="0"/>
                          <a:cs typeface="Microsoft Sans Serif" panose="020B0604020202020204" pitchFamily="34" charset="0"/>
                        </a:rPr>
                        <a:t>.</a:t>
                      </a: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en-GB" sz="2800" dirty="0" err="1">
                          <a:latin typeface="Microsoft Sans Serif" panose="020B0604020202020204" pitchFamily="34" charset="0"/>
                          <a:cs typeface="Microsoft Sans Serif" panose="020B0604020202020204" pitchFamily="34" charset="0"/>
                        </a:rPr>
                        <a:t>Fornisce</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una</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valutazione</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oggettiva</a:t>
                      </a:r>
                      <a:r>
                        <a:rPr lang="en-GB" sz="2800" dirty="0">
                          <a:latin typeface="Microsoft Sans Serif" panose="020B0604020202020204" pitchFamily="34" charset="0"/>
                          <a:cs typeface="Microsoft Sans Serif" panose="020B0604020202020204" pitchFamily="34" charset="0"/>
                        </a:rPr>
                        <a:t> e </a:t>
                      </a:r>
                      <a:r>
                        <a:rPr lang="en-GB" sz="2800" dirty="0" err="1">
                          <a:latin typeface="Microsoft Sans Serif" panose="020B0604020202020204" pitchFamily="34" charset="0"/>
                          <a:cs typeface="Microsoft Sans Serif" panose="020B0604020202020204" pitchFamily="34" charset="0"/>
                        </a:rPr>
                        <a:t>una</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stima</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probabilistica</a:t>
                      </a:r>
                      <a:r>
                        <a:rPr lang="en-GB" sz="2800" dirty="0">
                          <a:latin typeface="Microsoft Sans Serif" panose="020B0604020202020204" pitchFamily="34" charset="0"/>
                          <a:cs typeface="Microsoft Sans Serif" panose="020B0604020202020204" pitchFamily="34" charset="0"/>
                        </a:rPr>
                        <a:t> di tempi e </a:t>
                      </a:r>
                      <a:r>
                        <a:rPr lang="en-GB" sz="2800" dirty="0" err="1">
                          <a:latin typeface="Microsoft Sans Serif" panose="020B0604020202020204" pitchFamily="34" charset="0"/>
                          <a:cs typeface="Microsoft Sans Serif" panose="020B0604020202020204" pitchFamily="34" charset="0"/>
                        </a:rPr>
                        <a:t>costi</a:t>
                      </a:r>
                      <a:r>
                        <a:rPr lang="en-GB" sz="2800" dirty="0">
                          <a:latin typeface="Microsoft Sans Serif" panose="020B0604020202020204" pitchFamily="34" charset="0"/>
                          <a:cs typeface="Microsoft Sans Serif" panose="020B0604020202020204" pitchFamily="34" charset="0"/>
                        </a:rPr>
                        <a:t>.</a:t>
                      </a: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en-GB" sz="2800" dirty="0">
                          <a:latin typeface="Microsoft Sans Serif" panose="020B0604020202020204" pitchFamily="34" charset="0"/>
                          <a:cs typeface="Microsoft Sans Serif" panose="020B0604020202020204" pitchFamily="34" charset="0"/>
                        </a:rPr>
                        <a:t>È </a:t>
                      </a:r>
                      <a:r>
                        <a:rPr lang="en-GB" sz="2800" dirty="0" err="1">
                          <a:latin typeface="Microsoft Sans Serif" panose="020B0604020202020204" pitchFamily="34" charset="0"/>
                          <a:cs typeface="Microsoft Sans Serif" panose="020B0604020202020204" pitchFamily="34" charset="0"/>
                        </a:rPr>
                        <a:t>più</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dispendiosa</a:t>
                      </a:r>
                      <a:r>
                        <a:rPr lang="en-GB" sz="2800" dirty="0">
                          <a:latin typeface="Microsoft Sans Serif" panose="020B0604020202020204" pitchFamily="34" charset="0"/>
                          <a:cs typeface="Microsoft Sans Serif" panose="020B0604020202020204" pitchFamily="34" charset="0"/>
                        </a:rPr>
                        <a:t> in termini di tempo rispetto ad </a:t>
                      </a:r>
                      <a:r>
                        <a:rPr lang="en-GB" sz="2800" dirty="0" err="1">
                          <a:latin typeface="Microsoft Sans Serif" panose="020B0604020202020204" pitchFamily="34" charset="0"/>
                          <a:cs typeface="Microsoft Sans Serif" panose="020B0604020202020204" pitchFamily="34" charset="0"/>
                        </a:rPr>
                        <a:t>una</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analisi</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qualitativa</a:t>
                      </a:r>
                      <a:r>
                        <a:rPr lang="en-GB" sz="2800" dirty="0">
                          <a:latin typeface="Microsoft Sans Serif" panose="020B0604020202020204" pitchFamily="34" charset="0"/>
                          <a:cs typeface="Microsoft Sans Serif" panose="020B0604020202020204" pitchFamily="34" charset="0"/>
                        </a:rPr>
                        <a:t>.</a:t>
                      </a: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en-GB" sz="2800" dirty="0" err="1">
                          <a:latin typeface="Microsoft Sans Serif" panose="020B0604020202020204" pitchFamily="34" charset="0"/>
                          <a:cs typeface="Microsoft Sans Serif" panose="020B0604020202020204" pitchFamily="34" charset="0"/>
                        </a:rPr>
                        <a:t>Potrebbe</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richiedere</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alcuni</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strumenti</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specifici</a:t>
                      </a:r>
                      <a:r>
                        <a:rPr lang="en-GB" sz="2800" dirty="0">
                          <a:latin typeface="Microsoft Sans Serif" panose="020B0604020202020204" pitchFamily="34" charset="0"/>
                          <a:cs typeface="Microsoft Sans Serif" panose="020B0604020202020204" pitchFamily="34" charset="0"/>
                        </a:rPr>
                        <a:t> per </a:t>
                      </a:r>
                      <a:r>
                        <a:rPr lang="en-GB" sz="2800" dirty="0" err="1">
                          <a:latin typeface="Microsoft Sans Serif" panose="020B0604020202020204" pitchFamily="34" charset="0"/>
                          <a:cs typeface="Microsoft Sans Serif" panose="020B0604020202020204" pitchFamily="34" charset="0"/>
                        </a:rPr>
                        <a:t>poter</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essere</a:t>
                      </a:r>
                      <a:r>
                        <a:rPr lang="en-GB" sz="2800" dirty="0">
                          <a:latin typeface="Microsoft Sans Serif" panose="020B0604020202020204" pitchFamily="34" charset="0"/>
                          <a:cs typeface="Microsoft Sans Serif" panose="020B0604020202020204" pitchFamily="34" charset="0"/>
                        </a:rPr>
                        <a:t> </a:t>
                      </a:r>
                      <a:r>
                        <a:rPr lang="en-GB" sz="2800" dirty="0" err="1">
                          <a:latin typeface="Microsoft Sans Serif" panose="020B0604020202020204" pitchFamily="34" charset="0"/>
                          <a:cs typeface="Microsoft Sans Serif" panose="020B0604020202020204" pitchFamily="34" charset="0"/>
                        </a:rPr>
                        <a:t>realizzata</a:t>
                      </a:r>
                      <a:r>
                        <a:rPr lang="en-GB" sz="2800" dirty="0">
                          <a:latin typeface="Microsoft Sans Serif" panose="020B0604020202020204" pitchFamily="34" charset="0"/>
                          <a:cs typeface="Microsoft Sans Serif" panose="020B0604020202020204" pitchFamily="34" charset="0"/>
                        </a:rPr>
                        <a:t>.</a:t>
                      </a:r>
                      <a:endParaRPr lang="en-US" sz="2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solidFill>
                      <a:srgbClr val="FFECFC"/>
                    </a:solidFill>
                  </a:tcPr>
                </a:tc>
                <a:extLst>
                  <a:ext uri="{0D108BD9-81ED-4DB2-BD59-A6C34878D82A}">
                    <a16:rowId xmlns:a16="http://schemas.microsoft.com/office/drawing/2014/main" val="1827236046"/>
                  </a:ext>
                </a:extLst>
              </a:tr>
            </a:tbl>
          </a:graphicData>
        </a:graphic>
      </p:graphicFrame>
    </p:spTree>
    <p:extLst>
      <p:ext uri="{BB962C8B-B14F-4D97-AF65-F5344CB8AC3E}">
        <p14:creationId xmlns:p14="http://schemas.microsoft.com/office/powerpoint/2010/main" val="33239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Riassumendo</a:t>
            </a:r>
            <a:endParaRPr lang="en-US" sz="5500" b="1" dirty="0">
              <a:solidFill>
                <a:srgbClr val="B05894"/>
              </a:solidFill>
            </a:endParaRPr>
          </a:p>
        </p:txBody>
      </p:sp>
      <p:grpSp>
        <p:nvGrpSpPr>
          <p:cNvPr id="5" name="Gruppo 4"/>
          <p:cNvGrpSpPr/>
          <p:nvPr/>
        </p:nvGrpSpPr>
        <p:grpSpPr>
          <a:xfrm>
            <a:off x="2880736" y="2351308"/>
            <a:ext cx="12526528" cy="5554475"/>
            <a:chOff x="1752600" y="2628900"/>
            <a:chExt cx="12526528" cy="5554475"/>
          </a:xfrm>
        </p:grpSpPr>
        <p:sp>
          <p:nvSpPr>
            <p:cNvPr id="67" name="Rectángulo 18">
              <a:extLst>
                <a:ext uri="{FF2B5EF4-FFF2-40B4-BE49-F238E27FC236}">
                  <a16:creationId xmlns:a16="http://schemas.microsoft.com/office/drawing/2014/main" id="{FC7E83DD-3641-D2F1-E241-532A461817B2}"/>
                </a:ext>
              </a:extLst>
            </p:cNvPr>
            <p:cNvSpPr/>
            <p:nvPr/>
          </p:nvSpPr>
          <p:spPr>
            <a:xfrm>
              <a:off x="6336837" y="2628900"/>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8" name="Rectángulo 17">
              <a:extLst>
                <a:ext uri="{FF2B5EF4-FFF2-40B4-BE49-F238E27FC236}">
                  <a16:creationId xmlns:a16="http://schemas.microsoft.com/office/drawing/2014/main" id="{953B3577-D9C0-67CB-B8BD-0E33B29CFE77}"/>
                </a:ext>
              </a:extLst>
            </p:cNvPr>
            <p:cNvSpPr/>
            <p:nvPr/>
          </p:nvSpPr>
          <p:spPr>
            <a:xfrm>
              <a:off x="1752600" y="2628900"/>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TextBox 57">
              <a:extLst>
                <a:ext uri="{FF2B5EF4-FFF2-40B4-BE49-F238E27FC236}">
                  <a16:creationId xmlns:a16="http://schemas.microsoft.com/office/drawing/2014/main" id="{D4275EA0-5D83-57E3-4C70-3D5BE7896015}"/>
                </a:ext>
              </a:extLst>
            </p:cNvPr>
            <p:cNvSpPr txBox="1"/>
            <p:nvPr/>
          </p:nvSpPr>
          <p:spPr>
            <a:xfrm>
              <a:off x="2447564" y="3696826"/>
              <a:ext cx="2657836" cy="1220847"/>
            </a:xfrm>
            <a:prstGeom prst="rect">
              <a:avLst/>
            </a:prstGeom>
            <a:noFill/>
          </p:spPr>
          <p:txBody>
            <a:bodyPr wrap="square" rtlCol="0">
              <a:spAutoFit/>
            </a:bodyPr>
            <a:lstStyle/>
            <a:p>
              <a:pPr>
                <a:lnSpc>
                  <a:spcPts val="2220"/>
                </a:lnSpc>
              </a:pP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Il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processo</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determinazione</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della</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probabilità</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rischio</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di un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progetto</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70" name="Rectangle 58">
              <a:extLst>
                <a:ext uri="{FF2B5EF4-FFF2-40B4-BE49-F238E27FC236}">
                  <a16:creationId xmlns:a16="http://schemas.microsoft.com/office/drawing/2014/main" id="{C19CE81B-88B7-56D0-835C-580EF1D39AEA}"/>
                </a:ext>
              </a:extLst>
            </p:cNvPr>
            <p:cNvSpPr/>
            <p:nvPr/>
          </p:nvSpPr>
          <p:spPr>
            <a:xfrm>
              <a:off x="2236850" y="3160915"/>
              <a:ext cx="2175596" cy="400110"/>
            </a:xfrm>
            <a:prstGeom prst="rect">
              <a:avLst/>
            </a:prstGeom>
          </p:spPr>
          <p:txBody>
            <a:bodyPr wrap="none">
              <a:spAutoFit/>
            </a:bodyPr>
            <a:lstStyle/>
            <a:p>
              <a:pPr algn="ct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1" name="object 2">
              <a:extLst>
                <a:ext uri="{FF2B5EF4-FFF2-40B4-BE49-F238E27FC236}">
                  <a16:creationId xmlns:a16="http://schemas.microsoft.com/office/drawing/2014/main" id="{194018B4-B354-3889-61E1-72BFFF89DBEB}"/>
                </a:ext>
              </a:extLst>
            </p:cNvPr>
            <p:cNvPicPr/>
            <p:nvPr/>
          </p:nvPicPr>
          <p:blipFill>
            <a:blip r:embed="rId2" cstate="print"/>
            <a:stretch>
              <a:fillRect/>
            </a:stretch>
          </p:blipFill>
          <p:spPr>
            <a:xfrm>
              <a:off x="1892149" y="3160915"/>
              <a:ext cx="435185" cy="510356"/>
            </a:xfrm>
            <a:prstGeom prst="rect">
              <a:avLst/>
            </a:prstGeom>
          </p:spPr>
        </p:pic>
        <p:sp>
          <p:nvSpPr>
            <p:cNvPr id="72" name="TextBox 57">
              <a:extLst>
                <a:ext uri="{FF2B5EF4-FFF2-40B4-BE49-F238E27FC236}">
                  <a16:creationId xmlns:a16="http://schemas.microsoft.com/office/drawing/2014/main" id="{64E2E20B-DA1F-09F0-F092-713BEF926EBD}"/>
                </a:ext>
              </a:extLst>
            </p:cNvPr>
            <p:cNvSpPr txBox="1"/>
            <p:nvPr/>
          </p:nvSpPr>
          <p:spPr>
            <a:xfrm>
              <a:off x="7155350" y="3978954"/>
              <a:ext cx="2146451" cy="656590"/>
            </a:xfrm>
            <a:prstGeom prst="rect">
              <a:avLst/>
            </a:prstGeom>
            <a:noFill/>
          </p:spPr>
          <p:txBody>
            <a:bodyPr wrap="square" rtlCol="0">
              <a:spAutoFit/>
            </a:bodyPr>
            <a:lstStyle/>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Qualitativa</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Quantitativa</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73" name="Rectangle 58">
              <a:extLst>
                <a:ext uri="{FF2B5EF4-FFF2-40B4-BE49-F238E27FC236}">
                  <a16:creationId xmlns:a16="http://schemas.microsoft.com/office/drawing/2014/main" id="{DC5D6AA9-5455-9552-81E8-CF2B76572622}"/>
                </a:ext>
              </a:extLst>
            </p:cNvPr>
            <p:cNvSpPr/>
            <p:nvPr/>
          </p:nvSpPr>
          <p:spPr>
            <a:xfrm>
              <a:off x="6976241" y="3197929"/>
              <a:ext cx="2789546" cy="707886"/>
            </a:xfrm>
            <a:prstGeom prst="rect">
              <a:avLst/>
            </a:prstGeom>
          </p:spPr>
          <p:txBody>
            <a:bodyPr wrap="none">
              <a:spAutoFit/>
            </a:bodyPr>
            <a:lstStyle/>
            <a:p>
              <a:pPr algn="ct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Tipologie</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p>
            <a:p>
              <a:pPr algn="ct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4" name="object 2">
              <a:extLst>
                <a:ext uri="{FF2B5EF4-FFF2-40B4-BE49-F238E27FC236}">
                  <a16:creationId xmlns:a16="http://schemas.microsoft.com/office/drawing/2014/main" id="{49413C0B-8236-CA4A-DD00-985667C34D37}"/>
                </a:ext>
              </a:extLst>
            </p:cNvPr>
            <p:cNvPicPr/>
            <p:nvPr/>
          </p:nvPicPr>
          <p:blipFill>
            <a:blip r:embed="rId2" cstate="print"/>
            <a:stretch>
              <a:fillRect/>
            </a:stretch>
          </p:blipFill>
          <p:spPr>
            <a:xfrm>
              <a:off x="6549923" y="3174434"/>
              <a:ext cx="435185" cy="510356"/>
            </a:xfrm>
            <a:prstGeom prst="rect">
              <a:avLst/>
            </a:prstGeom>
          </p:spPr>
        </p:pic>
        <p:sp>
          <p:nvSpPr>
            <p:cNvPr id="79" name="Rectángulo 23">
              <a:extLst>
                <a:ext uri="{FF2B5EF4-FFF2-40B4-BE49-F238E27FC236}">
                  <a16:creationId xmlns:a16="http://schemas.microsoft.com/office/drawing/2014/main" id="{ACCB46CD-CCFE-C020-E70D-1AE15A76DA06}"/>
                </a:ext>
              </a:extLst>
            </p:cNvPr>
            <p:cNvSpPr/>
            <p:nvPr/>
          </p:nvSpPr>
          <p:spPr>
            <a:xfrm>
              <a:off x="6336837" y="5579999"/>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0" name="Rectángulo 24">
              <a:extLst>
                <a:ext uri="{FF2B5EF4-FFF2-40B4-BE49-F238E27FC236}">
                  <a16:creationId xmlns:a16="http://schemas.microsoft.com/office/drawing/2014/main" id="{E92C4DEF-F8D7-AA5F-8DB9-37560EE80165}"/>
                </a:ext>
              </a:extLst>
            </p:cNvPr>
            <p:cNvSpPr/>
            <p:nvPr/>
          </p:nvSpPr>
          <p:spPr>
            <a:xfrm>
              <a:off x="1752600" y="5579999"/>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1" name="TextBox 57">
              <a:extLst>
                <a:ext uri="{FF2B5EF4-FFF2-40B4-BE49-F238E27FC236}">
                  <a16:creationId xmlns:a16="http://schemas.microsoft.com/office/drawing/2014/main" id="{B759E899-61ED-10FC-E3D5-14C02BDE0761}"/>
                </a:ext>
              </a:extLst>
            </p:cNvPr>
            <p:cNvSpPr txBox="1"/>
            <p:nvPr/>
          </p:nvSpPr>
          <p:spPr>
            <a:xfrm>
              <a:off x="2410147" y="6710308"/>
              <a:ext cx="2695253" cy="1220847"/>
            </a:xfrm>
            <a:prstGeom prst="rect">
              <a:avLst/>
            </a:prstGeom>
            <a:noFill/>
          </p:spPr>
          <p:txBody>
            <a:bodyPr wrap="square" rtlCol="0">
              <a:spAutoFit/>
            </a:bodyPr>
            <a:lstStyle/>
            <a:p>
              <a:pPr>
                <a:lnSpc>
                  <a:spcPts val="2220"/>
                </a:lnSpc>
              </a:pPr>
              <a:r>
                <a:rPr lang="en-GB" sz="2000" dirty="0" err="1">
                  <a:latin typeface="Microsoft Sans Serif" panose="020B0604020202020204" pitchFamily="34" charset="0"/>
                  <a:ea typeface="Microsoft Sans Serif" panose="020B0604020202020204" pitchFamily="34" charset="0"/>
                  <a:cs typeface="Microsoft Sans Serif" panose="020B0604020202020204" pitchFamily="34" charset="0"/>
                </a:rPr>
                <a:t>Valutazione</a:t>
              </a:r>
              <a:r>
                <a:rPr lang="en-GB"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statistica</a:t>
              </a:r>
              <a:r>
                <a:rPr lang="en-GB"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dell’impatto</a:t>
              </a:r>
              <a:r>
                <a:rPr lang="en-GB"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dei</a:t>
              </a:r>
              <a:r>
                <a:rPr lang="en-GB"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rischi</a:t>
              </a:r>
              <a:r>
                <a:rPr lang="en-GB"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000" dirty="0" err="1">
                  <a:latin typeface="Microsoft Sans Serif" panose="020B0604020202020204" pitchFamily="34" charset="0"/>
                  <a:ea typeface="Microsoft Sans Serif" panose="020B0604020202020204" pitchFamily="34" charset="0"/>
                  <a:cs typeface="Microsoft Sans Serif" panose="020B0604020202020204" pitchFamily="34" charset="0"/>
                </a:rPr>
                <a:t>identificati</a:t>
              </a:r>
              <a:r>
                <a:rPr lang="en-GB"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sull’intero</a:t>
              </a:r>
              <a:r>
                <a:rPr lang="en-GB"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progetto</a:t>
              </a:r>
              <a:r>
                <a:rPr lang="en-GB"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82" name="object 2">
              <a:extLst>
                <a:ext uri="{FF2B5EF4-FFF2-40B4-BE49-F238E27FC236}">
                  <a16:creationId xmlns:a16="http://schemas.microsoft.com/office/drawing/2014/main" id="{5BF319F7-F234-F50F-2E21-3AFF48E38879}"/>
                </a:ext>
              </a:extLst>
            </p:cNvPr>
            <p:cNvPicPr/>
            <p:nvPr/>
          </p:nvPicPr>
          <p:blipFill>
            <a:blip r:embed="rId2" cstate="print"/>
            <a:stretch>
              <a:fillRect/>
            </a:stretch>
          </p:blipFill>
          <p:spPr>
            <a:xfrm>
              <a:off x="1892149" y="6112014"/>
              <a:ext cx="435185" cy="510356"/>
            </a:xfrm>
            <a:prstGeom prst="rect">
              <a:avLst/>
            </a:prstGeom>
          </p:spPr>
        </p:pic>
        <p:sp>
          <p:nvSpPr>
            <p:cNvPr id="83" name="TextBox 57">
              <a:extLst>
                <a:ext uri="{FF2B5EF4-FFF2-40B4-BE49-F238E27FC236}">
                  <a16:creationId xmlns:a16="http://schemas.microsoft.com/office/drawing/2014/main" id="{1A96A033-3886-D9AA-2067-7E9F55A1439F}"/>
                </a:ext>
              </a:extLst>
            </p:cNvPr>
            <p:cNvSpPr txBox="1"/>
            <p:nvPr/>
          </p:nvSpPr>
          <p:spPr>
            <a:xfrm>
              <a:off x="7034932" y="6722999"/>
              <a:ext cx="2387288" cy="1220847"/>
            </a:xfrm>
            <a:prstGeom prst="rect">
              <a:avLst/>
            </a:prstGeom>
            <a:noFill/>
          </p:spPr>
          <p:txBody>
            <a:bodyPr wrap="square" rtlCol="0">
              <a:spAutoFit/>
            </a:bodyPr>
            <a:lstStyle/>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Analitica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numerica</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Soggettiva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oggettiva</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4" name="Rectangle 58">
              <a:extLst>
                <a:ext uri="{FF2B5EF4-FFF2-40B4-BE49-F238E27FC236}">
                  <a16:creationId xmlns:a16="http://schemas.microsoft.com/office/drawing/2014/main" id="{FBDB3B8D-AF54-C9D8-640A-2A004C58DEE0}"/>
                </a:ext>
              </a:extLst>
            </p:cNvPr>
            <p:cNvSpPr/>
            <p:nvPr/>
          </p:nvSpPr>
          <p:spPr>
            <a:xfrm>
              <a:off x="7159523" y="6021333"/>
              <a:ext cx="1872629" cy="707886"/>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Qualitativa</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p>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Quantitativa</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pic>
          <p:nvPicPr>
            <p:cNvPr id="85" name="object 2">
              <a:extLst>
                <a:ext uri="{FF2B5EF4-FFF2-40B4-BE49-F238E27FC236}">
                  <a16:creationId xmlns:a16="http://schemas.microsoft.com/office/drawing/2014/main" id="{60A20428-C5AC-B742-EA84-67B91F011E8D}"/>
                </a:ext>
              </a:extLst>
            </p:cNvPr>
            <p:cNvPicPr/>
            <p:nvPr/>
          </p:nvPicPr>
          <p:blipFill>
            <a:blip r:embed="rId2" cstate="print"/>
            <a:stretch>
              <a:fillRect/>
            </a:stretch>
          </p:blipFill>
          <p:spPr>
            <a:xfrm>
              <a:off x="6549923" y="6125533"/>
              <a:ext cx="435185" cy="510356"/>
            </a:xfrm>
            <a:prstGeom prst="rect">
              <a:avLst/>
            </a:prstGeom>
          </p:spPr>
        </p:pic>
        <p:sp>
          <p:nvSpPr>
            <p:cNvPr id="89" name="Rectangle 58">
              <a:extLst>
                <a:ext uri="{FF2B5EF4-FFF2-40B4-BE49-F238E27FC236}">
                  <a16:creationId xmlns:a16="http://schemas.microsoft.com/office/drawing/2014/main" id="{1F37EB3E-DA2E-0F4C-92C8-A5712BAD198C}"/>
                </a:ext>
              </a:extLst>
            </p:cNvPr>
            <p:cNvSpPr/>
            <p:nvPr/>
          </p:nvSpPr>
          <p:spPr>
            <a:xfrm>
              <a:off x="2410147" y="5985599"/>
              <a:ext cx="2335896" cy="707886"/>
            </a:xfrm>
            <a:prstGeom prst="rect">
              <a:avLst/>
            </a:prstGeom>
          </p:spPr>
          <p:txBody>
            <a:bodyPr wrap="none">
              <a:spAutoFit/>
            </a:bodyPr>
            <a:lstStyle/>
            <a:p>
              <a:pPr algn="ct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quantitativa</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 name="Rectángulo 19">
              <a:extLst>
                <a:ext uri="{FF2B5EF4-FFF2-40B4-BE49-F238E27FC236}">
                  <a16:creationId xmlns:a16="http://schemas.microsoft.com/office/drawing/2014/main" id="{49CD68FB-F67F-66DF-0EC0-C9E1A732679D}"/>
                </a:ext>
              </a:extLst>
            </p:cNvPr>
            <p:cNvSpPr/>
            <p:nvPr/>
          </p:nvSpPr>
          <p:spPr>
            <a:xfrm>
              <a:off x="10926328" y="4278311"/>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TextBox 57">
              <a:extLst>
                <a:ext uri="{FF2B5EF4-FFF2-40B4-BE49-F238E27FC236}">
                  <a16:creationId xmlns:a16="http://schemas.microsoft.com/office/drawing/2014/main" id="{8E97CE46-66B1-6012-27FD-5A1675734543}"/>
                </a:ext>
              </a:extLst>
            </p:cNvPr>
            <p:cNvSpPr txBox="1"/>
            <p:nvPr/>
          </p:nvSpPr>
          <p:spPr>
            <a:xfrm>
              <a:off x="11565002" y="5085667"/>
              <a:ext cx="2574577" cy="1785104"/>
            </a:xfrm>
            <a:prstGeom prst="rect">
              <a:avLst/>
            </a:prstGeom>
            <a:noFill/>
          </p:spPr>
          <p:txBody>
            <a:bodyPr wrap="square" rtlCol="0">
              <a:spAutoFit/>
            </a:bodyPr>
            <a:lstStyle/>
            <a:p>
              <a:pPr>
                <a:lnSpc>
                  <a:spcPts val="2220"/>
                </a:lnSpc>
              </a:pPr>
              <a:r>
                <a:rPr lang="it-IT"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Determina il valore dell’impatto e </a:t>
              </a:r>
              <a:r>
                <a:rPr lang="it-IT"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verosomiglianza</a:t>
              </a:r>
              <a:r>
                <a:rPr lang="it-IT"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per ogni rischio sulla base di una scala o matrice di rischio.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 name="Rectangle 58">
              <a:extLst>
                <a:ext uri="{FF2B5EF4-FFF2-40B4-BE49-F238E27FC236}">
                  <a16:creationId xmlns:a16="http://schemas.microsoft.com/office/drawing/2014/main" id="{7E6BC154-FB74-A326-FFDC-1125B8874620}"/>
                </a:ext>
              </a:extLst>
            </p:cNvPr>
            <p:cNvSpPr/>
            <p:nvPr/>
          </p:nvSpPr>
          <p:spPr>
            <a:xfrm>
              <a:off x="11711245" y="4328046"/>
              <a:ext cx="2180405" cy="707886"/>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qualitative</a:t>
              </a:r>
            </a:p>
            <a:p>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del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rischio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object 2">
              <a:extLst>
                <a:ext uri="{FF2B5EF4-FFF2-40B4-BE49-F238E27FC236}">
                  <a16:creationId xmlns:a16="http://schemas.microsoft.com/office/drawing/2014/main" id="{3F97933F-EEC7-C6E3-BB56-D03CB0D98623}"/>
                </a:ext>
              </a:extLst>
            </p:cNvPr>
            <p:cNvPicPr/>
            <p:nvPr/>
          </p:nvPicPr>
          <p:blipFill>
            <a:blip r:embed="rId2" cstate="print"/>
            <a:stretch>
              <a:fillRect/>
            </a:stretch>
          </p:blipFill>
          <p:spPr>
            <a:xfrm>
              <a:off x="11129572" y="4426811"/>
              <a:ext cx="435185" cy="510356"/>
            </a:xfrm>
            <a:prstGeom prst="rect">
              <a:avLst/>
            </a:prstGeom>
          </p:spPr>
        </p:pic>
      </p:grpSp>
    </p:spTree>
    <p:extLst>
      <p:ext uri="{BB962C8B-B14F-4D97-AF65-F5344CB8AC3E}">
        <p14:creationId xmlns:p14="http://schemas.microsoft.com/office/powerpoint/2010/main" val="3324569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783</TotalTime>
  <Words>1272</Words>
  <Application>Microsoft Office PowerPoint</Application>
  <PresentationFormat>Custom</PresentationFormat>
  <Paragraphs>154</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Courier New</vt:lpstr>
      <vt:lpstr>Microsoft Sans Serif</vt:lpstr>
      <vt:lpstr>Segoe UI Web (West European)</vt:lpstr>
      <vt:lpstr>Office Theme</vt:lpstr>
      <vt:lpstr>Diseño personalizado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E4F PPT TEMPLATE</dc:title>
  <dc:creator>Monia Coppola</dc:creator>
  <cp:keywords>DAE5WsvJFTY,BAEXurJiHZU</cp:keywords>
  <cp:lastModifiedBy>gloria ridolfi</cp:lastModifiedBy>
  <cp:revision>76</cp:revision>
  <dcterms:created xsi:type="dcterms:W3CDTF">2022-02-25T10:54:18Z</dcterms:created>
  <dcterms:modified xsi:type="dcterms:W3CDTF">2023-01-27T08:12:32Z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2022-02-25T00:00:00Z</vt:filetime>
  </property>
  <property fmtid="{D5CDD505-2E9C-101B-9397-08002B2CF9AE}" pid="3" name="Creator">
    <vt:lpwstr>Canva</vt:lpwstr>
  </property>
  <property fmtid="{D5CDD505-2E9C-101B-9397-08002B2CF9AE}" pid="4" name="LastSaved">
    <vt:filetime>2022-02-25T00:00:00Z</vt:filetime>
  </property>
</Properties>
</file>