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Lst>
  <p:sldIdLst>
    <p:sldId id="256" r:id="rId3"/>
    <p:sldId id="257" r:id="rId4"/>
    <p:sldId id="268" r:id="rId5"/>
    <p:sldId id="287" r:id="rId6"/>
    <p:sldId id="288" r:id="rId7"/>
    <p:sldId id="289" r:id="rId8"/>
    <p:sldId id="295" r:id="rId9"/>
    <p:sldId id="290" r:id="rId10"/>
    <p:sldId id="272" r:id="rId11"/>
    <p:sldId id="291" r:id="rId12"/>
    <p:sldId id="296" r:id="rId13"/>
    <p:sldId id="292" r:id="rId14"/>
    <p:sldId id="293" r:id="rId15"/>
    <p:sldId id="294" r:id="rId16"/>
    <p:sldId id="259" r:id="rId17"/>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tente" initials="U" lastIdx="5" clrIdx="0">
    <p:extLst>
      <p:ext uri="{19B8F6BF-5375-455C-9EA6-DF929625EA0E}">
        <p15:presenceInfo xmlns:p15="http://schemas.microsoft.com/office/powerpoint/2012/main" userId="Utent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5894"/>
    <a:srgbClr val="FFECFC"/>
    <a:srgbClr val="F5D3F0"/>
    <a:srgbClr val="E076D1"/>
    <a:srgbClr val="ECAAE3"/>
    <a:srgbClr val="E58B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2" d="100"/>
          <a:sy n="42" d="100"/>
        </p:scale>
        <p:origin x="780" y="4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E57F6F-AAED-4B75-B840-D6F328661C27}"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s-ES"/>
        </a:p>
      </dgm:t>
    </dgm:pt>
    <dgm:pt modelId="{09E78CE0-9FD1-41E4-AA18-EB8ACA5E7243}">
      <dgm:prSet phldrT="[Texto]" custT="1">
        <dgm:style>
          <a:lnRef idx="2">
            <a:schemeClr val="dk1"/>
          </a:lnRef>
          <a:fillRef idx="1">
            <a:schemeClr val="lt1"/>
          </a:fillRef>
          <a:effectRef idx="0">
            <a:schemeClr val="dk1"/>
          </a:effectRef>
          <a:fontRef idx="minor">
            <a:schemeClr val="dk1"/>
          </a:fontRef>
        </dgm:style>
      </dgm:prSet>
      <dgm:spPr>
        <a:solidFill>
          <a:srgbClr val="FFECFC"/>
        </a:solidFill>
        <a:ln w="57150">
          <a:solidFill>
            <a:srgbClr val="B05894"/>
          </a:solidFill>
        </a:ln>
      </dgm:spPr>
      <dgm:t>
        <a:bodyPr/>
        <a:lstStyle/>
        <a:p>
          <a:pPr algn="ctr"/>
          <a:r>
            <a:rPr lang="en-US" sz="24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Amministrativo</a:t>
          </a:r>
          <a:endParaRPr lang="en-US" sz="24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ctr"/>
          <a:r>
            <a:rPr lang="it-IT" sz="2400" dirty="0">
              <a:latin typeface="Microsoft Sans Serif" panose="020B0604020202020204" pitchFamily="34" charset="0"/>
              <a:cs typeface="Microsoft Sans Serif" panose="020B0604020202020204" pitchFamily="34" charset="0"/>
            </a:rPr>
            <a:t>Facilitare la crescita di un’azienda o di una compagnia attraverso un’efficace pianificazione, coordinamento e gestione delle persone e delle risorse materiali, e quindi soddisfare tutte le richieste specifiche del mercato al momento opportuno. </a:t>
          </a:r>
          <a:endParaRPr 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E2C9E6A1-4B9B-4664-8190-EDD7EE439F5A}" type="parTrans" cxnId="{4DADC24A-9385-4E34-8E81-05F4DA0405AE}">
      <dgm:prSet/>
      <dgm:spPr/>
      <dgm:t>
        <a:bodyPr/>
        <a:lstStyle/>
        <a:p>
          <a:endParaRPr lang="es-ES"/>
        </a:p>
      </dgm:t>
    </dgm:pt>
    <dgm:pt modelId="{0073AA99-A9E4-4984-98E6-B6B5CC98A412}" type="sibTrans" cxnId="{4DADC24A-9385-4E34-8E81-05F4DA0405AE}">
      <dgm:prSet/>
      <dgm:spPr>
        <a:solidFill>
          <a:schemeClr val="bg1"/>
        </a:solidFill>
        <a:ln>
          <a:solidFill>
            <a:schemeClr val="bg1"/>
          </a:solidFill>
        </a:ln>
      </dgm:spPr>
      <dgm:t>
        <a:bodyPr/>
        <a:lstStyle/>
        <a:p>
          <a:endParaRPr lang="es-ES"/>
        </a:p>
      </dgm:t>
    </dgm:pt>
    <dgm:pt modelId="{86D96DDC-2FE0-4BB0-B39C-6F2A05DE171B}">
      <dgm:prSet phldrT="[Texto]" custT="1">
        <dgm:style>
          <a:lnRef idx="2">
            <a:schemeClr val="dk1"/>
          </a:lnRef>
          <a:fillRef idx="1">
            <a:schemeClr val="lt1"/>
          </a:fillRef>
          <a:effectRef idx="0">
            <a:schemeClr val="dk1"/>
          </a:effectRef>
          <a:fontRef idx="minor">
            <a:schemeClr val="dk1"/>
          </a:fontRef>
        </dgm:style>
      </dgm:prSet>
      <dgm:spPr>
        <a:solidFill>
          <a:srgbClr val="FFECFC"/>
        </a:solidFill>
        <a:ln w="57150">
          <a:solidFill>
            <a:srgbClr val="B05894"/>
          </a:solidFill>
        </a:ln>
      </dgm:spPr>
      <dgm:t>
        <a:bodyPr/>
        <a:lstStyle/>
        <a:p>
          <a:pPr algn="ctr"/>
          <a:r>
            <a:rPr lang="en-US" sz="24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Sociale</a:t>
          </a:r>
          <a:endParaRPr lang="en-US" sz="24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ctr"/>
          <a:r>
            <a:rPr lang="it-IT" sz="2400" dirty="0">
              <a:latin typeface="Microsoft Sans Serif" panose="020B0604020202020204" pitchFamily="34" charset="0"/>
              <a:cs typeface="Microsoft Sans Serif" panose="020B0604020202020204" pitchFamily="34" charset="0"/>
            </a:rPr>
            <a:t>Fornire un bene o un servizio necessario che soddisfi le esigenze particolari del cliente. Quando un consumatore consuma un prodotto o un servizio, dovrebbe farlo in modo conforme alle sue esigenze e preferenze. </a:t>
          </a:r>
          <a:endParaRPr 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DBD1EC87-9594-4DA3-8CB2-F59508D1B3AE}" type="parTrans" cxnId="{AD887FBD-6AD0-4DD3-AD57-352139076740}">
      <dgm:prSet/>
      <dgm:spPr/>
      <dgm:t>
        <a:bodyPr/>
        <a:lstStyle/>
        <a:p>
          <a:endParaRPr lang="es-ES"/>
        </a:p>
      </dgm:t>
    </dgm:pt>
    <dgm:pt modelId="{0BF53317-55E5-4F5B-A7DE-7BC14E7CC540}" type="sibTrans" cxnId="{AD887FBD-6AD0-4DD3-AD57-352139076740}">
      <dgm:prSet/>
      <dgm:spPr>
        <a:solidFill>
          <a:schemeClr val="bg1"/>
        </a:solidFill>
      </dgm:spPr>
      <dgm:t>
        <a:bodyPr/>
        <a:lstStyle/>
        <a:p>
          <a:endParaRPr lang="es-ES"/>
        </a:p>
      </dgm:t>
    </dgm:pt>
    <dgm:pt modelId="{86A31A94-5B2A-49EB-A576-7E8090B575F7}">
      <dgm:prSet phldrT="[Texto]" custT="1">
        <dgm:style>
          <a:lnRef idx="2">
            <a:schemeClr val="dk1"/>
          </a:lnRef>
          <a:fillRef idx="1">
            <a:schemeClr val="lt1"/>
          </a:fillRef>
          <a:effectRef idx="0">
            <a:schemeClr val="dk1"/>
          </a:effectRef>
          <a:fontRef idx="minor">
            <a:schemeClr val="dk1"/>
          </a:fontRef>
        </dgm:style>
      </dgm:prSet>
      <dgm:spPr>
        <a:solidFill>
          <a:srgbClr val="FFECFC"/>
        </a:solidFill>
        <a:ln w="57150">
          <a:solidFill>
            <a:srgbClr val="B05894"/>
          </a:solidFill>
        </a:ln>
      </dgm:spPr>
      <dgm:t>
        <a:bodyPr anchor="t"/>
        <a:lstStyle/>
        <a:p>
          <a:pPr algn="ctr"/>
          <a:r>
            <a:rPr lang="en-US" sz="24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Economico</a:t>
          </a:r>
          <a:endParaRPr lang="en-US" sz="24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ctr"/>
          <a:r>
            <a:rPr lang="it-IT" sz="2400" dirty="0">
              <a:latin typeface="Microsoft Sans Serif" panose="020B0604020202020204" pitchFamily="34" charset="0"/>
              <a:cs typeface="Microsoft Sans Serif" panose="020B0604020202020204" pitchFamily="34" charset="0"/>
            </a:rPr>
            <a:t>Determinare la probabilità economica che un’azienda abbia successo o fallisca quando entra in un nuovo mercato o introduce in altro modo nuovi beni o servizi. Questo darà fiducia a tutte le decisioni future.</a:t>
          </a:r>
          <a:endParaRPr lang="en-GB" sz="2400" dirty="0">
            <a:latin typeface="Microsoft Sans Serif" panose="020B0604020202020204" pitchFamily="34" charset="0"/>
            <a:cs typeface="Microsoft Sans Serif" panose="020B0604020202020204" pitchFamily="34" charset="0"/>
          </a:endParaRPr>
        </a:p>
        <a:p>
          <a:pPr algn="just"/>
          <a:endParaRPr 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2358F6D7-6B34-41FD-8F7C-A1A77D348F90}" type="parTrans" cxnId="{D05367AA-53DC-4BAE-8CC5-8AA4345D5A5D}">
      <dgm:prSet/>
      <dgm:spPr/>
      <dgm:t>
        <a:bodyPr/>
        <a:lstStyle/>
        <a:p>
          <a:endParaRPr lang="es-ES"/>
        </a:p>
      </dgm:t>
    </dgm:pt>
    <dgm:pt modelId="{D9F1E1AA-A467-4BFC-A480-E2032BA2B717}" type="sibTrans" cxnId="{D05367AA-53DC-4BAE-8CC5-8AA4345D5A5D}">
      <dgm:prSet/>
      <dgm:spPr/>
      <dgm:t>
        <a:bodyPr/>
        <a:lstStyle/>
        <a:p>
          <a:endParaRPr lang="es-ES"/>
        </a:p>
      </dgm:t>
    </dgm:pt>
    <dgm:pt modelId="{4DFE7E00-A47F-49FC-91E1-BB7CB0C16E56}" type="pres">
      <dgm:prSet presAssocID="{4CE57F6F-AAED-4B75-B840-D6F328661C27}" presName="Name0" presStyleCnt="0">
        <dgm:presLayoutVars>
          <dgm:dir/>
          <dgm:resizeHandles val="exact"/>
        </dgm:presLayoutVars>
      </dgm:prSet>
      <dgm:spPr/>
    </dgm:pt>
    <dgm:pt modelId="{23A3B403-C726-4FE3-A14D-29D9FF92263D}" type="pres">
      <dgm:prSet presAssocID="{09E78CE0-9FD1-41E4-AA18-EB8ACA5E7243}" presName="node" presStyleLbl="node1" presStyleIdx="0" presStyleCnt="3">
        <dgm:presLayoutVars>
          <dgm:bulletEnabled val="1"/>
        </dgm:presLayoutVars>
      </dgm:prSet>
      <dgm:spPr/>
    </dgm:pt>
    <dgm:pt modelId="{E0635291-D360-49D1-8F66-0842B49DB0E8}" type="pres">
      <dgm:prSet presAssocID="{0073AA99-A9E4-4984-98E6-B6B5CC98A412}" presName="sibTrans" presStyleLbl="sibTrans2D1" presStyleIdx="0" presStyleCnt="2"/>
      <dgm:spPr/>
    </dgm:pt>
    <dgm:pt modelId="{AE435808-9304-4FF1-9C2D-D1CDE6842402}" type="pres">
      <dgm:prSet presAssocID="{0073AA99-A9E4-4984-98E6-B6B5CC98A412}" presName="connectorText" presStyleLbl="sibTrans2D1" presStyleIdx="0" presStyleCnt="2"/>
      <dgm:spPr/>
    </dgm:pt>
    <dgm:pt modelId="{46D94E1A-E88F-4CA7-A1C0-34F9A7100CDF}" type="pres">
      <dgm:prSet presAssocID="{86D96DDC-2FE0-4BB0-B39C-6F2A05DE171B}" presName="node" presStyleLbl="node1" presStyleIdx="1" presStyleCnt="3">
        <dgm:presLayoutVars>
          <dgm:bulletEnabled val="1"/>
        </dgm:presLayoutVars>
      </dgm:prSet>
      <dgm:spPr/>
    </dgm:pt>
    <dgm:pt modelId="{1F6D2F64-A37D-4E46-8B9D-919591EF6642}" type="pres">
      <dgm:prSet presAssocID="{0BF53317-55E5-4F5B-A7DE-7BC14E7CC540}" presName="sibTrans" presStyleLbl="sibTrans2D1" presStyleIdx="1" presStyleCnt="2"/>
      <dgm:spPr/>
    </dgm:pt>
    <dgm:pt modelId="{31A01A24-1611-4FAD-BBC3-C078A4F9AC52}" type="pres">
      <dgm:prSet presAssocID="{0BF53317-55E5-4F5B-A7DE-7BC14E7CC540}" presName="connectorText" presStyleLbl="sibTrans2D1" presStyleIdx="1" presStyleCnt="2"/>
      <dgm:spPr/>
    </dgm:pt>
    <dgm:pt modelId="{BB69795B-AE06-4446-B893-D8A499236D0D}" type="pres">
      <dgm:prSet presAssocID="{86A31A94-5B2A-49EB-A576-7E8090B575F7}" presName="node" presStyleLbl="node1" presStyleIdx="2" presStyleCnt="3">
        <dgm:presLayoutVars>
          <dgm:bulletEnabled val="1"/>
        </dgm:presLayoutVars>
      </dgm:prSet>
      <dgm:spPr/>
    </dgm:pt>
  </dgm:ptLst>
  <dgm:cxnLst>
    <dgm:cxn modelId="{A8130308-8927-4DB3-8261-34BE83317112}" type="presOf" srcId="{86D96DDC-2FE0-4BB0-B39C-6F2A05DE171B}" destId="{46D94E1A-E88F-4CA7-A1C0-34F9A7100CDF}" srcOrd="0" destOrd="0" presId="urn:microsoft.com/office/officeart/2005/8/layout/process1"/>
    <dgm:cxn modelId="{86F78A1C-8885-4E09-9E7C-9EE92B473CBE}" type="presOf" srcId="{0073AA99-A9E4-4984-98E6-B6B5CC98A412}" destId="{E0635291-D360-49D1-8F66-0842B49DB0E8}" srcOrd="0" destOrd="0" presId="urn:microsoft.com/office/officeart/2005/8/layout/process1"/>
    <dgm:cxn modelId="{A5B7271E-8E25-41A2-B787-FF1A54315BC3}" type="presOf" srcId="{0073AA99-A9E4-4984-98E6-B6B5CC98A412}" destId="{AE435808-9304-4FF1-9C2D-D1CDE6842402}" srcOrd="1" destOrd="0" presId="urn:microsoft.com/office/officeart/2005/8/layout/process1"/>
    <dgm:cxn modelId="{4DADC24A-9385-4E34-8E81-05F4DA0405AE}" srcId="{4CE57F6F-AAED-4B75-B840-D6F328661C27}" destId="{09E78CE0-9FD1-41E4-AA18-EB8ACA5E7243}" srcOrd="0" destOrd="0" parTransId="{E2C9E6A1-4B9B-4664-8190-EDD7EE439F5A}" sibTransId="{0073AA99-A9E4-4984-98E6-B6B5CC98A412}"/>
    <dgm:cxn modelId="{1510336C-84DB-4B18-8216-6C0F3C774B51}" type="presOf" srcId="{0BF53317-55E5-4F5B-A7DE-7BC14E7CC540}" destId="{1F6D2F64-A37D-4E46-8B9D-919591EF6642}" srcOrd="0" destOrd="0" presId="urn:microsoft.com/office/officeart/2005/8/layout/process1"/>
    <dgm:cxn modelId="{C6F6A859-0CFF-4923-95E2-0D34DEAC4343}" type="presOf" srcId="{4CE57F6F-AAED-4B75-B840-D6F328661C27}" destId="{4DFE7E00-A47F-49FC-91E1-BB7CB0C16E56}" srcOrd="0" destOrd="0" presId="urn:microsoft.com/office/officeart/2005/8/layout/process1"/>
    <dgm:cxn modelId="{E409AC7F-27AC-4A5D-9D63-55CE05E0C14E}" type="presOf" srcId="{86A31A94-5B2A-49EB-A576-7E8090B575F7}" destId="{BB69795B-AE06-4446-B893-D8A499236D0D}" srcOrd="0" destOrd="0" presId="urn:microsoft.com/office/officeart/2005/8/layout/process1"/>
    <dgm:cxn modelId="{1B4008AA-A035-4D1F-B6B4-E506924CEA40}" type="presOf" srcId="{0BF53317-55E5-4F5B-A7DE-7BC14E7CC540}" destId="{31A01A24-1611-4FAD-BBC3-C078A4F9AC52}" srcOrd="1" destOrd="0" presId="urn:microsoft.com/office/officeart/2005/8/layout/process1"/>
    <dgm:cxn modelId="{D05367AA-53DC-4BAE-8CC5-8AA4345D5A5D}" srcId="{4CE57F6F-AAED-4B75-B840-D6F328661C27}" destId="{86A31A94-5B2A-49EB-A576-7E8090B575F7}" srcOrd="2" destOrd="0" parTransId="{2358F6D7-6B34-41FD-8F7C-A1A77D348F90}" sibTransId="{D9F1E1AA-A467-4BFC-A480-E2032BA2B717}"/>
    <dgm:cxn modelId="{A66D95B7-5E53-4DF5-B744-159AAF626149}" type="presOf" srcId="{09E78CE0-9FD1-41E4-AA18-EB8ACA5E7243}" destId="{23A3B403-C726-4FE3-A14D-29D9FF92263D}" srcOrd="0" destOrd="0" presId="urn:microsoft.com/office/officeart/2005/8/layout/process1"/>
    <dgm:cxn modelId="{AD887FBD-6AD0-4DD3-AD57-352139076740}" srcId="{4CE57F6F-AAED-4B75-B840-D6F328661C27}" destId="{86D96DDC-2FE0-4BB0-B39C-6F2A05DE171B}" srcOrd="1" destOrd="0" parTransId="{DBD1EC87-9594-4DA3-8CB2-F59508D1B3AE}" sibTransId="{0BF53317-55E5-4F5B-A7DE-7BC14E7CC540}"/>
    <dgm:cxn modelId="{23E7FE0E-C248-4C62-9760-F82B47BF0C55}" type="presParOf" srcId="{4DFE7E00-A47F-49FC-91E1-BB7CB0C16E56}" destId="{23A3B403-C726-4FE3-A14D-29D9FF92263D}" srcOrd="0" destOrd="0" presId="urn:microsoft.com/office/officeart/2005/8/layout/process1"/>
    <dgm:cxn modelId="{2C207F0D-8788-4133-9C75-B9D40379D327}" type="presParOf" srcId="{4DFE7E00-A47F-49FC-91E1-BB7CB0C16E56}" destId="{E0635291-D360-49D1-8F66-0842B49DB0E8}" srcOrd="1" destOrd="0" presId="urn:microsoft.com/office/officeart/2005/8/layout/process1"/>
    <dgm:cxn modelId="{DEC1503E-FECC-4F3C-84A1-D38FB976CD45}" type="presParOf" srcId="{E0635291-D360-49D1-8F66-0842B49DB0E8}" destId="{AE435808-9304-4FF1-9C2D-D1CDE6842402}" srcOrd="0" destOrd="0" presId="urn:microsoft.com/office/officeart/2005/8/layout/process1"/>
    <dgm:cxn modelId="{AB550464-BB94-4020-BB76-A2E08FBC245C}" type="presParOf" srcId="{4DFE7E00-A47F-49FC-91E1-BB7CB0C16E56}" destId="{46D94E1A-E88F-4CA7-A1C0-34F9A7100CDF}" srcOrd="2" destOrd="0" presId="urn:microsoft.com/office/officeart/2005/8/layout/process1"/>
    <dgm:cxn modelId="{119D406A-638D-4E51-8B2C-2900B5C411AF}" type="presParOf" srcId="{4DFE7E00-A47F-49FC-91E1-BB7CB0C16E56}" destId="{1F6D2F64-A37D-4E46-8B9D-919591EF6642}" srcOrd="3" destOrd="0" presId="urn:microsoft.com/office/officeart/2005/8/layout/process1"/>
    <dgm:cxn modelId="{32A4B7CB-3F40-4E07-8B76-B960B21A7F86}" type="presParOf" srcId="{1F6D2F64-A37D-4E46-8B9D-919591EF6642}" destId="{31A01A24-1611-4FAD-BBC3-C078A4F9AC52}" srcOrd="0" destOrd="0" presId="urn:microsoft.com/office/officeart/2005/8/layout/process1"/>
    <dgm:cxn modelId="{89E4F487-0973-46E1-9202-5A7B6EA221D2}" type="presParOf" srcId="{4DFE7E00-A47F-49FC-91E1-BB7CB0C16E56}" destId="{BB69795B-AE06-4446-B893-D8A499236D0D}"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E57F6F-AAED-4B75-B840-D6F328661C27}" type="doc">
      <dgm:prSet loTypeId="urn:microsoft.com/office/officeart/2005/8/layout/process1" loCatId="process" qsTypeId="urn:microsoft.com/office/officeart/2005/8/quickstyle/simple1" qsCatId="simple" csTypeId="urn:microsoft.com/office/officeart/2005/8/colors/accent1_2" csCatId="accent1" phldr="1"/>
      <dgm:spPr/>
    </dgm:pt>
    <dgm:pt modelId="{09E78CE0-9FD1-41E4-AA18-EB8ACA5E7243}">
      <dgm:prSet phldrT="[Texto]" custT="1">
        <dgm:style>
          <a:lnRef idx="2">
            <a:schemeClr val="dk1"/>
          </a:lnRef>
          <a:fillRef idx="1">
            <a:schemeClr val="lt1"/>
          </a:fillRef>
          <a:effectRef idx="0">
            <a:schemeClr val="dk1"/>
          </a:effectRef>
          <a:fontRef idx="minor">
            <a:schemeClr val="dk1"/>
          </a:fontRef>
        </dgm:style>
      </dgm:prSet>
      <dgm:spPr>
        <a:solidFill>
          <a:srgbClr val="FFECFC"/>
        </a:solidFill>
        <a:ln w="57150">
          <a:solidFill>
            <a:srgbClr val="B05894"/>
          </a:solidFill>
        </a:ln>
      </dgm:spPr>
      <dgm:t>
        <a:bodyPr/>
        <a:lstStyle/>
        <a:p>
          <a:pPr algn="ctr"/>
          <a:r>
            <a:rPr lang="en-US" sz="24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Primary Research di </a:t>
          </a:r>
          <a:r>
            <a:rPr lang="en-US" sz="24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mercato</a:t>
          </a:r>
          <a:endParaRPr lang="en-US" sz="24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ctr"/>
          <a:r>
            <a:rPr lang="en-GB" sz="2400" dirty="0">
              <a:latin typeface="Microsoft Sans Serif" panose="020B0604020202020204" pitchFamily="34" charset="0"/>
              <a:cs typeface="Microsoft Sans Serif" panose="020B0604020202020204" pitchFamily="34" charset="0"/>
            </a:rPr>
            <a:t>La Primary research </a:t>
          </a:r>
          <a:r>
            <a:rPr lang="it-IT" sz="2400" dirty="0">
              <a:latin typeface="Microsoft Sans Serif" panose="020B0604020202020204" pitchFamily="34" charset="0"/>
              <a:cs typeface="Microsoft Sans Serif" panose="020B0604020202020204" pitchFamily="34" charset="0"/>
            </a:rPr>
            <a:t>è la procedura attraverso la quale le aziende o le organizzazioni parlano con i clienti finali o assumono una terza parte per condurre studi pertinenti per raccogliere dati. Le informazioni raccolte possono essere quantitative o qualitative (non numeriche) (dati numerici o statistici).</a:t>
          </a:r>
          <a:endParaRPr lang="en-GB" sz="2400" dirty="0">
            <a:latin typeface="Microsoft Sans Serif" panose="020B0604020202020204" pitchFamily="34" charset="0"/>
            <a:cs typeface="Microsoft Sans Serif" panose="020B0604020202020204" pitchFamily="34" charset="0"/>
          </a:endParaRPr>
        </a:p>
        <a:p>
          <a:pPr algn="just"/>
          <a:endParaRPr 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E2C9E6A1-4B9B-4664-8190-EDD7EE439F5A}" type="parTrans" cxnId="{4DADC24A-9385-4E34-8E81-05F4DA0405AE}">
      <dgm:prSet/>
      <dgm:spPr/>
      <dgm:t>
        <a:bodyPr/>
        <a:lstStyle/>
        <a:p>
          <a:endParaRPr lang="es-ES"/>
        </a:p>
      </dgm:t>
    </dgm:pt>
    <dgm:pt modelId="{0073AA99-A9E4-4984-98E6-B6B5CC98A412}" type="sibTrans" cxnId="{4DADC24A-9385-4E34-8E81-05F4DA0405AE}">
      <dgm:prSet/>
      <dgm:spPr>
        <a:solidFill>
          <a:schemeClr val="bg1"/>
        </a:solidFill>
        <a:ln>
          <a:solidFill>
            <a:schemeClr val="bg1"/>
          </a:solidFill>
        </a:ln>
      </dgm:spPr>
      <dgm:t>
        <a:bodyPr/>
        <a:lstStyle/>
        <a:p>
          <a:endParaRPr lang="es-ES"/>
        </a:p>
      </dgm:t>
    </dgm:pt>
    <dgm:pt modelId="{86D96DDC-2FE0-4BB0-B39C-6F2A05DE171B}">
      <dgm:prSet phldrT="[Texto]" custT="1">
        <dgm:style>
          <a:lnRef idx="2">
            <a:schemeClr val="dk1"/>
          </a:lnRef>
          <a:fillRef idx="1">
            <a:schemeClr val="lt1"/>
          </a:fillRef>
          <a:effectRef idx="0">
            <a:schemeClr val="dk1"/>
          </a:effectRef>
          <a:fontRef idx="minor">
            <a:schemeClr val="dk1"/>
          </a:fontRef>
        </dgm:style>
      </dgm:prSet>
      <dgm:spPr>
        <a:solidFill>
          <a:srgbClr val="FFECFC"/>
        </a:solidFill>
        <a:ln w="57150">
          <a:solidFill>
            <a:srgbClr val="B05894"/>
          </a:solidFill>
        </a:ln>
      </dgm:spPr>
      <dgm:t>
        <a:bodyPr/>
        <a:lstStyle/>
        <a:p>
          <a:pPr algn="ctr"/>
          <a:r>
            <a:rPr lang="en-US" sz="24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Secondary Research di </a:t>
          </a:r>
          <a:r>
            <a:rPr lang="en-US" sz="24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mercato</a:t>
          </a:r>
          <a:endParaRPr lang="en-US" sz="24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GB" sz="2400" dirty="0">
              <a:latin typeface="Microsoft Sans Serif" panose="020B0604020202020204" pitchFamily="34" charset="0"/>
              <a:cs typeface="Microsoft Sans Serif" panose="020B0604020202020204" pitchFamily="34" charset="0"/>
            </a:rPr>
            <a:t>La secondary research </a:t>
          </a:r>
          <a:r>
            <a:rPr lang="it-IT" sz="2400" dirty="0">
              <a:latin typeface="Microsoft Sans Serif" panose="020B0604020202020204" pitchFamily="34" charset="0"/>
              <a:cs typeface="Microsoft Sans Serif" panose="020B0604020202020204" pitchFamily="34" charset="0"/>
            </a:rPr>
            <a:t>utilizza dati che sono stati compilati da altre fonti come enti governativi, stampa, camere di commercio, ecc. Le pubblicazioni di questo materiale includono libri, giornali, periodici, siti Web aziendali, agenzie governative gratuite e così via.</a:t>
          </a:r>
          <a:endParaRPr lang="en-GB" sz="2400" dirty="0">
            <a:latin typeface="Microsoft Sans Serif" panose="020B0604020202020204" pitchFamily="34" charset="0"/>
            <a:cs typeface="Microsoft Sans Serif" panose="020B0604020202020204" pitchFamily="34" charset="0"/>
          </a:endParaRPr>
        </a:p>
      </dgm:t>
    </dgm:pt>
    <dgm:pt modelId="{DBD1EC87-9594-4DA3-8CB2-F59508D1B3AE}" type="parTrans" cxnId="{AD887FBD-6AD0-4DD3-AD57-352139076740}">
      <dgm:prSet/>
      <dgm:spPr/>
      <dgm:t>
        <a:bodyPr/>
        <a:lstStyle/>
        <a:p>
          <a:endParaRPr lang="es-ES"/>
        </a:p>
      </dgm:t>
    </dgm:pt>
    <dgm:pt modelId="{0BF53317-55E5-4F5B-A7DE-7BC14E7CC540}" type="sibTrans" cxnId="{AD887FBD-6AD0-4DD3-AD57-352139076740}">
      <dgm:prSet/>
      <dgm:spPr/>
      <dgm:t>
        <a:bodyPr/>
        <a:lstStyle/>
        <a:p>
          <a:endParaRPr lang="es-ES"/>
        </a:p>
      </dgm:t>
    </dgm:pt>
    <dgm:pt modelId="{1B0FDF83-6572-46D8-BF9E-343DB8A4C171}" type="pres">
      <dgm:prSet presAssocID="{4CE57F6F-AAED-4B75-B840-D6F328661C27}" presName="Name0" presStyleCnt="0">
        <dgm:presLayoutVars>
          <dgm:dir/>
          <dgm:resizeHandles val="exact"/>
        </dgm:presLayoutVars>
      </dgm:prSet>
      <dgm:spPr/>
    </dgm:pt>
    <dgm:pt modelId="{03CBBE79-C7C7-4BB8-815F-EC9883AE5482}" type="pres">
      <dgm:prSet presAssocID="{09E78CE0-9FD1-41E4-AA18-EB8ACA5E7243}" presName="node" presStyleLbl="node1" presStyleIdx="0" presStyleCnt="2" custScaleY="101786">
        <dgm:presLayoutVars>
          <dgm:bulletEnabled val="1"/>
        </dgm:presLayoutVars>
      </dgm:prSet>
      <dgm:spPr/>
    </dgm:pt>
    <dgm:pt modelId="{0AFABA49-C0FA-4078-B0FD-629FDB892CB4}" type="pres">
      <dgm:prSet presAssocID="{0073AA99-A9E4-4984-98E6-B6B5CC98A412}" presName="sibTrans" presStyleLbl="sibTrans2D1" presStyleIdx="0" presStyleCnt="1"/>
      <dgm:spPr/>
    </dgm:pt>
    <dgm:pt modelId="{A70F024A-CE11-464F-9EE0-3CDBBA946FC1}" type="pres">
      <dgm:prSet presAssocID="{0073AA99-A9E4-4984-98E6-B6B5CC98A412}" presName="connectorText" presStyleLbl="sibTrans2D1" presStyleIdx="0" presStyleCnt="1"/>
      <dgm:spPr/>
    </dgm:pt>
    <dgm:pt modelId="{30C472E5-C439-4945-8555-1B9F9B27322C}" type="pres">
      <dgm:prSet presAssocID="{86D96DDC-2FE0-4BB0-B39C-6F2A05DE171B}" presName="node" presStyleLbl="node1" presStyleIdx="1" presStyleCnt="2">
        <dgm:presLayoutVars>
          <dgm:bulletEnabled val="1"/>
        </dgm:presLayoutVars>
      </dgm:prSet>
      <dgm:spPr/>
    </dgm:pt>
  </dgm:ptLst>
  <dgm:cxnLst>
    <dgm:cxn modelId="{C3DC6646-6CD9-4461-ABCE-55BA8904F1B8}" type="presOf" srcId="{0073AA99-A9E4-4984-98E6-B6B5CC98A412}" destId="{0AFABA49-C0FA-4078-B0FD-629FDB892CB4}" srcOrd="0" destOrd="0" presId="urn:microsoft.com/office/officeart/2005/8/layout/process1"/>
    <dgm:cxn modelId="{4DADC24A-9385-4E34-8E81-05F4DA0405AE}" srcId="{4CE57F6F-AAED-4B75-B840-D6F328661C27}" destId="{09E78CE0-9FD1-41E4-AA18-EB8ACA5E7243}" srcOrd="0" destOrd="0" parTransId="{E2C9E6A1-4B9B-4664-8190-EDD7EE439F5A}" sibTransId="{0073AA99-A9E4-4984-98E6-B6B5CC98A412}"/>
    <dgm:cxn modelId="{A64B73A2-571D-4BFC-929E-5A7C14403986}" type="presOf" srcId="{86D96DDC-2FE0-4BB0-B39C-6F2A05DE171B}" destId="{30C472E5-C439-4945-8555-1B9F9B27322C}" srcOrd="0" destOrd="0" presId="urn:microsoft.com/office/officeart/2005/8/layout/process1"/>
    <dgm:cxn modelId="{2D6AA1AC-160E-4BB6-AC40-E1254C663D48}" type="presOf" srcId="{4CE57F6F-AAED-4B75-B840-D6F328661C27}" destId="{1B0FDF83-6572-46D8-BF9E-343DB8A4C171}" srcOrd="0" destOrd="0" presId="urn:microsoft.com/office/officeart/2005/8/layout/process1"/>
    <dgm:cxn modelId="{AD887FBD-6AD0-4DD3-AD57-352139076740}" srcId="{4CE57F6F-AAED-4B75-B840-D6F328661C27}" destId="{86D96DDC-2FE0-4BB0-B39C-6F2A05DE171B}" srcOrd="1" destOrd="0" parTransId="{DBD1EC87-9594-4DA3-8CB2-F59508D1B3AE}" sibTransId="{0BF53317-55E5-4F5B-A7DE-7BC14E7CC540}"/>
    <dgm:cxn modelId="{813514CF-FE3F-4E43-B5D1-F4FB4E821352}" type="presOf" srcId="{09E78CE0-9FD1-41E4-AA18-EB8ACA5E7243}" destId="{03CBBE79-C7C7-4BB8-815F-EC9883AE5482}" srcOrd="0" destOrd="0" presId="urn:microsoft.com/office/officeart/2005/8/layout/process1"/>
    <dgm:cxn modelId="{7FD5F1F3-CABE-412E-B8DC-688159E00BA2}" type="presOf" srcId="{0073AA99-A9E4-4984-98E6-B6B5CC98A412}" destId="{A70F024A-CE11-464F-9EE0-3CDBBA946FC1}" srcOrd="1" destOrd="0" presId="urn:microsoft.com/office/officeart/2005/8/layout/process1"/>
    <dgm:cxn modelId="{1D374B54-98E2-49BE-887D-3742F97612B9}" type="presParOf" srcId="{1B0FDF83-6572-46D8-BF9E-343DB8A4C171}" destId="{03CBBE79-C7C7-4BB8-815F-EC9883AE5482}" srcOrd="0" destOrd="0" presId="urn:microsoft.com/office/officeart/2005/8/layout/process1"/>
    <dgm:cxn modelId="{DBF3A8D4-F8B3-4239-94A5-9696EA5F8358}" type="presParOf" srcId="{1B0FDF83-6572-46D8-BF9E-343DB8A4C171}" destId="{0AFABA49-C0FA-4078-B0FD-629FDB892CB4}" srcOrd="1" destOrd="0" presId="urn:microsoft.com/office/officeart/2005/8/layout/process1"/>
    <dgm:cxn modelId="{CC510B89-DADD-4E8D-8237-E4E29306488F}" type="presParOf" srcId="{0AFABA49-C0FA-4078-B0FD-629FDB892CB4}" destId="{A70F024A-CE11-464F-9EE0-3CDBBA946FC1}" srcOrd="0" destOrd="0" presId="urn:microsoft.com/office/officeart/2005/8/layout/process1"/>
    <dgm:cxn modelId="{67B4AC8A-86ED-4D66-80BD-578C8F95A5D8}" type="presParOf" srcId="{1B0FDF83-6572-46D8-BF9E-343DB8A4C171}" destId="{30C472E5-C439-4945-8555-1B9F9B27322C}"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A3B403-C726-4FE3-A14D-29D9FF92263D}">
      <dsp:nvSpPr>
        <dsp:cNvPr id="0" name=""/>
        <dsp:cNvSpPr/>
      </dsp:nvSpPr>
      <dsp:spPr>
        <a:xfrm>
          <a:off x="12858" y="253059"/>
          <a:ext cx="3843337" cy="4575973"/>
        </a:xfrm>
        <a:prstGeom prst="roundRect">
          <a:avLst>
            <a:gd name="adj" fmla="val 10000"/>
          </a:avLst>
        </a:prstGeom>
        <a:solidFill>
          <a:srgbClr val="FFECFC"/>
        </a:solidFill>
        <a:ln w="57150" cap="flat" cmpd="sng" algn="ctr">
          <a:solidFill>
            <a:srgbClr val="B05894"/>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Amministrativo</a:t>
          </a:r>
          <a:endParaRPr lang="en-US"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0" lvl="0" indent="0" algn="ctr" defTabSz="1066800">
            <a:lnSpc>
              <a:spcPct val="90000"/>
            </a:lnSpc>
            <a:spcBef>
              <a:spcPct val="0"/>
            </a:spcBef>
            <a:spcAft>
              <a:spcPct val="35000"/>
            </a:spcAft>
            <a:buNone/>
          </a:pPr>
          <a:r>
            <a:rPr lang="it-IT" sz="2400" kern="1200" dirty="0">
              <a:latin typeface="Microsoft Sans Serif" panose="020B0604020202020204" pitchFamily="34" charset="0"/>
              <a:cs typeface="Microsoft Sans Serif" panose="020B0604020202020204" pitchFamily="34" charset="0"/>
            </a:rPr>
            <a:t>Facilitare la crescita di un’azienda o di una compagnia attraverso un’efficace pianificazione, coordinamento e gestione delle persone e delle risorse materiali, e quindi soddisfare tutte le richieste specifiche del mercato al momento opportuno. </a:t>
          </a:r>
          <a:endParaRPr lang="es-ES" sz="2400" kern="1200" dirty="0">
            <a:latin typeface="Microsoft Sans Serif" panose="020B0604020202020204" pitchFamily="34" charset="0"/>
            <a:ea typeface="Microsoft Sans Serif" panose="020B0604020202020204" pitchFamily="34" charset="0"/>
            <a:cs typeface="Microsoft Sans Serif" panose="020B0604020202020204" pitchFamily="34" charset="0"/>
          </a:endParaRPr>
        </a:p>
      </dsp:txBody>
      <dsp:txXfrm>
        <a:off x="125425" y="365626"/>
        <a:ext cx="3618203" cy="4350839"/>
      </dsp:txXfrm>
    </dsp:sp>
    <dsp:sp modelId="{E0635291-D360-49D1-8F66-0842B49DB0E8}">
      <dsp:nvSpPr>
        <dsp:cNvPr id="0" name=""/>
        <dsp:cNvSpPr/>
      </dsp:nvSpPr>
      <dsp:spPr>
        <a:xfrm>
          <a:off x="4240529" y="2064472"/>
          <a:ext cx="814787" cy="953147"/>
        </a:xfrm>
        <a:prstGeom prst="rightArrow">
          <a:avLst>
            <a:gd name="adj1" fmla="val 60000"/>
            <a:gd name="adj2" fmla="val 50000"/>
          </a:avLst>
        </a:prstGeom>
        <a:solidFill>
          <a:schemeClr val="bg1"/>
        </a:solidFill>
        <a:ln>
          <a:solidFill>
            <a:schemeClr val="bg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0">
            <a:lnSpc>
              <a:spcPct val="90000"/>
            </a:lnSpc>
            <a:spcBef>
              <a:spcPct val="0"/>
            </a:spcBef>
            <a:spcAft>
              <a:spcPct val="35000"/>
            </a:spcAft>
            <a:buNone/>
          </a:pPr>
          <a:endParaRPr lang="es-ES" sz="4000" kern="1200"/>
        </a:p>
      </dsp:txBody>
      <dsp:txXfrm>
        <a:off x="4240529" y="2255101"/>
        <a:ext cx="570351" cy="571889"/>
      </dsp:txXfrm>
    </dsp:sp>
    <dsp:sp modelId="{46D94E1A-E88F-4CA7-A1C0-34F9A7100CDF}">
      <dsp:nvSpPr>
        <dsp:cNvPr id="0" name=""/>
        <dsp:cNvSpPr/>
      </dsp:nvSpPr>
      <dsp:spPr>
        <a:xfrm>
          <a:off x="5393531" y="253059"/>
          <a:ext cx="3843337" cy="4575973"/>
        </a:xfrm>
        <a:prstGeom prst="roundRect">
          <a:avLst>
            <a:gd name="adj" fmla="val 10000"/>
          </a:avLst>
        </a:prstGeom>
        <a:solidFill>
          <a:srgbClr val="FFECFC"/>
        </a:solidFill>
        <a:ln w="57150" cap="flat" cmpd="sng" algn="ctr">
          <a:solidFill>
            <a:srgbClr val="B05894"/>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Sociale</a:t>
          </a:r>
          <a:endParaRPr lang="en-US"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0" lvl="0" indent="0" algn="ctr" defTabSz="1066800">
            <a:lnSpc>
              <a:spcPct val="90000"/>
            </a:lnSpc>
            <a:spcBef>
              <a:spcPct val="0"/>
            </a:spcBef>
            <a:spcAft>
              <a:spcPct val="35000"/>
            </a:spcAft>
            <a:buNone/>
          </a:pPr>
          <a:r>
            <a:rPr lang="it-IT" sz="2400" kern="1200" dirty="0">
              <a:latin typeface="Microsoft Sans Serif" panose="020B0604020202020204" pitchFamily="34" charset="0"/>
              <a:cs typeface="Microsoft Sans Serif" panose="020B0604020202020204" pitchFamily="34" charset="0"/>
            </a:rPr>
            <a:t>Fornire un bene o un servizio necessario che soddisfi le esigenze particolari del cliente. Quando un consumatore consuma un prodotto o un servizio, dovrebbe farlo in modo conforme alle sue esigenze e preferenze. </a:t>
          </a:r>
          <a:endParaRPr lang="es-ES" sz="2400" kern="1200" dirty="0">
            <a:latin typeface="Microsoft Sans Serif" panose="020B0604020202020204" pitchFamily="34" charset="0"/>
            <a:ea typeface="Microsoft Sans Serif" panose="020B0604020202020204" pitchFamily="34" charset="0"/>
            <a:cs typeface="Microsoft Sans Serif" panose="020B0604020202020204" pitchFamily="34" charset="0"/>
          </a:endParaRPr>
        </a:p>
      </dsp:txBody>
      <dsp:txXfrm>
        <a:off x="5506098" y="365626"/>
        <a:ext cx="3618203" cy="4350839"/>
      </dsp:txXfrm>
    </dsp:sp>
    <dsp:sp modelId="{1F6D2F64-A37D-4E46-8B9D-919591EF6642}">
      <dsp:nvSpPr>
        <dsp:cNvPr id="0" name=""/>
        <dsp:cNvSpPr/>
      </dsp:nvSpPr>
      <dsp:spPr>
        <a:xfrm>
          <a:off x="9621202" y="2064472"/>
          <a:ext cx="814787" cy="953147"/>
        </a:xfrm>
        <a:prstGeom prst="rightArrow">
          <a:avLst>
            <a:gd name="adj1" fmla="val 60000"/>
            <a:gd name="adj2" fmla="val 50000"/>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0">
            <a:lnSpc>
              <a:spcPct val="90000"/>
            </a:lnSpc>
            <a:spcBef>
              <a:spcPct val="0"/>
            </a:spcBef>
            <a:spcAft>
              <a:spcPct val="35000"/>
            </a:spcAft>
            <a:buNone/>
          </a:pPr>
          <a:endParaRPr lang="es-ES" sz="4000" kern="1200"/>
        </a:p>
      </dsp:txBody>
      <dsp:txXfrm>
        <a:off x="9621202" y="2255101"/>
        <a:ext cx="570351" cy="571889"/>
      </dsp:txXfrm>
    </dsp:sp>
    <dsp:sp modelId="{BB69795B-AE06-4446-B893-D8A499236D0D}">
      <dsp:nvSpPr>
        <dsp:cNvPr id="0" name=""/>
        <dsp:cNvSpPr/>
      </dsp:nvSpPr>
      <dsp:spPr>
        <a:xfrm>
          <a:off x="10774203" y="253059"/>
          <a:ext cx="3843337" cy="4575973"/>
        </a:xfrm>
        <a:prstGeom prst="roundRect">
          <a:avLst>
            <a:gd name="adj" fmla="val 10000"/>
          </a:avLst>
        </a:prstGeom>
        <a:solidFill>
          <a:srgbClr val="FFECFC"/>
        </a:solidFill>
        <a:ln w="57150" cap="flat" cmpd="sng" algn="ctr">
          <a:solidFill>
            <a:srgbClr val="B05894"/>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91440" tIns="91440" rIns="91440" bIns="91440" numCol="1" spcCol="1270" anchor="t" anchorCtr="0">
          <a:noAutofit/>
        </a:bodyPr>
        <a:lstStyle/>
        <a:p>
          <a:pPr marL="0" lvl="0" indent="0" algn="ctr" defTabSz="1066800">
            <a:lnSpc>
              <a:spcPct val="90000"/>
            </a:lnSpc>
            <a:spcBef>
              <a:spcPct val="0"/>
            </a:spcBef>
            <a:spcAft>
              <a:spcPct val="35000"/>
            </a:spcAft>
            <a:buNone/>
          </a:pPr>
          <a:r>
            <a:rPr lang="en-US" sz="2400" b="1" kern="1200"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Economico</a:t>
          </a:r>
          <a:endParaRPr lang="en-US"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0" lvl="0" indent="0" algn="ctr" defTabSz="1066800">
            <a:lnSpc>
              <a:spcPct val="90000"/>
            </a:lnSpc>
            <a:spcBef>
              <a:spcPct val="0"/>
            </a:spcBef>
            <a:spcAft>
              <a:spcPct val="35000"/>
            </a:spcAft>
            <a:buNone/>
          </a:pPr>
          <a:r>
            <a:rPr lang="it-IT" sz="2400" kern="1200" dirty="0">
              <a:latin typeface="Microsoft Sans Serif" panose="020B0604020202020204" pitchFamily="34" charset="0"/>
              <a:cs typeface="Microsoft Sans Serif" panose="020B0604020202020204" pitchFamily="34" charset="0"/>
            </a:rPr>
            <a:t>Determinare la probabilità economica che un’azienda abbia successo o fallisca quando entra in un nuovo mercato o introduce in altro modo nuovi beni o servizi. Questo darà fiducia a tutte le decisioni future.</a:t>
          </a:r>
          <a:endParaRPr lang="en-GB" sz="2400" kern="1200" dirty="0">
            <a:latin typeface="Microsoft Sans Serif" panose="020B0604020202020204" pitchFamily="34" charset="0"/>
            <a:cs typeface="Microsoft Sans Serif" panose="020B0604020202020204" pitchFamily="34" charset="0"/>
          </a:endParaRPr>
        </a:p>
        <a:p>
          <a:pPr marL="0" lvl="0" indent="0" algn="just" defTabSz="1066800">
            <a:lnSpc>
              <a:spcPct val="90000"/>
            </a:lnSpc>
            <a:spcBef>
              <a:spcPct val="0"/>
            </a:spcBef>
            <a:spcAft>
              <a:spcPct val="35000"/>
            </a:spcAft>
            <a:buNone/>
          </a:pPr>
          <a:endParaRPr lang="es-ES" sz="2400" kern="1200" dirty="0">
            <a:latin typeface="Microsoft Sans Serif" panose="020B0604020202020204" pitchFamily="34" charset="0"/>
            <a:ea typeface="Microsoft Sans Serif" panose="020B0604020202020204" pitchFamily="34" charset="0"/>
            <a:cs typeface="Microsoft Sans Serif" panose="020B0604020202020204" pitchFamily="34" charset="0"/>
          </a:endParaRPr>
        </a:p>
      </dsp:txBody>
      <dsp:txXfrm>
        <a:off x="10886770" y="365626"/>
        <a:ext cx="3618203" cy="43508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CBBE79-C7C7-4BB8-815F-EC9883AE5482}">
      <dsp:nvSpPr>
        <dsp:cNvPr id="0" name=""/>
        <dsp:cNvSpPr/>
      </dsp:nvSpPr>
      <dsp:spPr>
        <a:xfrm>
          <a:off x="8332" y="0"/>
          <a:ext cx="5073056" cy="4699000"/>
        </a:xfrm>
        <a:prstGeom prst="roundRect">
          <a:avLst>
            <a:gd name="adj" fmla="val 10000"/>
          </a:avLst>
        </a:prstGeom>
        <a:solidFill>
          <a:srgbClr val="FFECFC"/>
        </a:solidFill>
        <a:ln w="57150" cap="flat" cmpd="sng" algn="ctr">
          <a:solidFill>
            <a:srgbClr val="B05894"/>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Primary Research di </a:t>
          </a:r>
          <a:r>
            <a:rPr lang="en-US" sz="2400" b="1" kern="1200"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mercato</a:t>
          </a:r>
          <a:endParaRPr lang="en-US"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0" lvl="0" indent="0" algn="ctr" defTabSz="1066800">
            <a:lnSpc>
              <a:spcPct val="90000"/>
            </a:lnSpc>
            <a:spcBef>
              <a:spcPct val="0"/>
            </a:spcBef>
            <a:spcAft>
              <a:spcPct val="35000"/>
            </a:spcAft>
            <a:buNone/>
          </a:pPr>
          <a:r>
            <a:rPr lang="en-GB" sz="2400" kern="1200" dirty="0">
              <a:latin typeface="Microsoft Sans Serif" panose="020B0604020202020204" pitchFamily="34" charset="0"/>
              <a:cs typeface="Microsoft Sans Serif" panose="020B0604020202020204" pitchFamily="34" charset="0"/>
            </a:rPr>
            <a:t>La Primary research </a:t>
          </a:r>
          <a:r>
            <a:rPr lang="it-IT" sz="2400" kern="1200" dirty="0">
              <a:latin typeface="Microsoft Sans Serif" panose="020B0604020202020204" pitchFamily="34" charset="0"/>
              <a:cs typeface="Microsoft Sans Serif" panose="020B0604020202020204" pitchFamily="34" charset="0"/>
            </a:rPr>
            <a:t>è la procedura attraverso la quale le aziende o le organizzazioni parlano con i clienti finali o assumono una terza parte per condurre studi pertinenti per raccogliere dati. Le informazioni raccolte possono essere quantitative o qualitative (non numeriche) (dati numerici o statistici).</a:t>
          </a:r>
          <a:endParaRPr lang="en-GB" sz="2400" kern="1200" dirty="0">
            <a:latin typeface="Microsoft Sans Serif" panose="020B0604020202020204" pitchFamily="34" charset="0"/>
            <a:cs typeface="Microsoft Sans Serif" panose="020B0604020202020204" pitchFamily="34" charset="0"/>
          </a:endParaRPr>
        </a:p>
        <a:p>
          <a:pPr marL="0" lvl="0" indent="0" algn="just" defTabSz="1066800">
            <a:lnSpc>
              <a:spcPct val="90000"/>
            </a:lnSpc>
            <a:spcBef>
              <a:spcPct val="0"/>
            </a:spcBef>
            <a:spcAft>
              <a:spcPct val="35000"/>
            </a:spcAft>
            <a:buNone/>
          </a:pPr>
          <a:endParaRPr lang="es-ES" sz="2400" kern="1200" dirty="0">
            <a:latin typeface="Microsoft Sans Serif" panose="020B0604020202020204" pitchFamily="34" charset="0"/>
            <a:ea typeface="Microsoft Sans Serif" panose="020B0604020202020204" pitchFamily="34" charset="0"/>
            <a:cs typeface="Microsoft Sans Serif" panose="020B0604020202020204" pitchFamily="34" charset="0"/>
          </a:endParaRPr>
        </a:p>
      </dsp:txBody>
      <dsp:txXfrm>
        <a:off x="145961" y="137629"/>
        <a:ext cx="4797798" cy="4423742"/>
      </dsp:txXfrm>
    </dsp:sp>
    <dsp:sp modelId="{0AFABA49-C0FA-4078-B0FD-629FDB892CB4}">
      <dsp:nvSpPr>
        <dsp:cNvPr id="0" name=""/>
        <dsp:cNvSpPr/>
      </dsp:nvSpPr>
      <dsp:spPr>
        <a:xfrm>
          <a:off x="5588694" y="1720440"/>
          <a:ext cx="1075488" cy="1258118"/>
        </a:xfrm>
        <a:prstGeom prst="rightArrow">
          <a:avLst>
            <a:gd name="adj1" fmla="val 60000"/>
            <a:gd name="adj2" fmla="val 50000"/>
          </a:avLst>
        </a:prstGeom>
        <a:solidFill>
          <a:schemeClr val="bg1"/>
        </a:solidFill>
        <a:ln>
          <a:solidFill>
            <a:schemeClr val="bg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400300">
            <a:lnSpc>
              <a:spcPct val="90000"/>
            </a:lnSpc>
            <a:spcBef>
              <a:spcPct val="0"/>
            </a:spcBef>
            <a:spcAft>
              <a:spcPct val="35000"/>
            </a:spcAft>
            <a:buNone/>
          </a:pPr>
          <a:endParaRPr lang="es-ES" sz="5400" kern="1200"/>
        </a:p>
      </dsp:txBody>
      <dsp:txXfrm>
        <a:off x="5588694" y="1972064"/>
        <a:ext cx="752842" cy="754870"/>
      </dsp:txXfrm>
    </dsp:sp>
    <dsp:sp modelId="{30C472E5-C439-4945-8555-1B9F9B27322C}">
      <dsp:nvSpPr>
        <dsp:cNvPr id="0" name=""/>
        <dsp:cNvSpPr/>
      </dsp:nvSpPr>
      <dsp:spPr>
        <a:xfrm>
          <a:off x="7110611" y="41225"/>
          <a:ext cx="5073056" cy="4616548"/>
        </a:xfrm>
        <a:prstGeom prst="roundRect">
          <a:avLst>
            <a:gd name="adj" fmla="val 10000"/>
          </a:avLst>
        </a:prstGeom>
        <a:solidFill>
          <a:srgbClr val="FFECFC"/>
        </a:solidFill>
        <a:ln w="57150" cap="flat" cmpd="sng" algn="ctr">
          <a:solidFill>
            <a:srgbClr val="B05894"/>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Secondary Research di </a:t>
          </a:r>
          <a:r>
            <a:rPr lang="en-US" sz="2400" b="1" kern="1200"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mercato</a:t>
          </a:r>
          <a:endParaRPr lang="en-US"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0" lvl="0" indent="0" algn="just" defTabSz="1066800">
            <a:lnSpc>
              <a:spcPct val="90000"/>
            </a:lnSpc>
            <a:spcBef>
              <a:spcPct val="0"/>
            </a:spcBef>
            <a:spcAft>
              <a:spcPct val="35000"/>
            </a:spcAft>
            <a:buNone/>
          </a:pPr>
          <a:r>
            <a:rPr lang="en-GB" sz="2400" kern="1200" dirty="0">
              <a:latin typeface="Microsoft Sans Serif" panose="020B0604020202020204" pitchFamily="34" charset="0"/>
              <a:cs typeface="Microsoft Sans Serif" panose="020B0604020202020204" pitchFamily="34" charset="0"/>
            </a:rPr>
            <a:t>La secondary research </a:t>
          </a:r>
          <a:r>
            <a:rPr lang="it-IT" sz="2400" kern="1200" dirty="0">
              <a:latin typeface="Microsoft Sans Serif" panose="020B0604020202020204" pitchFamily="34" charset="0"/>
              <a:cs typeface="Microsoft Sans Serif" panose="020B0604020202020204" pitchFamily="34" charset="0"/>
            </a:rPr>
            <a:t>utilizza dati che sono stati compilati da altre fonti come enti governativi, stampa, camere di commercio, ecc. Le pubblicazioni di questo materiale includono libri, giornali, periodici, siti Web aziendali, agenzie governative gratuite e così via.</a:t>
          </a:r>
          <a:endParaRPr lang="en-GB" sz="2400" kern="1200" dirty="0">
            <a:latin typeface="Microsoft Sans Serif" panose="020B0604020202020204" pitchFamily="34" charset="0"/>
            <a:cs typeface="Microsoft Sans Serif" panose="020B0604020202020204" pitchFamily="34" charset="0"/>
          </a:endParaRPr>
        </a:p>
      </dsp:txBody>
      <dsp:txXfrm>
        <a:off x="7245825" y="176439"/>
        <a:ext cx="4802628" cy="434612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30313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userDrawn="1"/>
        </p:nvSpPr>
        <p:spPr>
          <a:xfrm>
            <a:off x="635" y="8883435"/>
            <a:ext cx="18287365" cy="1381125"/>
          </a:xfrm>
          <a:custGeom>
            <a:avLst/>
            <a:gdLst/>
            <a:ahLst/>
            <a:cxnLst/>
            <a:rect l="l" t="t" r="r" b="b"/>
            <a:pathLst>
              <a:path w="18287365" h="1381125">
                <a:moveTo>
                  <a:pt x="18287242" y="1381125"/>
                </a:moveTo>
                <a:lnTo>
                  <a:pt x="0" y="1381125"/>
                </a:lnTo>
                <a:lnTo>
                  <a:pt x="0" y="0"/>
                </a:lnTo>
                <a:lnTo>
                  <a:pt x="18287242" y="0"/>
                </a:lnTo>
                <a:lnTo>
                  <a:pt x="18287242" y="1381125"/>
                </a:lnTo>
                <a:close/>
              </a:path>
            </a:pathLst>
          </a:custGeom>
          <a:solidFill>
            <a:srgbClr val="F6E9F5"/>
          </a:solidFill>
        </p:spPr>
        <p:txBody>
          <a:bodyPr wrap="square" lIns="0" tIns="0" rIns="0" bIns="0" rtlCol="0"/>
          <a:lstStyle/>
          <a:p>
            <a:endParaRPr/>
          </a:p>
        </p:txBody>
      </p:sp>
      <p:pic>
        <p:nvPicPr>
          <p:cNvPr id="17" name="bg object 17"/>
          <p:cNvPicPr/>
          <p:nvPr userDrawn="1"/>
        </p:nvPicPr>
        <p:blipFill>
          <a:blip r:embed="rId3" cstate="print"/>
          <a:stretch>
            <a:fillRect/>
          </a:stretch>
        </p:blipFill>
        <p:spPr>
          <a:xfrm>
            <a:off x="2045793" y="9240624"/>
            <a:ext cx="3152774" cy="666749"/>
          </a:xfrm>
          <a:prstGeom prst="rect">
            <a:avLst/>
          </a:prstGeom>
        </p:spPr>
      </p:pic>
      <p:sp>
        <p:nvSpPr>
          <p:cNvPr id="18" name="bg object 18"/>
          <p:cNvSpPr/>
          <p:nvPr userDrawn="1"/>
        </p:nvSpPr>
        <p:spPr>
          <a:xfrm>
            <a:off x="42862" y="8856529"/>
            <a:ext cx="18202275" cy="0"/>
          </a:xfrm>
          <a:custGeom>
            <a:avLst/>
            <a:gdLst/>
            <a:ahLst/>
            <a:cxnLst/>
            <a:rect l="l" t="t" r="r" b="b"/>
            <a:pathLst>
              <a:path w="18202275">
                <a:moveTo>
                  <a:pt x="0" y="0"/>
                </a:moveTo>
                <a:lnTo>
                  <a:pt x="18202273" y="0"/>
                </a:lnTo>
              </a:path>
            </a:pathLst>
          </a:custGeom>
          <a:ln w="85724">
            <a:solidFill>
              <a:srgbClr val="B05894"/>
            </a:solidFill>
          </a:ln>
        </p:spPr>
        <p:txBody>
          <a:bodyPr wrap="square" lIns="0" tIns="0" rIns="0" bIns="0" rtlCol="0"/>
          <a:lstStyle/>
          <a:p>
            <a:endParaRPr/>
          </a:p>
        </p:txBody>
      </p:sp>
      <p:grpSp>
        <p:nvGrpSpPr>
          <p:cNvPr id="25" name="object 2">
            <a:extLst>
              <a:ext uri="{FF2B5EF4-FFF2-40B4-BE49-F238E27FC236}">
                <a16:creationId xmlns:a16="http://schemas.microsoft.com/office/drawing/2014/main" id="{3B8A40FF-BCCA-4458-BE33-0DE6267D64E8}"/>
              </a:ext>
            </a:extLst>
          </p:cNvPr>
          <p:cNvGrpSpPr/>
          <p:nvPr userDrawn="1"/>
        </p:nvGrpSpPr>
        <p:grpSpPr>
          <a:xfrm>
            <a:off x="379" y="8813666"/>
            <a:ext cx="18287365" cy="1474470"/>
            <a:chOff x="379" y="8813666"/>
            <a:chExt cx="18287365" cy="1474470"/>
          </a:xfrm>
        </p:grpSpPr>
        <p:sp>
          <p:nvSpPr>
            <p:cNvPr id="26" name="object 3">
              <a:extLst>
                <a:ext uri="{FF2B5EF4-FFF2-40B4-BE49-F238E27FC236}">
                  <a16:creationId xmlns:a16="http://schemas.microsoft.com/office/drawing/2014/main" id="{0E4C1E87-1514-4CA3-BDDE-558D9D270F89}"/>
                </a:ext>
              </a:extLst>
            </p:cNvPr>
            <p:cNvSpPr/>
            <p:nvPr/>
          </p:nvSpPr>
          <p:spPr>
            <a:xfrm>
              <a:off x="597090" y="9475139"/>
              <a:ext cx="434975" cy="532130"/>
            </a:xfrm>
            <a:custGeom>
              <a:avLst/>
              <a:gdLst/>
              <a:ahLst/>
              <a:cxnLst/>
              <a:rect l="l" t="t" r="r" b="b"/>
              <a:pathLst>
                <a:path w="434975" h="532129">
                  <a:moveTo>
                    <a:pt x="434467" y="158457"/>
                  </a:moveTo>
                  <a:lnTo>
                    <a:pt x="434454" y="156476"/>
                  </a:lnTo>
                  <a:lnTo>
                    <a:pt x="431546" y="151726"/>
                  </a:lnTo>
                  <a:lnTo>
                    <a:pt x="422567" y="147167"/>
                  </a:lnTo>
                  <a:lnTo>
                    <a:pt x="406869" y="135699"/>
                  </a:lnTo>
                  <a:lnTo>
                    <a:pt x="406869" y="189826"/>
                  </a:lnTo>
                  <a:lnTo>
                    <a:pt x="406869" y="362940"/>
                  </a:lnTo>
                  <a:lnTo>
                    <a:pt x="231838" y="490931"/>
                  </a:lnTo>
                  <a:lnTo>
                    <a:pt x="231838" y="316026"/>
                  </a:lnTo>
                  <a:lnTo>
                    <a:pt x="265214" y="291947"/>
                  </a:lnTo>
                  <a:lnTo>
                    <a:pt x="406869" y="189826"/>
                  </a:lnTo>
                  <a:lnTo>
                    <a:pt x="406869" y="135699"/>
                  </a:lnTo>
                  <a:lnTo>
                    <a:pt x="396405" y="128041"/>
                  </a:lnTo>
                  <a:lnTo>
                    <a:pt x="396405" y="162229"/>
                  </a:lnTo>
                  <a:lnTo>
                    <a:pt x="217982" y="291934"/>
                  </a:lnTo>
                  <a:lnTo>
                    <a:pt x="204254" y="282117"/>
                  </a:lnTo>
                  <a:lnTo>
                    <a:pt x="204254" y="316052"/>
                  </a:lnTo>
                  <a:lnTo>
                    <a:pt x="204254" y="490842"/>
                  </a:lnTo>
                  <a:lnTo>
                    <a:pt x="27597" y="360870"/>
                  </a:lnTo>
                  <a:lnTo>
                    <a:pt x="27597" y="189699"/>
                  </a:lnTo>
                  <a:lnTo>
                    <a:pt x="204254" y="316052"/>
                  </a:lnTo>
                  <a:lnTo>
                    <a:pt x="204254" y="282117"/>
                  </a:lnTo>
                  <a:lnTo>
                    <a:pt x="77419" y="191389"/>
                  </a:lnTo>
                  <a:lnTo>
                    <a:pt x="75069" y="189699"/>
                  </a:lnTo>
                  <a:lnTo>
                    <a:pt x="60350" y="179184"/>
                  </a:lnTo>
                  <a:lnTo>
                    <a:pt x="37426" y="162775"/>
                  </a:lnTo>
                  <a:lnTo>
                    <a:pt x="218008" y="31775"/>
                  </a:lnTo>
                  <a:lnTo>
                    <a:pt x="396405" y="162229"/>
                  </a:lnTo>
                  <a:lnTo>
                    <a:pt x="396405" y="128041"/>
                  </a:lnTo>
                  <a:lnTo>
                    <a:pt x="264782" y="31775"/>
                  </a:lnTo>
                  <a:lnTo>
                    <a:pt x="221348" y="25"/>
                  </a:lnTo>
                  <a:lnTo>
                    <a:pt x="214795" y="0"/>
                  </a:lnTo>
                  <a:lnTo>
                    <a:pt x="6540" y="151079"/>
                  </a:lnTo>
                  <a:lnTo>
                    <a:pt x="2908" y="152946"/>
                  </a:lnTo>
                  <a:lnTo>
                    <a:pt x="12" y="157683"/>
                  </a:lnTo>
                  <a:lnTo>
                    <a:pt x="12" y="158445"/>
                  </a:lnTo>
                  <a:lnTo>
                    <a:pt x="12" y="162902"/>
                  </a:lnTo>
                  <a:lnTo>
                    <a:pt x="12" y="372249"/>
                  </a:lnTo>
                  <a:lnTo>
                    <a:pt x="2108" y="376377"/>
                  </a:lnTo>
                  <a:lnTo>
                    <a:pt x="206235" y="526580"/>
                  </a:lnTo>
                  <a:lnTo>
                    <a:pt x="207162" y="528078"/>
                  </a:lnTo>
                  <a:lnTo>
                    <a:pt x="210769" y="529920"/>
                  </a:lnTo>
                  <a:lnTo>
                    <a:pt x="212293" y="531025"/>
                  </a:lnTo>
                  <a:lnTo>
                    <a:pt x="215163" y="531939"/>
                  </a:lnTo>
                  <a:lnTo>
                    <a:pt x="215912" y="531939"/>
                  </a:lnTo>
                  <a:lnTo>
                    <a:pt x="220167" y="531939"/>
                  </a:lnTo>
                  <a:lnTo>
                    <a:pt x="220916" y="531939"/>
                  </a:lnTo>
                  <a:lnTo>
                    <a:pt x="223774" y="531037"/>
                  </a:lnTo>
                  <a:lnTo>
                    <a:pt x="225259" y="529945"/>
                  </a:lnTo>
                  <a:lnTo>
                    <a:pt x="228917" y="528091"/>
                  </a:lnTo>
                  <a:lnTo>
                    <a:pt x="229819" y="526618"/>
                  </a:lnTo>
                  <a:lnTo>
                    <a:pt x="278612" y="490931"/>
                  </a:lnTo>
                  <a:lnTo>
                    <a:pt x="432346" y="378510"/>
                  </a:lnTo>
                  <a:lnTo>
                    <a:pt x="434454" y="374370"/>
                  </a:lnTo>
                  <a:lnTo>
                    <a:pt x="434454" y="188760"/>
                  </a:lnTo>
                  <a:lnTo>
                    <a:pt x="434454" y="161429"/>
                  </a:lnTo>
                  <a:lnTo>
                    <a:pt x="434467" y="158457"/>
                  </a:lnTo>
                  <a:close/>
                </a:path>
              </a:pathLst>
            </a:custGeom>
            <a:solidFill>
              <a:srgbClr val="AB4E8E"/>
            </a:solidFill>
          </p:spPr>
          <p:txBody>
            <a:bodyPr wrap="square" lIns="0" tIns="0" rIns="0" bIns="0" rtlCol="0"/>
            <a:lstStyle/>
            <a:p>
              <a:endParaRPr/>
            </a:p>
          </p:txBody>
        </p:sp>
        <p:pic>
          <p:nvPicPr>
            <p:cNvPr id="27" name="object 4">
              <a:extLst>
                <a:ext uri="{FF2B5EF4-FFF2-40B4-BE49-F238E27FC236}">
                  <a16:creationId xmlns:a16="http://schemas.microsoft.com/office/drawing/2014/main" id="{94FA3A65-A307-4ADB-BA2E-7FD2EACD1261}"/>
                </a:ext>
              </a:extLst>
            </p:cNvPr>
            <p:cNvPicPr/>
            <p:nvPr/>
          </p:nvPicPr>
          <p:blipFill>
            <a:blip r:embed="rId4" cstate="print"/>
            <a:stretch>
              <a:fillRect/>
            </a:stretch>
          </p:blipFill>
          <p:spPr>
            <a:xfrm>
              <a:off x="596934" y="9689613"/>
              <a:ext cx="435459" cy="254960"/>
            </a:xfrm>
            <a:prstGeom prst="rect">
              <a:avLst/>
            </a:prstGeom>
          </p:spPr>
        </p:pic>
        <p:sp>
          <p:nvSpPr>
            <p:cNvPr id="28" name="object 5">
              <a:extLst>
                <a:ext uri="{FF2B5EF4-FFF2-40B4-BE49-F238E27FC236}">
                  <a16:creationId xmlns:a16="http://schemas.microsoft.com/office/drawing/2014/main" id="{326D29DB-FC6D-447F-BCA1-BAEB3C10C957}"/>
                </a:ext>
              </a:extLst>
            </p:cNvPr>
            <p:cNvSpPr/>
            <p:nvPr/>
          </p:nvSpPr>
          <p:spPr>
            <a:xfrm>
              <a:off x="810056" y="9125191"/>
              <a:ext cx="434975" cy="532130"/>
            </a:xfrm>
            <a:custGeom>
              <a:avLst/>
              <a:gdLst/>
              <a:ahLst/>
              <a:cxnLst/>
              <a:rect l="l" t="t" r="r" b="b"/>
              <a:pathLst>
                <a:path w="434975" h="532129">
                  <a:moveTo>
                    <a:pt x="434454" y="156476"/>
                  </a:moveTo>
                  <a:lnTo>
                    <a:pt x="431533" y="151726"/>
                  </a:lnTo>
                  <a:lnTo>
                    <a:pt x="422579" y="147167"/>
                  </a:lnTo>
                  <a:lnTo>
                    <a:pt x="406869" y="135686"/>
                  </a:lnTo>
                  <a:lnTo>
                    <a:pt x="406869" y="189826"/>
                  </a:lnTo>
                  <a:lnTo>
                    <a:pt x="406869" y="362940"/>
                  </a:lnTo>
                  <a:lnTo>
                    <a:pt x="231838" y="490931"/>
                  </a:lnTo>
                  <a:lnTo>
                    <a:pt x="231838" y="316014"/>
                  </a:lnTo>
                  <a:lnTo>
                    <a:pt x="265214" y="291947"/>
                  </a:lnTo>
                  <a:lnTo>
                    <a:pt x="406869" y="189826"/>
                  </a:lnTo>
                  <a:lnTo>
                    <a:pt x="406869" y="135686"/>
                  </a:lnTo>
                  <a:lnTo>
                    <a:pt x="396405" y="128028"/>
                  </a:lnTo>
                  <a:lnTo>
                    <a:pt x="396405" y="162229"/>
                  </a:lnTo>
                  <a:lnTo>
                    <a:pt x="217982" y="291934"/>
                  </a:lnTo>
                  <a:lnTo>
                    <a:pt x="204241" y="282117"/>
                  </a:lnTo>
                  <a:lnTo>
                    <a:pt x="204241" y="316052"/>
                  </a:lnTo>
                  <a:lnTo>
                    <a:pt x="204241" y="490829"/>
                  </a:lnTo>
                  <a:lnTo>
                    <a:pt x="27597" y="360857"/>
                  </a:lnTo>
                  <a:lnTo>
                    <a:pt x="27597" y="189699"/>
                  </a:lnTo>
                  <a:lnTo>
                    <a:pt x="204241" y="316052"/>
                  </a:lnTo>
                  <a:lnTo>
                    <a:pt x="204241" y="282117"/>
                  </a:lnTo>
                  <a:lnTo>
                    <a:pt x="75057" y="189699"/>
                  </a:lnTo>
                  <a:lnTo>
                    <a:pt x="50393" y="172059"/>
                  </a:lnTo>
                  <a:lnTo>
                    <a:pt x="37426" y="162775"/>
                  </a:lnTo>
                  <a:lnTo>
                    <a:pt x="218008" y="31775"/>
                  </a:lnTo>
                  <a:lnTo>
                    <a:pt x="396405" y="162229"/>
                  </a:lnTo>
                  <a:lnTo>
                    <a:pt x="396405" y="128028"/>
                  </a:lnTo>
                  <a:lnTo>
                    <a:pt x="264769" y="31775"/>
                  </a:lnTo>
                  <a:lnTo>
                    <a:pt x="221335" y="12"/>
                  </a:lnTo>
                  <a:lnTo>
                    <a:pt x="214795" y="0"/>
                  </a:lnTo>
                  <a:lnTo>
                    <a:pt x="6540" y="151079"/>
                  </a:lnTo>
                  <a:lnTo>
                    <a:pt x="2908" y="152946"/>
                  </a:lnTo>
                  <a:lnTo>
                    <a:pt x="12" y="157683"/>
                  </a:lnTo>
                  <a:lnTo>
                    <a:pt x="12" y="158445"/>
                  </a:lnTo>
                  <a:lnTo>
                    <a:pt x="12" y="162902"/>
                  </a:lnTo>
                  <a:lnTo>
                    <a:pt x="12" y="372249"/>
                  </a:lnTo>
                  <a:lnTo>
                    <a:pt x="2108" y="376377"/>
                  </a:lnTo>
                  <a:lnTo>
                    <a:pt x="206235" y="526580"/>
                  </a:lnTo>
                  <a:lnTo>
                    <a:pt x="207162" y="528078"/>
                  </a:lnTo>
                  <a:lnTo>
                    <a:pt x="210794" y="529932"/>
                  </a:lnTo>
                  <a:lnTo>
                    <a:pt x="212293" y="531025"/>
                  </a:lnTo>
                  <a:lnTo>
                    <a:pt x="215163" y="531926"/>
                  </a:lnTo>
                  <a:lnTo>
                    <a:pt x="215912" y="531926"/>
                  </a:lnTo>
                  <a:lnTo>
                    <a:pt x="220167" y="531926"/>
                  </a:lnTo>
                  <a:lnTo>
                    <a:pt x="220916" y="531926"/>
                  </a:lnTo>
                  <a:lnTo>
                    <a:pt x="223774" y="531037"/>
                  </a:lnTo>
                  <a:lnTo>
                    <a:pt x="225285" y="529932"/>
                  </a:lnTo>
                  <a:lnTo>
                    <a:pt x="228917" y="528091"/>
                  </a:lnTo>
                  <a:lnTo>
                    <a:pt x="229819" y="526618"/>
                  </a:lnTo>
                  <a:lnTo>
                    <a:pt x="278612" y="490931"/>
                  </a:lnTo>
                  <a:lnTo>
                    <a:pt x="432346" y="378510"/>
                  </a:lnTo>
                  <a:lnTo>
                    <a:pt x="434454" y="374370"/>
                  </a:lnTo>
                  <a:lnTo>
                    <a:pt x="434454" y="188760"/>
                  </a:lnTo>
                  <a:lnTo>
                    <a:pt x="434454" y="158457"/>
                  </a:lnTo>
                  <a:lnTo>
                    <a:pt x="434454" y="156476"/>
                  </a:lnTo>
                  <a:close/>
                </a:path>
              </a:pathLst>
            </a:custGeom>
            <a:solidFill>
              <a:srgbClr val="AB4E8E"/>
            </a:solidFill>
          </p:spPr>
          <p:txBody>
            <a:bodyPr wrap="square" lIns="0" tIns="0" rIns="0" bIns="0" rtlCol="0"/>
            <a:lstStyle/>
            <a:p>
              <a:endParaRPr/>
            </a:p>
          </p:txBody>
        </p:sp>
        <p:pic>
          <p:nvPicPr>
            <p:cNvPr id="29" name="object 6">
              <a:extLst>
                <a:ext uri="{FF2B5EF4-FFF2-40B4-BE49-F238E27FC236}">
                  <a16:creationId xmlns:a16="http://schemas.microsoft.com/office/drawing/2014/main" id="{432897F3-8DC0-4BA4-896A-9DD05ACCAE7C}"/>
                </a:ext>
              </a:extLst>
            </p:cNvPr>
            <p:cNvPicPr/>
            <p:nvPr/>
          </p:nvPicPr>
          <p:blipFill>
            <a:blip r:embed="rId5" cstate="print"/>
            <a:stretch>
              <a:fillRect/>
            </a:stretch>
          </p:blipFill>
          <p:spPr>
            <a:xfrm>
              <a:off x="809897" y="9339661"/>
              <a:ext cx="435459" cy="254959"/>
            </a:xfrm>
            <a:prstGeom prst="rect">
              <a:avLst/>
            </a:prstGeom>
          </p:spPr>
        </p:pic>
        <p:sp>
          <p:nvSpPr>
            <p:cNvPr id="30" name="object 7">
              <a:extLst>
                <a:ext uri="{FF2B5EF4-FFF2-40B4-BE49-F238E27FC236}">
                  <a16:creationId xmlns:a16="http://schemas.microsoft.com/office/drawing/2014/main" id="{9BAFE55B-7408-4744-9BC5-461DF6568996}"/>
                </a:ext>
              </a:extLst>
            </p:cNvPr>
            <p:cNvSpPr/>
            <p:nvPr/>
          </p:nvSpPr>
          <p:spPr>
            <a:xfrm>
              <a:off x="1023010" y="9486582"/>
              <a:ext cx="434975" cy="532130"/>
            </a:xfrm>
            <a:custGeom>
              <a:avLst/>
              <a:gdLst/>
              <a:ahLst/>
              <a:cxnLst/>
              <a:rect l="l" t="t" r="r" b="b"/>
              <a:pathLst>
                <a:path w="434975" h="532129">
                  <a:moveTo>
                    <a:pt x="434467" y="158457"/>
                  </a:moveTo>
                  <a:lnTo>
                    <a:pt x="434454" y="156476"/>
                  </a:lnTo>
                  <a:lnTo>
                    <a:pt x="431546" y="151714"/>
                  </a:lnTo>
                  <a:lnTo>
                    <a:pt x="422567" y="147154"/>
                  </a:lnTo>
                  <a:lnTo>
                    <a:pt x="406869" y="135686"/>
                  </a:lnTo>
                  <a:lnTo>
                    <a:pt x="406869" y="189826"/>
                  </a:lnTo>
                  <a:lnTo>
                    <a:pt x="406869" y="362940"/>
                  </a:lnTo>
                  <a:lnTo>
                    <a:pt x="231838" y="490931"/>
                  </a:lnTo>
                  <a:lnTo>
                    <a:pt x="231838" y="316014"/>
                  </a:lnTo>
                  <a:lnTo>
                    <a:pt x="265214" y="291947"/>
                  </a:lnTo>
                  <a:lnTo>
                    <a:pt x="406869" y="189826"/>
                  </a:lnTo>
                  <a:lnTo>
                    <a:pt x="406869" y="135686"/>
                  </a:lnTo>
                  <a:lnTo>
                    <a:pt x="396405" y="128028"/>
                  </a:lnTo>
                  <a:lnTo>
                    <a:pt x="396405" y="162229"/>
                  </a:lnTo>
                  <a:lnTo>
                    <a:pt x="217970" y="291922"/>
                  </a:lnTo>
                  <a:lnTo>
                    <a:pt x="204254" y="282117"/>
                  </a:lnTo>
                  <a:lnTo>
                    <a:pt x="204254" y="316052"/>
                  </a:lnTo>
                  <a:lnTo>
                    <a:pt x="204254" y="490829"/>
                  </a:lnTo>
                  <a:lnTo>
                    <a:pt x="27597" y="360857"/>
                  </a:lnTo>
                  <a:lnTo>
                    <a:pt x="27597" y="189687"/>
                  </a:lnTo>
                  <a:lnTo>
                    <a:pt x="204254" y="316052"/>
                  </a:lnTo>
                  <a:lnTo>
                    <a:pt x="204254" y="282117"/>
                  </a:lnTo>
                  <a:lnTo>
                    <a:pt x="152933" y="245402"/>
                  </a:lnTo>
                  <a:lnTo>
                    <a:pt x="75069" y="189687"/>
                  </a:lnTo>
                  <a:lnTo>
                    <a:pt x="37426" y="162775"/>
                  </a:lnTo>
                  <a:lnTo>
                    <a:pt x="218008" y="31775"/>
                  </a:lnTo>
                  <a:lnTo>
                    <a:pt x="396405" y="162229"/>
                  </a:lnTo>
                  <a:lnTo>
                    <a:pt x="396405" y="128028"/>
                  </a:lnTo>
                  <a:lnTo>
                    <a:pt x="264782" y="31775"/>
                  </a:lnTo>
                  <a:lnTo>
                    <a:pt x="221348" y="12"/>
                  </a:lnTo>
                  <a:lnTo>
                    <a:pt x="214795" y="0"/>
                  </a:lnTo>
                  <a:lnTo>
                    <a:pt x="6565" y="151053"/>
                  </a:lnTo>
                  <a:lnTo>
                    <a:pt x="2908" y="152946"/>
                  </a:lnTo>
                  <a:lnTo>
                    <a:pt x="12" y="157683"/>
                  </a:lnTo>
                  <a:lnTo>
                    <a:pt x="12" y="158445"/>
                  </a:lnTo>
                  <a:lnTo>
                    <a:pt x="12" y="162902"/>
                  </a:lnTo>
                  <a:lnTo>
                    <a:pt x="12" y="372249"/>
                  </a:lnTo>
                  <a:lnTo>
                    <a:pt x="2108" y="376377"/>
                  </a:lnTo>
                  <a:lnTo>
                    <a:pt x="206235" y="526567"/>
                  </a:lnTo>
                  <a:lnTo>
                    <a:pt x="207162" y="528066"/>
                  </a:lnTo>
                  <a:lnTo>
                    <a:pt x="210820" y="529945"/>
                  </a:lnTo>
                  <a:lnTo>
                    <a:pt x="212293" y="531012"/>
                  </a:lnTo>
                  <a:lnTo>
                    <a:pt x="215163" y="531926"/>
                  </a:lnTo>
                  <a:lnTo>
                    <a:pt x="215912" y="531926"/>
                  </a:lnTo>
                  <a:lnTo>
                    <a:pt x="220167" y="531926"/>
                  </a:lnTo>
                  <a:lnTo>
                    <a:pt x="220916" y="531926"/>
                  </a:lnTo>
                  <a:lnTo>
                    <a:pt x="223774" y="531025"/>
                  </a:lnTo>
                  <a:lnTo>
                    <a:pt x="225247" y="529958"/>
                  </a:lnTo>
                  <a:lnTo>
                    <a:pt x="228917" y="528091"/>
                  </a:lnTo>
                  <a:lnTo>
                    <a:pt x="229831" y="526592"/>
                  </a:lnTo>
                  <a:lnTo>
                    <a:pt x="278612" y="490931"/>
                  </a:lnTo>
                  <a:lnTo>
                    <a:pt x="432346" y="378510"/>
                  </a:lnTo>
                  <a:lnTo>
                    <a:pt x="434454" y="374357"/>
                  </a:lnTo>
                  <a:lnTo>
                    <a:pt x="434454" y="188760"/>
                  </a:lnTo>
                  <a:lnTo>
                    <a:pt x="434454" y="161429"/>
                  </a:lnTo>
                  <a:lnTo>
                    <a:pt x="434467" y="158457"/>
                  </a:lnTo>
                  <a:close/>
                </a:path>
              </a:pathLst>
            </a:custGeom>
            <a:solidFill>
              <a:srgbClr val="AB4E8E"/>
            </a:solidFill>
          </p:spPr>
          <p:txBody>
            <a:bodyPr wrap="square" lIns="0" tIns="0" rIns="0" bIns="0" rtlCol="0"/>
            <a:lstStyle/>
            <a:p>
              <a:endParaRPr/>
            </a:p>
          </p:txBody>
        </p:sp>
        <p:pic>
          <p:nvPicPr>
            <p:cNvPr id="31" name="object 8">
              <a:extLst>
                <a:ext uri="{FF2B5EF4-FFF2-40B4-BE49-F238E27FC236}">
                  <a16:creationId xmlns:a16="http://schemas.microsoft.com/office/drawing/2014/main" id="{0DF0045C-60C2-4FAF-B4AC-8012DA50A29C}"/>
                </a:ext>
              </a:extLst>
            </p:cNvPr>
            <p:cNvPicPr/>
            <p:nvPr/>
          </p:nvPicPr>
          <p:blipFill>
            <a:blip r:embed="rId5" cstate="print"/>
            <a:stretch>
              <a:fillRect/>
            </a:stretch>
          </p:blipFill>
          <p:spPr>
            <a:xfrm>
              <a:off x="1022853" y="9701048"/>
              <a:ext cx="435459" cy="254959"/>
            </a:xfrm>
            <a:prstGeom prst="rect">
              <a:avLst/>
            </a:prstGeom>
          </p:spPr>
        </p:pic>
      </p:grpSp>
      <p:sp>
        <p:nvSpPr>
          <p:cNvPr id="37" name="CuadroTexto 36">
            <a:extLst>
              <a:ext uri="{FF2B5EF4-FFF2-40B4-BE49-F238E27FC236}">
                <a16:creationId xmlns:a16="http://schemas.microsoft.com/office/drawing/2014/main" id="{521C10D7-2AAC-4F4D-A7C0-605FC39B7E80}"/>
              </a:ext>
            </a:extLst>
          </p:cNvPr>
          <p:cNvSpPr txBox="1"/>
          <p:nvPr userDrawn="1"/>
        </p:nvSpPr>
        <p:spPr>
          <a:xfrm>
            <a:off x="5105400" y="9283125"/>
            <a:ext cx="12344400" cy="584775"/>
          </a:xfrm>
          <a:prstGeom prst="rect">
            <a:avLst/>
          </a:prstGeom>
          <a:noFill/>
        </p:spPr>
        <p:txBody>
          <a:bodyPr wrap="square">
            <a:spAutoFit/>
          </a:bodyPr>
          <a:lstStyle/>
          <a:p>
            <a:pPr algn="just">
              <a:spcBef>
                <a:spcPts val="30"/>
              </a:spcBef>
            </a:pPr>
            <a:r>
              <a:rPr lang="en-US" sz="1600" dirty="0"/>
              <a:t> "The</a:t>
            </a:r>
            <a:r>
              <a:rPr lang="en-US" sz="1600" spc="-15" dirty="0"/>
              <a:t> </a:t>
            </a:r>
            <a:r>
              <a:rPr lang="en-US" sz="1600" dirty="0"/>
              <a:t>European</a:t>
            </a:r>
            <a:r>
              <a:rPr lang="en-US" sz="1600" spc="-15" dirty="0"/>
              <a:t> </a:t>
            </a:r>
            <a:r>
              <a:rPr lang="en-US" sz="1600" dirty="0"/>
              <a:t>Commission</a:t>
            </a:r>
            <a:r>
              <a:rPr lang="en-US" sz="1600" spc="-10" dirty="0"/>
              <a:t> </a:t>
            </a:r>
            <a:r>
              <a:rPr lang="en-US" sz="1600" dirty="0"/>
              <a:t>support</a:t>
            </a:r>
            <a:r>
              <a:rPr lang="en-US" sz="1600" spc="-15" dirty="0"/>
              <a:t> </a:t>
            </a:r>
            <a:r>
              <a:rPr lang="en-US" sz="1600" dirty="0"/>
              <a:t>for</a:t>
            </a:r>
            <a:r>
              <a:rPr lang="en-US" sz="1600" spc="-10" dirty="0"/>
              <a:t> </a:t>
            </a:r>
            <a:r>
              <a:rPr lang="en-US" sz="1600" dirty="0"/>
              <a:t>the</a:t>
            </a:r>
            <a:r>
              <a:rPr lang="en-US" sz="1600" spc="-15" dirty="0"/>
              <a:t> </a:t>
            </a:r>
            <a:r>
              <a:rPr lang="en-US" sz="1600" dirty="0"/>
              <a:t>production</a:t>
            </a:r>
            <a:r>
              <a:rPr lang="en-US" sz="1600" spc="-10" dirty="0"/>
              <a:t> </a:t>
            </a:r>
            <a:r>
              <a:rPr lang="en-US" sz="1600" dirty="0"/>
              <a:t>of</a:t>
            </a:r>
            <a:r>
              <a:rPr lang="en-US" sz="1600" spc="-15" dirty="0"/>
              <a:t> </a:t>
            </a:r>
            <a:r>
              <a:rPr lang="en-US" sz="1600" dirty="0"/>
              <a:t>this</a:t>
            </a:r>
            <a:r>
              <a:rPr lang="en-US" sz="1600" spc="-15" dirty="0"/>
              <a:t> </a:t>
            </a:r>
            <a:r>
              <a:rPr lang="en-US" sz="1600" dirty="0"/>
              <a:t>publication</a:t>
            </a:r>
            <a:r>
              <a:rPr lang="en-US" sz="1600" spc="-10" dirty="0"/>
              <a:t> </a:t>
            </a:r>
            <a:r>
              <a:rPr lang="en-US" sz="1600" dirty="0"/>
              <a:t>does</a:t>
            </a:r>
            <a:r>
              <a:rPr lang="en-US" sz="1600" spc="-15" dirty="0"/>
              <a:t> </a:t>
            </a:r>
            <a:r>
              <a:rPr lang="en-US" sz="1600" dirty="0"/>
              <a:t>not</a:t>
            </a:r>
            <a:r>
              <a:rPr lang="en-US" sz="1600" spc="-10" dirty="0"/>
              <a:t> </a:t>
            </a:r>
            <a:r>
              <a:rPr lang="en-US" sz="1600" dirty="0"/>
              <a:t>constitute</a:t>
            </a:r>
            <a:r>
              <a:rPr lang="en-US" sz="1600" spc="-15" dirty="0"/>
              <a:t> </a:t>
            </a:r>
            <a:r>
              <a:rPr lang="en-US" sz="1600" dirty="0"/>
              <a:t>endorsement</a:t>
            </a:r>
            <a:r>
              <a:rPr lang="en-US" sz="1600" spc="-10" dirty="0"/>
              <a:t> </a:t>
            </a:r>
            <a:r>
              <a:rPr lang="en-US" sz="1600" dirty="0"/>
              <a:t>of</a:t>
            </a:r>
            <a:r>
              <a:rPr lang="en-US" sz="1600" spc="-15" dirty="0"/>
              <a:t> </a:t>
            </a:r>
            <a:r>
              <a:rPr lang="en-US" sz="1600" dirty="0"/>
              <a:t>the</a:t>
            </a:r>
            <a:r>
              <a:rPr lang="en-US" sz="1600" spc="-15" dirty="0"/>
              <a:t> </a:t>
            </a:r>
            <a:r>
              <a:rPr lang="en-US" sz="1600" dirty="0"/>
              <a:t>contents</a:t>
            </a:r>
            <a:r>
              <a:rPr lang="en-US" sz="1600" spc="-10" dirty="0"/>
              <a:t> </a:t>
            </a:r>
            <a:r>
              <a:rPr lang="en-US" sz="1600" dirty="0"/>
              <a:t>which</a:t>
            </a:r>
            <a:r>
              <a:rPr lang="en-US" sz="1600" spc="-155" dirty="0"/>
              <a:t> </a:t>
            </a:r>
            <a:r>
              <a:rPr lang="en-US" sz="1600" dirty="0"/>
              <a:t>reflects the views only of the authors, and the Commission cannot be held responsible for any use which may be made of the</a:t>
            </a:r>
            <a:r>
              <a:rPr lang="en-US" sz="1600" spc="5" dirty="0"/>
              <a:t> </a:t>
            </a:r>
            <a:r>
              <a:rPr lang="en-US" sz="1600" dirty="0"/>
              <a:t>information contained therein."</a:t>
            </a:r>
            <a:endParaRPr lang="es-ES" sz="1600" dirty="0"/>
          </a:p>
        </p:txBody>
      </p:sp>
      <p:grpSp>
        <p:nvGrpSpPr>
          <p:cNvPr id="19" name="Grupo 18">
            <a:extLst>
              <a:ext uri="{FF2B5EF4-FFF2-40B4-BE49-F238E27FC236}">
                <a16:creationId xmlns:a16="http://schemas.microsoft.com/office/drawing/2014/main" id="{262FFA7B-73B6-441C-A2CC-6EA9F6EE7337}"/>
              </a:ext>
            </a:extLst>
          </p:cNvPr>
          <p:cNvGrpSpPr/>
          <p:nvPr userDrawn="1"/>
        </p:nvGrpSpPr>
        <p:grpSpPr>
          <a:xfrm>
            <a:off x="0" y="1775463"/>
            <a:ext cx="18288000" cy="3595707"/>
            <a:chOff x="-24581" y="1790700"/>
            <a:chExt cx="18288000" cy="3595707"/>
          </a:xfrm>
        </p:grpSpPr>
        <p:sp>
          <p:nvSpPr>
            <p:cNvPr id="20" name="object 10">
              <a:extLst>
                <a:ext uri="{FF2B5EF4-FFF2-40B4-BE49-F238E27FC236}">
                  <a16:creationId xmlns:a16="http://schemas.microsoft.com/office/drawing/2014/main" id="{11F37E96-FE8D-476B-BFB0-28ED7F39709E}"/>
                </a:ext>
              </a:extLst>
            </p:cNvPr>
            <p:cNvSpPr/>
            <p:nvPr/>
          </p:nvSpPr>
          <p:spPr>
            <a:xfrm>
              <a:off x="-24581" y="3473853"/>
              <a:ext cx="18288000" cy="514350"/>
            </a:xfrm>
            <a:custGeom>
              <a:avLst/>
              <a:gdLst/>
              <a:ahLst/>
              <a:cxnLst/>
              <a:rect l="l" t="t" r="r" b="b"/>
              <a:pathLst>
                <a:path w="18288000" h="514350">
                  <a:moveTo>
                    <a:pt x="0" y="514349"/>
                  </a:moveTo>
                  <a:lnTo>
                    <a:pt x="0" y="0"/>
                  </a:lnTo>
                  <a:lnTo>
                    <a:pt x="18288000" y="0"/>
                  </a:lnTo>
                  <a:lnTo>
                    <a:pt x="18288000" y="514349"/>
                  </a:lnTo>
                  <a:lnTo>
                    <a:pt x="0" y="514349"/>
                  </a:lnTo>
                  <a:close/>
                </a:path>
              </a:pathLst>
            </a:custGeom>
            <a:solidFill>
              <a:srgbClr val="B05894"/>
            </a:solidFill>
          </p:spPr>
          <p:txBody>
            <a:bodyPr wrap="square" lIns="0" tIns="0" rIns="0" bIns="0" rtlCol="0"/>
            <a:lstStyle/>
            <a:p>
              <a:endParaRPr/>
            </a:p>
          </p:txBody>
        </p:sp>
        <p:pic>
          <p:nvPicPr>
            <p:cNvPr id="21" name="Imagen 20">
              <a:extLst>
                <a:ext uri="{FF2B5EF4-FFF2-40B4-BE49-F238E27FC236}">
                  <a16:creationId xmlns:a16="http://schemas.microsoft.com/office/drawing/2014/main" id="{EB0E2C8F-4A84-4AD4-8BC1-F61351B590C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81800" y="1790700"/>
              <a:ext cx="3876674" cy="3595707"/>
            </a:xfrm>
            <a:prstGeom prst="rect">
              <a:avLst/>
            </a:prstGeom>
          </p:spPr>
        </p:pic>
      </p:grpSp>
    </p:spTree>
  </p:cSld>
  <p:clrMap bg1="lt1" tx1="dk1" bg2="lt2" tx2="dk2" accent1="accent1" accent2="accent2" accent3="accent3" accent4="accent4" accent5="accent5" accent6="accent6" hlink="hlink" folHlink="folHlink"/>
  <p:sldLayoutIdLst>
    <p:sldLayoutId id="2147483665" r:id="rId1"/>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g object 16">
            <a:extLst>
              <a:ext uri="{FF2B5EF4-FFF2-40B4-BE49-F238E27FC236}">
                <a16:creationId xmlns:a16="http://schemas.microsoft.com/office/drawing/2014/main" id="{E95E46FD-F467-4ADE-ABD0-E6A4A9FE2A87}"/>
              </a:ext>
            </a:extLst>
          </p:cNvPr>
          <p:cNvSpPr/>
          <p:nvPr userDrawn="1"/>
        </p:nvSpPr>
        <p:spPr>
          <a:xfrm>
            <a:off x="635" y="8883435"/>
            <a:ext cx="18287365" cy="1381125"/>
          </a:xfrm>
          <a:custGeom>
            <a:avLst/>
            <a:gdLst/>
            <a:ahLst/>
            <a:cxnLst/>
            <a:rect l="l" t="t" r="r" b="b"/>
            <a:pathLst>
              <a:path w="18287365" h="1381125">
                <a:moveTo>
                  <a:pt x="18287242" y="1381125"/>
                </a:moveTo>
                <a:lnTo>
                  <a:pt x="0" y="1381125"/>
                </a:lnTo>
                <a:lnTo>
                  <a:pt x="0" y="0"/>
                </a:lnTo>
                <a:lnTo>
                  <a:pt x="18287242" y="0"/>
                </a:lnTo>
                <a:lnTo>
                  <a:pt x="18287242" y="1381125"/>
                </a:lnTo>
                <a:close/>
              </a:path>
            </a:pathLst>
          </a:custGeom>
          <a:solidFill>
            <a:srgbClr val="F6E9F5"/>
          </a:solidFill>
        </p:spPr>
        <p:txBody>
          <a:bodyPr wrap="square" lIns="0" tIns="0" rIns="0" bIns="0" rtlCol="0"/>
          <a:lstStyle/>
          <a:p>
            <a:endParaRPr/>
          </a:p>
        </p:txBody>
      </p:sp>
      <p:pic>
        <p:nvPicPr>
          <p:cNvPr id="8" name="bg object 17">
            <a:extLst>
              <a:ext uri="{FF2B5EF4-FFF2-40B4-BE49-F238E27FC236}">
                <a16:creationId xmlns:a16="http://schemas.microsoft.com/office/drawing/2014/main" id="{D778CF7E-9520-4B30-8263-3DF7E2FD8C1A}"/>
              </a:ext>
            </a:extLst>
          </p:cNvPr>
          <p:cNvPicPr/>
          <p:nvPr userDrawn="1"/>
        </p:nvPicPr>
        <p:blipFill>
          <a:blip r:embed="rId3" cstate="print"/>
          <a:stretch>
            <a:fillRect/>
          </a:stretch>
        </p:blipFill>
        <p:spPr>
          <a:xfrm>
            <a:off x="2045793" y="9240624"/>
            <a:ext cx="3152774" cy="666749"/>
          </a:xfrm>
          <a:prstGeom prst="rect">
            <a:avLst/>
          </a:prstGeom>
        </p:spPr>
      </p:pic>
      <p:sp>
        <p:nvSpPr>
          <p:cNvPr id="9" name="bg object 18">
            <a:extLst>
              <a:ext uri="{FF2B5EF4-FFF2-40B4-BE49-F238E27FC236}">
                <a16:creationId xmlns:a16="http://schemas.microsoft.com/office/drawing/2014/main" id="{596AACBD-3C44-44F7-A794-D07294759216}"/>
              </a:ext>
            </a:extLst>
          </p:cNvPr>
          <p:cNvSpPr/>
          <p:nvPr userDrawn="1"/>
        </p:nvSpPr>
        <p:spPr>
          <a:xfrm>
            <a:off x="42862" y="8856529"/>
            <a:ext cx="18202275" cy="0"/>
          </a:xfrm>
          <a:custGeom>
            <a:avLst/>
            <a:gdLst/>
            <a:ahLst/>
            <a:cxnLst/>
            <a:rect l="l" t="t" r="r" b="b"/>
            <a:pathLst>
              <a:path w="18202275">
                <a:moveTo>
                  <a:pt x="0" y="0"/>
                </a:moveTo>
                <a:lnTo>
                  <a:pt x="18202273" y="0"/>
                </a:lnTo>
              </a:path>
            </a:pathLst>
          </a:custGeom>
          <a:ln w="85724">
            <a:solidFill>
              <a:srgbClr val="B05894"/>
            </a:solidFill>
          </a:ln>
        </p:spPr>
        <p:txBody>
          <a:bodyPr wrap="square" lIns="0" tIns="0" rIns="0" bIns="0" rtlCol="0"/>
          <a:lstStyle/>
          <a:p>
            <a:endParaRPr/>
          </a:p>
        </p:txBody>
      </p:sp>
      <p:grpSp>
        <p:nvGrpSpPr>
          <p:cNvPr id="10" name="object 2">
            <a:extLst>
              <a:ext uri="{FF2B5EF4-FFF2-40B4-BE49-F238E27FC236}">
                <a16:creationId xmlns:a16="http://schemas.microsoft.com/office/drawing/2014/main" id="{DC67AE64-9ED4-47FE-8345-37E800B47F7D}"/>
              </a:ext>
            </a:extLst>
          </p:cNvPr>
          <p:cNvGrpSpPr/>
          <p:nvPr userDrawn="1"/>
        </p:nvGrpSpPr>
        <p:grpSpPr>
          <a:xfrm>
            <a:off x="379" y="8813666"/>
            <a:ext cx="18287365" cy="1474470"/>
            <a:chOff x="379" y="8813666"/>
            <a:chExt cx="18287365" cy="1474470"/>
          </a:xfrm>
        </p:grpSpPr>
        <p:sp>
          <p:nvSpPr>
            <p:cNvPr id="11" name="object 3">
              <a:extLst>
                <a:ext uri="{FF2B5EF4-FFF2-40B4-BE49-F238E27FC236}">
                  <a16:creationId xmlns:a16="http://schemas.microsoft.com/office/drawing/2014/main" id="{ACB47688-E4F5-4E94-9C96-F9D5A61FA187}"/>
                </a:ext>
              </a:extLst>
            </p:cNvPr>
            <p:cNvSpPr/>
            <p:nvPr/>
          </p:nvSpPr>
          <p:spPr>
            <a:xfrm>
              <a:off x="597090" y="9475139"/>
              <a:ext cx="434975" cy="532130"/>
            </a:xfrm>
            <a:custGeom>
              <a:avLst/>
              <a:gdLst/>
              <a:ahLst/>
              <a:cxnLst/>
              <a:rect l="l" t="t" r="r" b="b"/>
              <a:pathLst>
                <a:path w="434975" h="532129">
                  <a:moveTo>
                    <a:pt x="434467" y="158457"/>
                  </a:moveTo>
                  <a:lnTo>
                    <a:pt x="434454" y="156476"/>
                  </a:lnTo>
                  <a:lnTo>
                    <a:pt x="431546" y="151726"/>
                  </a:lnTo>
                  <a:lnTo>
                    <a:pt x="422567" y="147167"/>
                  </a:lnTo>
                  <a:lnTo>
                    <a:pt x="406869" y="135699"/>
                  </a:lnTo>
                  <a:lnTo>
                    <a:pt x="406869" y="189826"/>
                  </a:lnTo>
                  <a:lnTo>
                    <a:pt x="406869" y="362940"/>
                  </a:lnTo>
                  <a:lnTo>
                    <a:pt x="231838" y="490931"/>
                  </a:lnTo>
                  <a:lnTo>
                    <a:pt x="231838" y="316026"/>
                  </a:lnTo>
                  <a:lnTo>
                    <a:pt x="265214" y="291947"/>
                  </a:lnTo>
                  <a:lnTo>
                    <a:pt x="406869" y="189826"/>
                  </a:lnTo>
                  <a:lnTo>
                    <a:pt x="406869" y="135699"/>
                  </a:lnTo>
                  <a:lnTo>
                    <a:pt x="396405" y="128041"/>
                  </a:lnTo>
                  <a:lnTo>
                    <a:pt x="396405" y="162229"/>
                  </a:lnTo>
                  <a:lnTo>
                    <a:pt x="217982" y="291934"/>
                  </a:lnTo>
                  <a:lnTo>
                    <a:pt x="204254" y="282117"/>
                  </a:lnTo>
                  <a:lnTo>
                    <a:pt x="204254" y="316052"/>
                  </a:lnTo>
                  <a:lnTo>
                    <a:pt x="204254" y="490842"/>
                  </a:lnTo>
                  <a:lnTo>
                    <a:pt x="27597" y="360870"/>
                  </a:lnTo>
                  <a:lnTo>
                    <a:pt x="27597" y="189699"/>
                  </a:lnTo>
                  <a:lnTo>
                    <a:pt x="204254" y="316052"/>
                  </a:lnTo>
                  <a:lnTo>
                    <a:pt x="204254" y="282117"/>
                  </a:lnTo>
                  <a:lnTo>
                    <a:pt x="77419" y="191389"/>
                  </a:lnTo>
                  <a:lnTo>
                    <a:pt x="75069" y="189699"/>
                  </a:lnTo>
                  <a:lnTo>
                    <a:pt x="60350" y="179184"/>
                  </a:lnTo>
                  <a:lnTo>
                    <a:pt x="37426" y="162775"/>
                  </a:lnTo>
                  <a:lnTo>
                    <a:pt x="218008" y="31775"/>
                  </a:lnTo>
                  <a:lnTo>
                    <a:pt x="396405" y="162229"/>
                  </a:lnTo>
                  <a:lnTo>
                    <a:pt x="396405" y="128041"/>
                  </a:lnTo>
                  <a:lnTo>
                    <a:pt x="264782" y="31775"/>
                  </a:lnTo>
                  <a:lnTo>
                    <a:pt x="221348" y="25"/>
                  </a:lnTo>
                  <a:lnTo>
                    <a:pt x="214795" y="0"/>
                  </a:lnTo>
                  <a:lnTo>
                    <a:pt x="6540" y="151079"/>
                  </a:lnTo>
                  <a:lnTo>
                    <a:pt x="2908" y="152946"/>
                  </a:lnTo>
                  <a:lnTo>
                    <a:pt x="12" y="157683"/>
                  </a:lnTo>
                  <a:lnTo>
                    <a:pt x="12" y="158445"/>
                  </a:lnTo>
                  <a:lnTo>
                    <a:pt x="12" y="162902"/>
                  </a:lnTo>
                  <a:lnTo>
                    <a:pt x="12" y="372249"/>
                  </a:lnTo>
                  <a:lnTo>
                    <a:pt x="2108" y="376377"/>
                  </a:lnTo>
                  <a:lnTo>
                    <a:pt x="206235" y="526580"/>
                  </a:lnTo>
                  <a:lnTo>
                    <a:pt x="207162" y="528078"/>
                  </a:lnTo>
                  <a:lnTo>
                    <a:pt x="210769" y="529920"/>
                  </a:lnTo>
                  <a:lnTo>
                    <a:pt x="212293" y="531025"/>
                  </a:lnTo>
                  <a:lnTo>
                    <a:pt x="215163" y="531939"/>
                  </a:lnTo>
                  <a:lnTo>
                    <a:pt x="215912" y="531939"/>
                  </a:lnTo>
                  <a:lnTo>
                    <a:pt x="220167" y="531939"/>
                  </a:lnTo>
                  <a:lnTo>
                    <a:pt x="220916" y="531939"/>
                  </a:lnTo>
                  <a:lnTo>
                    <a:pt x="223774" y="531037"/>
                  </a:lnTo>
                  <a:lnTo>
                    <a:pt x="225259" y="529945"/>
                  </a:lnTo>
                  <a:lnTo>
                    <a:pt x="228917" y="528091"/>
                  </a:lnTo>
                  <a:lnTo>
                    <a:pt x="229819" y="526618"/>
                  </a:lnTo>
                  <a:lnTo>
                    <a:pt x="278612" y="490931"/>
                  </a:lnTo>
                  <a:lnTo>
                    <a:pt x="432346" y="378510"/>
                  </a:lnTo>
                  <a:lnTo>
                    <a:pt x="434454" y="374370"/>
                  </a:lnTo>
                  <a:lnTo>
                    <a:pt x="434454" y="188760"/>
                  </a:lnTo>
                  <a:lnTo>
                    <a:pt x="434454" y="161429"/>
                  </a:lnTo>
                  <a:lnTo>
                    <a:pt x="434467" y="158457"/>
                  </a:lnTo>
                  <a:close/>
                </a:path>
              </a:pathLst>
            </a:custGeom>
            <a:solidFill>
              <a:srgbClr val="AB4E8E"/>
            </a:solidFill>
          </p:spPr>
          <p:txBody>
            <a:bodyPr wrap="square" lIns="0" tIns="0" rIns="0" bIns="0" rtlCol="0"/>
            <a:lstStyle/>
            <a:p>
              <a:endParaRPr/>
            </a:p>
          </p:txBody>
        </p:sp>
        <p:pic>
          <p:nvPicPr>
            <p:cNvPr id="12" name="object 4">
              <a:extLst>
                <a:ext uri="{FF2B5EF4-FFF2-40B4-BE49-F238E27FC236}">
                  <a16:creationId xmlns:a16="http://schemas.microsoft.com/office/drawing/2014/main" id="{E5F35078-FC84-46BA-8493-4689CDB1AA6E}"/>
                </a:ext>
              </a:extLst>
            </p:cNvPr>
            <p:cNvPicPr/>
            <p:nvPr/>
          </p:nvPicPr>
          <p:blipFill>
            <a:blip r:embed="rId4" cstate="print"/>
            <a:stretch>
              <a:fillRect/>
            </a:stretch>
          </p:blipFill>
          <p:spPr>
            <a:xfrm>
              <a:off x="596934" y="9689613"/>
              <a:ext cx="435459" cy="254960"/>
            </a:xfrm>
            <a:prstGeom prst="rect">
              <a:avLst/>
            </a:prstGeom>
          </p:spPr>
        </p:pic>
        <p:sp>
          <p:nvSpPr>
            <p:cNvPr id="13" name="object 5">
              <a:extLst>
                <a:ext uri="{FF2B5EF4-FFF2-40B4-BE49-F238E27FC236}">
                  <a16:creationId xmlns:a16="http://schemas.microsoft.com/office/drawing/2014/main" id="{9201DC64-4478-4EB9-9025-51D6079FF496}"/>
                </a:ext>
              </a:extLst>
            </p:cNvPr>
            <p:cNvSpPr/>
            <p:nvPr/>
          </p:nvSpPr>
          <p:spPr>
            <a:xfrm>
              <a:off x="810056" y="9125191"/>
              <a:ext cx="434975" cy="532130"/>
            </a:xfrm>
            <a:custGeom>
              <a:avLst/>
              <a:gdLst/>
              <a:ahLst/>
              <a:cxnLst/>
              <a:rect l="l" t="t" r="r" b="b"/>
              <a:pathLst>
                <a:path w="434975" h="532129">
                  <a:moveTo>
                    <a:pt x="434454" y="156476"/>
                  </a:moveTo>
                  <a:lnTo>
                    <a:pt x="431533" y="151726"/>
                  </a:lnTo>
                  <a:lnTo>
                    <a:pt x="422579" y="147167"/>
                  </a:lnTo>
                  <a:lnTo>
                    <a:pt x="406869" y="135686"/>
                  </a:lnTo>
                  <a:lnTo>
                    <a:pt x="406869" y="189826"/>
                  </a:lnTo>
                  <a:lnTo>
                    <a:pt x="406869" y="362940"/>
                  </a:lnTo>
                  <a:lnTo>
                    <a:pt x="231838" y="490931"/>
                  </a:lnTo>
                  <a:lnTo>
                    <a:pt x="231838" y="316014"/>
                  </a:lnTo>
                  <a:lnTo>
                    <a:pt x="265214" y="291947"/>
                  </a:lnTo>
                  <a:lnTo>
                    <a:pt x="406869" y="189826"/>
                  </a:lnTo>
                  <a:lnTo>
                    <a:pt x="406869" y="135686"/>
                  </a:lnTo>
                  <a:lnTo>
                    <a:pt x="396405" y="128028"/>
                  </a:lnTo>
                  <a:lnTo>
                    <a:pt x="396405" y="162229"/>
                  </a:lnTo>
                  <a:lnTo>
                    <a:pt x="217982" y="291934"/>
                  </a:lnTo>
                  <a:lnTo>
                    <a:pt x="204241" y="282117"/>
                  </a:lnTo>
                  <a:lnTo>
                    <a:pt x="204241" y="316052"/>
                  </a:lnTo>
                  <a:lnTo>
                    <a:pt x="204241" y="490829"/>
                  </a:lnTo>
                  <a:lnTo>
                    <a:pt x="27597" y="360857"/>
                  </a:lnTo>
                  <a:lnTo>
                    <a:pt x="27597" y="189699"/>
                  </a:lnTo>
                  <a:lnTo>
                    <a:pt x="204241" y="316052"/>
                  </a:lnTo>
                  <a:lnTo>
                    <a:pt x="204241" y="282117"/>
                  </a:lnTo>
                  <a:lnTo>
                    <a:pt x="75057" y="189699"/>
                  </a:lnTo>
                  <a:lnTo>
                    <a:pt x="50393" y="172059"/>
                  </a:lnTo>
                  <a:lnTo>
                    <a:pt x="37426" y="162775"/>
                  </a:lnTo>
                  <a:lnTo>
                    <a:pt x="218008" y="31775"/>
                  </a:lnTo>
                  <a:lnTo>
                    <a:pt x="396405" y="162229"/>
                  </a:lnTo>
                  <a:lnTo>
                    <a:pt x="396405" y="128028"/>
                  </a:lnTo>
                  <a:lnTo>
                    <a:pt x="264769" y="31775"/>
                  </a:lnTo>
                  <a:lnTo>
                    <a:pt x="221335" y="12"/>
                  </a:lnTo>
                  <a:lnTo>
                    <a:pt x="214795" y="0"/>
                  </a:lnTo>
                  <a:lnTo>
                    <a:pt x="6540" y="151079"/>
                  </a:lnTo>
                  <a:lnTo>
                    <a:pt x="2908" y="152946"/>
                  </a:lnTo>
                  <a:lnTo>
                    <a:pt x="12" y="157683"/>
                  </a:lnTo>
                  <a:lnTo>
                    <a:pt x="12" y="158445"/>
                  </a:lnTo>
                  <a:lnTo>
                    <a:pt x="12" y="162902"/>
                  </a:lnTo>
                  <a:lnTo>
                    <a:pt x="12" y="372249"/>
                  </a:lnTo>
                  <a:lnTo>
                    <a:pt x="2108" y="376377"/>
                  </a:lnTo>
                  <a:lnTo>
                    <a:pt x="206235" y="526580"/>
                  </a:lnTo>
                  <a:lnTo>
                    <a:pt x="207162" y="528078"/>
                  </a:lnTo>
                  <a:lnTo>
                    <a:pt x="210794" y="529932"/>
                  </a:lnTo>
                  <a:lnTo>
                    <a:pt x="212293" y="531025"/>
                  </a:lnTo>
                  <a:lnTo>
                    <a:pt x="215163" y="531926"/>
                  </a:lnTo>
                  <a:lnTo>
                    <a:pt x="215912" y="531926"/>
                  </a:lnTo>
                  <a:lnTo>
                    <a:pt x="220167" y="531926"/>
                  </a:lnTo>
                  <a:lnTo>
                    <a:pt x="220916" y="531926"/>
                  </a:lnTo>
                  <a:lnTo>
                    <a:pt x="223774" y="531037"/>
                  </a:lnTo>
                  <a:lnTo>
                    <a:pt x="225285" y="529932"/>
                  </a:lnTo>
                  <a:lnTo>
                    <a:pt x="228917" y="528091"/>
                  </a:lnTo>
                  <a:lnTo>
                    <a:pt x="229819" y="526618"/>
                  </a:lnTo>
                  <a:lnTo>
                    <a:pt x="278612" y="490931"/>
                  </a:lnTo>
                  <a:lnTo>
                    <a:pt x="432346" y="378510"/>
                  </a:lnTo>
                  <a:lnTo>
                    <a:pt x="434454" y="374370"/>
                  </a:lnTo>
                  <a:lnTo>
                    <a:pt x="434454" y="188760"/>
                  </a:lnTo>
                  <a:lnTo>
                    <a:pt x="434454" y="158457"/>
                  </a:lnTo>
                  <a:lnTo>
                    <a:pt x="434454" y="156476"/>
                  </a:lnTo>
                  <a:close/>
                </a:path>
              </a:pathLst>
            </a:custGeom>
            <a:solidFill>
              <a:srgbClr val="AB4E8E"/>
            </a:solidFill>
          </p:spPr>
          <p:txBody>
            <a:bodyPr wrap="square" lIns="0" tIns="0" rIns="0" bIns="0" rtlCol="0"/>
            <a:lstStyle/>
            <a:p>
              <a:endParaRPr/>
            </a:p>
          </p:txBody>
        </p:sp>
        <p:pic>
          <p:nvPicPr>
            <p:cNvPr id="14" name="object 6">
              <a:extLst>
                <a:ext uri="{FF2B5EF4-FFF2-40B4-BE49-F238E27FC236}">
                  <a16:creationId xmlns:a16="http://schemas.microsoft.com/office/drawing/2014/main" id="{5C346AD7-BE02-4237-8C03-A128D4DB66D4}"/>
                </a:ext>
              </a:extLst>
            </p:cNvPr>
            <p:cNvPicPr/>
            <p:nvPr/>
          </p:nvPicPr>
          <p:blipFill>
            <a:blip r:embed="rId5" cstate="print"/>
            <a:stretch>
              <a:fillRect/>
            </a:stretch>
          </p:blipFill>
          <p:spPr>
            <a:xfrm>
              <a:off x="809897" y="9339661"/>
              <a:ext cx="435459" cy="254959"/>
            </a:xfrm>
            <a:prstGeom prst="rect">
              <a:avLst/>
            </a:prstGeom>
          </p:spPr>
        </p:pic>
        <p:sp>
          <p:nvSpPr>
            <p:cNvPr id="15" name="object 7">
              <a:extLst>
                <a:ext uri="{FF2B5EF4-FFF2-40B4-BE49-F238E27FC236}">
                  <a16:creationId xmlns:a16="http://schemas.microsoft.com/office/drawing/2014/main" id="{675C40D4-E192-496A-B2DE-5B4634DF9FD1}"/>
                </a:ext>
              </a:extLst>
            </p:cNvPr>
            <p:cNvSpPr/>
            <p:nvPr/>
          </p:nvSpPr>
          <p:spPr>
            <a:xfrm>
              <a:off x="1023010" y="9486582"/>
              <a:ext cx="434975" cy="532130"/>
            </a:xfrm>
            <a:custGeom>
              <a:avLst/>
              <a:gdLst/>
              <a:ahLst/>
              <a:cxnLst/>
              <a:rect l="l" t="t" r="r" b="b"/>
              <a:pathLst>
                <a:path w="434975" h="532129">
                  <a:moveTo>
                    <a:pt x="434467" y="158457"/>
                  </a:moveTo>
                  <a:lnTo>
                    <a:pt x="434454" y="156476"/>
                  </a:lnTo>
                  <a:lnTo>
                    <a:pt x="431546" y="151714"/>
                  </a:lnTo>
                  <a:lnTo>
                    <a:pt x="422567" y="147154"/>
                  </a:lnTo>
                  <a:lnTo>
                    <a:pt x="406869" y="135686"/>
                  </a:lnTo>
                  <a:lnTo>
                    <a:pt x="406869" y="189826"/>
                  </a:lnTo>
                  <a:lnTo>
                    <a:pt x="406869" y="362940"/>
                  </a:lnTo>
                  <a:lnTo>
                    <a:pt x="231838" y="490931"/>
                  </a:lnTo>
                  <a:lnTo>
                    <a:pt x="231838" y="316014"/>
                  </a:lnTo>
                  <a:lnTo>
                    <a:pt x="265214" y="291947"/>
                  </a:lnTo>
                  <a:lnTo>
                    <a:pt x="406869" y="189826"/>
                  </a:lnTo>
                  <a:lnTo>
                    <a:pt x="406869" y="135686"/>
                  </a:lnTo>
                  <a:lnTo>
                    <a:pt x="396405" y="128028"/>
                  </a:lnTo>
                  <a:lnTo>
                    <a:pt x="396405" y="162229"/>
                  </a:lnTo>
                  <a:lnTo>
                    <a:pt x="217970" y="291922"/>
                  </a:lnTo>
                  <a:lnTo>
                    <a:pt x="204254" y="282117"/>
                  </a:lnTo>
                  <a:lnTo>
                    <a:pt x="204254" y="316052"/>
                  </a:lnTo>
                  <a:lnTo>
                    <a:pt x="204254" y="490829"/>
                  </a:lnTo>
                  <a:lnTo>
                    <a:pt x="27597" y="360857"/>
                  </a:lnTo>
                  <a:lnTo>
                    <a:pt x="27597" y="189687"/>
                  </a:lnTo>
                  <a:lnTo>
                    <a:pt x="204254" y="316052"/>
                  </a:lnTo>
                  <a:lnTo>
                    <a:pt x="204254" y="282117"/>
                  </a:lnTo>
                  <a:lnTo>
                    <a:pt x="152933" y="245402"/>
                  </a:lnTo>
                  <a:lnTo>
                    <a:pt x="75069" y="189687"/>
                  </a:lnTo>
                  <a:lnTo>
                    <a:pt x="37426" y="162775"/>
                  </a:lnTo>
                  <a:lnTo>
                    <a:pt x="218008" y="31775"/>
                  </a:lnTo>
                  <a:lnTo>
                    <a:pt x="396405" y="162229"/>
                  </a:lnTo>
                  <a:lnTo>
                    <a:pt x="396405" y="128028"/>
                  </a:lnTo>
                  <a:lnTo>
                    <a:pt x="264782" y="31775"/>
                  </a:lnTo>
                  <a:lnTo>
                    <a:pt x="221348" y="12"/>
                  </a:lnTo>
                  <a:lnTo>
                    <a:pt x="214795" y="0"/>
                  </a:lnTo>
                  <a:lnTo>
                    <a:pt x="6565" y="151053"/>
                  </a:lnTo>
                  <a:lnTo>
                    <a:pt x="2908" y="152946"/>
                  </a:lnTo>
                  <a:lnTo>
                    <a:pt x="12" y="157683"/>
                  </a:lnTo>
                  <a:lnTo>
                    <a:pt x="12" y="158445"/>
                  </a:lnTo>
                  <a:lnTo>
                    <a:pt x="12" y="162902"/>
                  </a:lnTo>
                  <a:lnTo>
                    <a:pt x="12" y="372249"/>
                  </a:lnTo>
                  <a:lnTo>
                    <a:pt x="2108" y="376377"/>
                  </a:lnTo>
                  <a:lnTo>
                    <a:pt x="206235" y="526567"/>
                  </a:lnTo>
                  <a:lnTo>
                    <a:pt x="207162" y="528066"/>
                  </a:lnTo>
                  <a:lnTo>
                    <a:pt x="210820" y="529945"/>
                  </a:lnTo>
                  <a:lnTo>
                    <a:pt x="212293" y="531012"/>
                  </a:lnTo>
                  <a:lnTo>
                    <a:pt x="215163" y="531926"/>
                  </a:lnTo>
                  <a:lnTo>
                    <a:pt x="215912" y="531926"/>
                  </a:lnTo>
                  <a:lnTo>
                    <a:pt x="220167" y="531926"/>
                  </a:lnTo>
                  <a:lnTo>
                    <a:pt x="220916" y="531926"/>
                  </a:lnTo>
                  <a:lnTo>
                    <a:pt x="223774" y="531025"/>
                  </a:lnTo>
                  <a:lnTo>
                    <a:pt x="225247" y="529958"/>
                  </a:lnTo>
                  <a:lnTo>
                    <a:pt x="228917" y="528091"/>
                  </a:lnTo>
                  <a:lnTo>
                    <a:pt x="229831" y="526592"/>
                  </a:lnTo>
                  <a:lnTo>
                    <a:pt x="278612" y="490931"/>
                  </a:lnTo>
                  <a:lnTo>
                    <a:pt x="432346" y="378510"/>
                  </a:lnTo>
                  <a:lnTo>
                    <a:pt x="434454" y="374357"/>
                  </a:lnTo>
                  <a:lnTo>
                    <a:pt x="434454" y="188760"/>
                  </a:lnTo>
                  <a:lnTo>
                    <a:pt x="434454" y="161429"/>
                  </a:lnTo>
                  <a:lnTo>
                    <a:pt x="434467" y="158457"/>
                  </a:lnTo>
                  <a:close/>
                </a:path>
              </a:pathLst>
            </a:custGeom>
            <a:solidFill>
              <a:srgbClr val="AB4E8E"/>
            </a:solidFill>
          </p:spPr>
          <p:txBody>
            <a:bodyPr wrap="square" lIns="0" tIns="0" rIns="0" bIns="0" rtlCol="0"/>
            <a:lstStyle/>
            <a:p>
              <a:endParaRPr/>
            </a:p>
          </p:txBody>
        </p:sp>
        <p:pic>
          <p:nvPicPr>
            <p:cNvPr id="16" name="object 8">
              <a:extLst>
                <a:ext uri="{FF2B5EF4-FFF2-40B4-BE49-F238E27FC236}">
                  <a16:creationId xmlns:a16="http://schemas.microsoft.com/office/drawing/2014/main" id="{492B8A7E-0267-433F-BD96-9BA3EC33D5D3}"/>
                </a:ext>
              </a:extLst>
            </p:cNvPr>
            <p:cNvPicPr/>
            <p:nvPr/>
          </p:nvPicPr>
          <p:blipFill>
            <a:blip r:embed="rId5" cstate="print"/>
            <a:stretch>
              <a:fillRect/>
            </a:stretch>
          </p:blipFill>
          <p:spPr>
            <a:xfrm>
              <a:off x="1022853" y="9701048"/>
              <a:ext cx="435459" cy="254959"/>
            </a:xfrm>
            <a:prstGeom prst="rect">
              <a:avLst/>
            </a:prstGeom>
          </p:spPr>
        </p:pic>
      </p:grpSp>
      <p:sp>
        <p:nvSpPr>
          <p:cNvPr id="23" name="CuadroTexto 22">
            <a:extLst>
              <a:ext uri="{FF2B5EF4-FFF2-40B4-BE49-F238E27FC236}">
                <a16:creationId xmlns:a16="http://schemas.microsoft.com/office/drawing/2014/main" id="{1D54CE27-4B34-4A2D-BBA3-5AAF26A98167}"/>
              </a:ext>
            </a:extLst>
          </p:cNvPr>
          <p:cNvSpPr txBox="1"/>
          <p:nvPr userDrawn="1"/>
        </p:nvSpPr>
        <p:spPr>
          <a:xfrm>
            <a:off x="5105400" y="9283125"/>
            <a:ext cx="12344400" cy="584775"/>
          </a:xfrm>
          <a:prstGeom prst="rect">
            <a:avLst/>
          </a:prstGeom>
          <a:noFill/>
        </p:spPr>
        <p:txBody>
          <a:bodyPr wrap="square">
            <a:spAutoFit/>
          </a:bodyPr>
          <a:lstStyle/>
          <a:p>
            <a:pPr algn="just">
              <a:spcBef>
                <a:spcPts val="30"/>
              </a:spcBef>
            </a:pPr>
            <a:r>
              <a:rPr lang="en-US" sz="1600" dirty="0"/>
              <a:t> "The</a:t>
            </a:r>
            <a:r>
              <a:rPr lang="en-US" sz="1600" spc="-15" dirty="0"/>
              <a:t> </a:t>
            </a:r>
            <a:r>
              <a:rPr lang="en-US" sz="1600" dirty="0"/>
              <a:t>European</a:t>
            </a:r>
            <a:r>
              <a:rPr lang="en-US" sz="1600" spc="-15" dirty="0"/>
              <a:t> </a:t>
            </a:r>
            <a:r>
              <a:rPr lang="en-US" sz="1600" dirty="0"/>
              <a:t>Commission</a:t>
            </a:r>
            <a:r>
              <a:rPr lang="en-US" sz="1600" spc="-10" dirty="0"/>
              <a:t> </a:t>
            </a:r>
            <a:r>
              <a:rPr lang="en-US" sz="1600" dirty="0"/>
              <a:t>support</a:t>
            </a:r>
            <a:r>
              <a:rPr lang="en-US" sz="1600" spc="-15" dirty="0"/>
              <a:t> </a:t>
            </a:r>
            <a:r>
              <a:rPr lang="en-US" sz="1600" dirty="0"/>
              <a:t>for</a:t>
            </a:r>
            <a:r>
              <a:rPr lang="en-US" sz="1600" spc="-10" dirty="0"/>
              <a:t> </a:t>
            </a:r>
            <a:r>
              <a:rPr lang="en-US" sz="1600" dirty="0"/>
              <a:t>the</a:t>
            </a:r>
            <a:r>
              <a:rPr lang="en-US" sz="1600" spc="-15" dirty="0"/>
              <a:t> </a:t>
            </a:r>
            <a:r>
              <a:rPr lang="en-US" sz="1600" dirty="0"/>
              <a:t>production</a:t>
            </a:r>
            <a:r>
              <a:rPr lang="en-US" sz="1600" spc="-10" dirty="0"/>
              <a:t> </a:t>
            </a:r>
            <a:r>
              <a:rPr lang="en-US" sz="1600" dirty="0"/>
              <a:t>of</a:t>
            </a:r>
            <a:r>
              <a:rPr lang="en-US" sz="1600" spc="-15" dirty="0"/>
              <a:t> </a:t>
            </a:r>
            <a:r>
              <a:rPr lang="en-US" sz="1600" dirty="0"/>
              <a:t>this</a:t>
            </a:r>
            <a:r>
              <a:rPr lang="en-US" sz="1600" spc="-15" dirty="0"/>
              <a:t> </a:t>
            </a:r>
            <a:r>
              <a:rPr lang="en-US" sz="1600" dirty="0"/>
              <a:t>publication</a:t>
            </a:r>
            <a:r>
              <a:rPr lang="en-US" sz="1600" spc="-10" dirty="0"/>
              <a:t> </a:t>
            </a:r>
            <a:r>
              <a:rPr lang="en-US" sz="1600" dirty="0"/>
              <a:t>does</a:t>
            </a:r>
            <a:r>
              <a:rPr lang="en-US" sz="1600" spc="-15" dirty="0"/>
              <a:t> </a:t>
            </a:r>
            <a:r>
              <a:rPr lang="en-US" sz="1600" dirty="0"/>
              <a:t>not</a:t>
            </a:r>
            <a:r>
              <a:rPr lang="en-US" sz="1600" spc="-10" dirty="0"/>
              <a:t> </a:t>
            </a:r>
            <a:r>
              <a:rPr lang="en-US" sz="1600" dirty="0"/>
              <a:t>constitute</a:t>
            </a:r>
            <a:r>
              <a:rPr lang="en-US" sz="1600" spc="-15" dirty="0"/>
              <a:t> </a:t>
            </a:r>
            <a:r>
              <a:rPr lang="en-US" sz="1600" dirty="0"/>
              <a:t>endorsement</a:t>
            </a:r>
            <a:r>
              <a:rPr lang="en-US" sz="1600" spc="-10" dirty="0"/>
              <a:t> </a:t>
            </a:r>
            <a:r>
              <a:rPr lang="en-US" sz="1600" dirty="0"/>
              <a:t>of</a:t>
            </a:r>
            <a:r>
              <a:rPr lang="en-US" sz="1600" spc="-15" dirty="0"/>
              <a:t> </a:t>
            </a:r>
            <a:r>
              <a:rPr lang="en-US" sz="1600" dirty="0"/>
              <a:t>the</a:t>
            </a:r>
            <a:r>
              <a:rPr lang="en-US" sz="1600" spc="-15" dirty="0"/>
              <a:t> </a:t>
            </a:r>
            <a:r>
              <a:rPr lang="en-US" sz="1600" dirty="0"/>
              <a:t>contents</a:t>
            </a:r>
            <a:r>
              <a:rPr lang="en-US" sz="1600" spc="-10" dirty="0"/>
              <a:t> </a:t>
            </a:r>
            <a:r>
              <a:rPr lang="en-US" sz="1600" dirty="0"/>
              <a:t>which</a:t>
            </a:r>
            <a:r>
              <a:rPr lang="en-US" sz="1600" spc="-155" dirty="0"/>
              <a:t> </a:t>
            </a:r>
            <a:r>
              <a:rPr lang="en-US" sz="1600" dirty="0"/>
              <a:t>reflects the views only of the authors, and the Commission cannot be held responsible for any use which may be made of the</a:t>
            </a:r>
            <a:r>
              <a:rPr lang="en-US" sz="1600" spc="5" dirty="0"/>
              <a:t> </a:t>
            </a:r>
            <a:r>
              <a:rPr lang="en-US" sz="1600" dirty="0"/>
              <a:t>information contained therein."</a:t>
            </a:r>
            <a:endParaRPr lang="es-ES" sz="1600" dirty="0"/>
          </a:p>
        </p:txBody>
      </p:sp>
      <p:pic>
        <p:nvPicPr>
          <p:cNvPr id="3" name="Imagen 2">
            <a:extLst>
              <a:ext uri="{FF2B5EF4-FFF2-40B4-BE49-F238E27FC236}">
                <a16:creationId xmlns:a16="http://schemas.microsoft.com/office/drawing/2014/main" id="{B39E953B-CAA4-449F-ACCE-41955DA3CD13}"/>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6002000" y="453887"/>
            <a:ext cx="1711842" cy="1587774"/>
          </a:xfrm>
          <a:prstGeom prst="rect">
            <a:avLst/>
          </a:prstGeom>
        </p:spPr>
      </p:pic>
    </p:spTree>
    <p:extLst>
      <p:ext uri="{BB962C8B-B14F-4D97-AF65-F5344CB8AC3E}">
        <p14:creationId xmlns:p14="http://schemas.microsoft.com/office/powerpoint/2010/main" val="4013780680"/>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hyperlink" Target="https://e4f-network.eu/"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hofstede-insights.com/models/national-cultur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e4f-network.eu/"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9.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0.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379" y="8813666"/>
            <a:ext cx="18287365" cy="1474470"/>
            <a:chOff x="379" y="8813666"/>
            <a:chExt cx="18287365" cy="1474470"/>
          </a:xfrm>
        </p:grpSpPr>
        <p:sp>
          <p:nvSpPr>
            <p:cNvPr id="3" name="object 3"/>
            <p:cNvSpPr/>
            <p:nvPr/>
          </p:nvSpPr>
          <p:spPr>
            <a:xfrm>
              <a:off x="597090" y="9475139"/>
              <a:ext cx="434975" cy="532130"/>
            </a:xfrm>
            <a:custGeom>
              <a:avLst/>
              <a:gdLst/>
              <a:ahLst/>
              <a:cxnLst/>
              <a:rect l="l" t="t" r="r" b="b"/>
              <a:pathLst>
                <a:path w="434975" h="532129">
                  <a:moveTo>
                    <a:pt x="434467" y="158457"/>
                  </a:moveTo>
                  <a:lnTo>
                    <a:pt x="434454" y="156476"/>
                  </a:lnTo>
                  <a:lnTo>
                    <a:pt x="431546" y="151726"/>
                  </a:lnTo>
                  <a:lnTo>
                    <a:pt x="422567" y="147167"/>
                  </a:lnTo>
                  <a:lnTo>
                    <a:pt x="406869" y="135699"/>
                  </a:lnTo>
                  <a:lnTo>
                    <a:pt x="406869" y="189826"/>
                  </a:lnTo>
                  <a:lnTo>
                    <a:pt x="406869" y="362940"/>
                  </a:lnTo>
                  <a:lnTo>
                    <a:pt x="231838" y="490931"/>
                  </a:lnTo>
                  <a:lnTo>
                    <a:pt x="231838" y="316026"/>
                  </a:lnTo>
                  <a:lnTo>
                    <a:pt x="265214" y="291947"/>
                  </a:lnTo>
                  <a:lnTo>
                    <a:pt x="406869" y="189826"/>
                  </a:lnTo>
                  <a:lnTo>
                    <a:pt x="406869" y="135699"/>
                  </a:lnTo>
                  <a:lnTo>
                    <a:pt x="396405" y="128041"/>
                  </a:lnTo>
                  <a:lnTo>
                    <a:pt x="396405" y="162229"/>
                  </a:lnTo>
                  <a:lnTo>
                    <a:pt x="217982" y="291934"/>
                  </a:lnTo>
                  <a:lnTo>
                    <a:pt x="204254" y="282117"/>
                  </a:lnTo>
                  <a:lnTo>
                    <a:pt x="204254" y="316052"/>
                  </a:lnTo>
                  <a:lnTo>
                    <a:pt x="204254" y="490842"/>
                  </a:lnTo>
                  <a:lnTo>
                    <a:pt x="27597" y="360870"/>
                  </a:lnTo>
                  <a:lnTo>
                    <a:pt x="27597" y="189699"/>
                  </a:lnTo>
                  <a:lnTo>
                    <a:pt x="204254" y="316052"/>
                  </a:lnTo>
                  <a:lnTo>
                    <a:pt x="204254" y="282117"/>
                  </a:lnTo>
                  <a:lnTo>
                    <a:pt x="77419" y="191389"/>
                  </a:lnTo>
                  <a:lnTo>
                    <a:pt x="75069" y="189699"/>
                  </a:lnTo>
                  <a:lnTo>
                    <a:pt x="60350" y="179184"/>
                  </a:lnTo>
                  <a:lnTo>
                    <a:pt x="37426" y="162775"/>
                  </a:lnTo>
                  <a:lnTo>
                    <a:pt x="218008" y="31775"/>
                  </a:lnTo>
                  <a:lnTo>
                    <a:pt x="396405" y="162229"/>
                  </a:lnTo>
                  <a:lnTo>
                    <a:pt x="396405" y="128041"/>
                  </a:lnTo>
                  <a:lnTo>
                    <a:pt x="264782" y="31775"/>
                  </a:lnTo>
                  <a:lnTo>
                    <a:pt x="221348" y="25"/>
                  </a:lnTo>
                  <a:lnTo>
                    <a:pt x="214795" y="0"/>
                  </a:lnTo>
                  <a:lnTo>
                    <a:pt x="6540" y="151079"/>
                  </a:lnTo>
                  <a:lnTo>
                    <a:pt x="2908" y="152946"/>
                  </a:lnTo>
                  <a:lnTo>
                    <a:pt x="12" y="157683"/>
                  </a:lnTo>
                  <a:lnTo>
                    <a:pt x="12" y="158445"/>
                  </a:lnTo>
                  <a:lnTo>
                    <a:pt x="12" y="162902"/>
                  </a:lnTo>
                  <a:lnTo>
                    <a:pt x="12" y="372249"/>
                  </a:lnTo>
                  <a:lnTo>
                    <a:pt x="2108" y="376377"/>
                  </a:lnTo>
                  <a:lnTo>
                    <a:pt x="206235" y="526580"/>
                  </a:lnTo>
                  <a:lnTo>
                    <a:pt x="207162" y="528078"/>
                  </a:lnTo>
                  <a:lnTo>
                    <a:pt x="210769" y="529920"/>
                  </a:lnTo>
                  <a:lnTo>
                    <a:pt x="212293" y="531025"/>
                  </a:lnTo>
                  <a:lnTo>
                    <a:pt x="215163" y="531939"/>
                  </a:lnTo>
                  <a:lnTo>
                    <a:pt x="215912" y="531939"/>
                  </a:lnTo>
                  <a:lnTo>
                    <a:pt x="220167" y="531939"/>
                  </a:lnTo>
                  <a:lnTo>
                    <a:pt x="220916" y="531939"/>
                  </a:lnTo>
                  <a:lnTo>
                    <a:pt x="223774" y="531037"/>
                  </a:lnTo>
                  <a:lnTo>
                    <a:pt x="225259" y="529945"/>
                  </a:lnTo>
                  <a:lnTo>
                    <a:pt x="228917" y="528091"/>
                  </a:lnTo>
                  <a:lnTo>
                    <a:pt x="229819" y="526618"/>
                  </a:lnTo>
                  <a:lnTo>
                    <a:pt x="278612" y="490931"/>
                  </a:lnTo>
                  <a:lnTo>
                    <a:pt x="432346" y="378510"/>
                  </a:lnTo>
                  <a:lnTo>
                    <a:pt x="434454" y="374370"/>
                  </a:lnTo>
                  <a:lnTo>
                    <a:pt x="434454" y="188760"/>
                  </a:lnTo>
                  <a:lnTo>
                    <a:pt x="434454" y="161429"/>
                  </a:lnTo>
                  <a:lnTo>
                    <a:pt x="434467" y="158457"/>
                  </a:lnTo>
                  <a:close/>
                </a:path>
              </a:pathLst>
            </a:custGeom>
            <a:solidFill>
              <a:srgbClr val="AB4E8E"/>
            </a:solidFill>
          </p:spPr>
          <p:txBody>
            <a:bodyPr wrap="square" lIns="0" tIns="0" rIns="0" bIns="0" rtlCol="0"/>
            <a:lstStyle/>
            <a:p>
              <a:endParaRPr/>
            </a:p>
          </p:txBody>
        </p:sp>
        <p:pic>
          <p:nvPicPr>
            <p:cNvPr id="4" name="object 4"/>
            <p:cNvPicPr/>
            <p:nvPr/>
          </p:nvPicPr>
          <p:blipFill>
            <a:blip r:embed="rId2" cstate="print"/>
            <a:stretch>
              <a:fillRect/>
            </a:stretch>
          </p:blipFill>
          <p:spPr>
            <a:xfrm>
              <a:off x="596934" y="9689613"/>
              <a:ext cx="435459" cy="254960"/>
            </a:xfrm>
            <a:prstGeom prst="rect">
              <a:avLst/>
            </a:prstGeom>
          </p:spPr>
        </p:pic>
        <p:sp>
          <p:nvSpPr>
            <p:cNvPr id="5" name="object 5"/>
            <p:cNvSpPr/>
            <p:nvPr/>
          </p:nvSpPr>
          <p:spPr>
            <a:xfrm>
              <a:off x="810056" y="9125191"/>
              <a:ext cx="434975" cy="532130"/>
            </a:xfrm>
            <a:custGeom>
              <a:avLst/>
              <a:gdLst/>
              <a:ahLst/>
              <a:cxnLst/>
              <a:rect l="l" t="t" r="r" b="b"/>
              <a:pathLst>
                <a:path w="434975" h="532129">
                  <a:moveTo>
                    <a:pt x="434454" y="156476"/>
                  </a:moveTo>
                  <a:lnTo>
                    <a:pt x="431533" y="151726"/>
                  </a:lnTo>
                  <a:lnTo>
                    <a:pt x="422579" y="147167"/>
                  </a:lnTo>
                  <a:lnTo>
                    <a:pt x="406869" y="135686"/>
                  </a:lnTo>
                  <a:lnTo>
                    <a:pt x="406869" y="189826"/>
                  </a:lnTo>
                  <a:lnTo>
                    <a:pt x="406869" y="362940"/>
                  </a:lnTo>
                  <a:lnTo>
                    <a:pt x="231838" y="490931"/>
                  </a:lnTo>
                  <a:lnTo>
                    <a:pt x="231838" y="316014"/>
                  </a:lnTo>
                  <a:lnTo>
                    <a:pt x="265214" y="291947"/>
                  </a:lnTo>
                  <a:lnTo>
                    <a:pt x="406869" y="189826"/>
                  </a:lnTo>
                  <a:lnTo>
                    <a:pt x="406869" y="135686"/>
                  </a:lnTo>
                  <a:lnTo>
                    <a:pt x="396405" y="128028"/>
                  </a:lnTo>
                  <a:lnTo>
                    <a:pt x="396405" y="162229"/>
                  </a:lnTo>
                  <a:lnTo>
                    <a:pt x="217982" y="291934"/>
                  </a:lnTo>
                  <a:lnTo>
                    <a:pt x="204241" y="282117"/>
                  </a:lnTo>
                  <a:lnTo>
                    <a:pt x="204241" y="316052"/>
                  </a:lnTo>
                  <a:lnTo>
                    <a:pt x="204241" y="490829"/>
                  </a:lnTo>
                  <a:lnTo>
                    <a:pt x="27597" y="360857"/>
                  </a:lnTo>
                  <a:lnTo>
                    <a:pt x="27597" y="189699"/>
                  </a:lnTo>
                  <a:lnTo>
                    <a:pt x="204241" y="316052"/>
                  </a:lnTo>
                  <a:lnTo>
                    <a:pt x="204241" y="282117"/>
                  </a:lnTo>
                  <a:lnTo>
                    <a:pt x="75057" y="189699"/>
                  </a:lnTo>
                  <a:lnTo>
                    <a:pt x="50393" y="172059"/>
                  </a:lnTo>
                  <a:lnTo>
                    <a:pt x="37426" y="162775"/>
                  </a:lnTo>
                  <a:lnTo>
                    <a:pt x="218008" y="31775"/>
                  </a:lnTo>
                  <a:lnTo>
                    <a:pt x="396405" y="162229"/>
                  </a:lnTo>
                  <a:lnTo>
                    <a:pt x="396405" y="128028"/>
                  </a:lnTo>
                  <a:lnTo>
                    <a:pt x="264769" y="31775"/>
                  </a:lnTo>
                  <a:lnTo>
                    <a:pt x="221335" y="12"/>
                  </a:lnTo>
                  <a:lnTo>
                    <a:pt x="214795" y="0"/>
                  </a:lnTo>
                  <a:lnTo>
                    <a:pt x="6540" y="151079"/>
                  </a:lnTo>
                  <a:lnTo>
                    <a:pt x="2908" y="152946"/>
                  </a:lnTo>
                  <a:lnTo>
                    <a:pt x="12" y="157683"/>
                  </a:lnTo>
                  <a:lnTo>
                    <a:pt x="12" y="158445"/>
                  </a:lnTo>
                  <a:lnTo>
                    <a:pt x="12" y="162902"/>
                  </a:lnTo>
                  <a:lnTo>
                    <a:pt x="12" y="372249"/>
                  </a:lnTo>
                  <a:lnTo>
                    <a:pt x="2108" y="376377"/>
                  </a:lnTo>
                  <a:lnTo>
                    <a:pt x="206235" y="526580"/>
                  </a:lnTo>
                  <a:lnTo>
                    <a:pt x="207162" y="528078"/>
                  </a:lnTo>
                  <a:lnTo>
                    <a:pt x="210794" y="529932"/>
                  </a:lnTo>
                  <a:lnTo>
                    <a:pt x="212293" y="531025"/>
                  </a:lnTo>
                  <a:lnTo>
                    <a:pt x="215163" y="531926"/>
                  </a:lnTo>
                  <a:lnTo>
                    <a:pt x="215912" y="531926"/>
                  </a:lnTo>
                  <a:lnTo>
                    <a:pt x="220167" y="531926"/>
                  </a:lnTo>
                  <a:lnTo>
                    <a:pt x="220916" y="531926"/>
                  </a:lnTo>
                  <a:lnTo>
                    <a:pt x="223774" y="531037"/>
                  </a:lnTo>
                  <a:lnTo>
                    <a:pt x="225285" y="529932"/>
                  </a:lnTo>
                  <a:lnTo>
                    <a:pt x="228917" y="528091"/>
                  </a:lnTo>
                  <a:lnTo>
                    <a:pt x="229819" y="526618"/>
                  </a:lnTo>
                  <a:lnTo>
                    <a:pt x="278612" y="490931"/>
                  </a:lnTo>
                  <a:lnTo>
                    <a:pt x="432346" y="378510"/>
                  </a:lnTo>
                  <a:lnTo>
                    <a:pt x="434454" y="374370"/>
                  </a:lnTo>
                  <a:lnTo>
                    <a:pt x="434454" y="188760"/>
                  </a:lnTo>
                  <a:lnTo>
                    <a:pt x="434454" y="158457"/>
                  </a:lnTo>
                  <a:lnTo>
                    <a:pt x="434454" y="156476"/>
                  </a:lnTo>
                  <a:close/>
                </a:path>
              </a:pathLst>
            </a:custGeom>
            <a:solidFill>
              <a:srgbClr val="AB4E8E"/>
            </a:solidFill>
          </p:spPr>
          <p:txBody>
            <a:bodyPr wrap="square" lIns="0" tIns="0" rIns="0" bIns="0" rtlCol="0"/>
            <a:lstStyle/>
            <a:p>
              <a:endParaRPr/>
            </a:p>
          </p:txBody>
        </p:sp>
        <p:pic>
          <p:nvPicPr>
            <p:cNvPr id="6" name="object 6"/>
            <p:cNvPicPr/>
            <p:nvPr/>
          </p:nvPicPr>
          <p:blipFill>
            <a:blip r:embed="rId3" cstate="print"/>
            <a:stretch>
              <a:fillRect/>
            </a:stretch>
          </p:blipFill>
          <p:spPr>
            <a:xfrm>
              <a:off x="809897" y="9339661"/>
              <a:ext cx="435459" cy="254959"/>
            </a:xfrm>
            <a:prstGeom prst="rect">
              <a:avLst/>
            </a:prstGeom>
          </p:spPr>
        </p:pic>
        <p:sp>
          <p:nvSpPr>
            <p:cNvPr id="7" name="object 7"/>
            <p:cNvSpPr/>
            <p:nvPr/>
          </p:nvSpPr>
          <p:spPr>
            <a:xfrm>
              <a:off x="1023010" y="9486582"/>
              <a:ext cx="434975" cy="532130"/>
            </a:xfrm>
            <a:custGeom>
              <a:avLst/>
              <a:gdLst/>
              <a:ahLst/>
              <a:cxnLst/>
              <a:rect l="l" t="t" r="r" b="b"/>
              <a:pathLst>
                <a:path w="434975" h="532129">
                  <a:moveTo>
                    <a:pt x="434467" y="158457"/>
                  </a:moveTo>
                  <a:lnTo>
                    <a:pt x="434454" y="156476"/>
                  </a:lnTo>
                  <a:lnTo>
                    <a:pt x="431546" y="151714"/>
                  </a:lnTo>
                  <a:lnTo>
                    <a:pt x="422567" y="147154"/>
                  </a:lnTo>
                  <a:lnTo>
                    <a:pt x="406869" y="135686"/>
                  </a:lnTo>
                  <a:lnTo>
                    <a:pt x="406869" y="189826"/>
                  </a:lnTo>
                  <a:lnTo>
                    <a:pt x="406869" y="362940"/>
                  </a:lnTo>
                  <a:lnTo>
                    <a:pt x="231838" y="490931"/>
                  </a:lnTo>
                  <a:lnTo>
                    <a:pt x="231838" y="316014"/>
                  </a:lnTo>
                  <a:lnTo>
                    <a:pt x="265214" y="291947"/>
                  </a:lnTo>
                  <a:lnTo>
                    <a:pt x="406869" y="189826"/>
                  </a:lnTo>
                  <a:lnTo>
                    <a:pt x="406869" y="135686"/>
                  </a:lnTo>
                  <a:lnTo>
                    <a:pt x="396405" y="128028"/>
                  </a:lnTo>
                  <a:lnTo>
                    <a:pt x="396405" y="162229"/>
                  </a:lnTo>
                  <a:lnTo>
                    <a:pt x="217970" y="291922"/>
                  </a:lnTo>
                  <a:lnTo>
                    <a:pt x="204254" y="282117"/>
                  </a:lnTo>
                  <a:lnTo>
                    <a:pt x="204254" y="316052"/>
                  </a:lnTo>
                  <a:lnTo>
                    <a:pt x="204254" y="490829"/>
                  </a:lnTo>
                  <a:lnTo>
                    <a:pt x="27597" y="360857"/>
                  </a:lnTo>
                  <a:lnTo>
                    <a:pt x="27597" y="189687"/>
                  </a:lnTo>
                  <a:lnTo>
                    <a:pt x="204254" y="316052"/>
                  </a:lnTo>
                  <a:lnTo>
                    <a:pt x="204254" y="282117"/>
                  </a:lnTo>
                  <a:lnTo>
                    <a:pt x="152933" y="245402"/>
                  </a:lnTo>
                  <a:lnTo>
                    <a:pt x="75069" y="189687"/>
                  </a:lnTo>
                  <a:lnTo>
                    <a:pt x="37426" y="162775"/>
                  </a:lnTo>
                  <a:lnTo>
                    <a:pt x="218008" y="31775"/>
                  </a:lnTo>
                  <a:lnTo>
                    <a:pt x="396405" y="162229"/>
                  </a:lnTo>
                  <a:lnTo>
                    <a:pt x="396405" y="128028"/>
                  </a:lnTo>
                  <a:lnTo>
                    <a:pt x="264782" y="31775"/>
                  </a:lnTo>
                  <a:lnTo>
                    <a:pt x="221348" y="12"/>
                  </a:lnTo>
                  <a:lnTo>
                    <a:pt x="214795" y="0"/>
                  </a:lnTo>
                  <a:lnTo>
                    <a:pt x="6565" y="151053"/>
                  </a:lnTo>
                  <a:lnTo>
                    <a:pt x="2908" y="152946"/>
                  </a:lnTo>
                  <a:lnTo>
                    <a:pt x="12" y="157683"/>
                  </a:lnTo>
                  <a:lnTo>
                    <a:pt x="12" y="158445"/>
                  </a:lnTo>
                  <a:lnTo>
                    <a:pt x="12" y="162902"/>
                  </a:lnTo>
                  <a:lnTo>
                    <a:pt x="12" y="372249"/>
                  </a:lnTo>
                  <a:lnTo>
                    <a:pt x="2108" y="376377"/>
                  </a:lnTo>
                  <a:lnTo>
                    <a:pt x="206235" y="526567"/>
                  </a:lnTo>
                  <a:lnTo>
                    <a:pt x="207162" y="528066"/>
                  </a:lnTo>
                  <a:lnTo>
                    <a:pt x="210820" y="529945"/>
                  </a:lnTo>
                  <a:lnTo>
                    <a:pt x="212293" y="531012"/>
                  </a:lnTo>
                  <a:lnTo>
                    <a:pt x="215163" y="531926"/>
                  </a:lnTo>
                  <a:lnTo>
                    <a:pt x="215912" y="531926"/>
                  </a:lnTo>
                  <a:lnTo>
                    <a:pt x="220167" y="531926"/>
                  </a:lnTo>
                  <a:lnTo>
                    <a:pt x="220916" y="531926"/>
                  </a:lnTo>
                  <a:lnTo>
                    <a:pt x="223774" y="531025"/>
                  </a:lnTo>
                  <a:lnTo>
                    <a:pt x="225247" y="529958"/>
                  </a:lnTo>
                  <a:lnTo>
                    <a:pt x="228917" y="528091"/>
                  </a:lnTo>
                  <a:lnTo>
                    <a:pt x="229831" y="526592"/>
                  </a:lnTo>
                  <a:lnTo>
                    <a:pt x="278612" y="490931"/>
                  </a:lnTo>
                  <a:lnTo>
                    <a:pt x="432346" y="378510"/>
                  </a:lnTo>
                  <a:lnTo>
                    <a:pt x="434454" y="374357"/>
                  </a:lnTo>
                  <a:lnTo>
                    <a:pt x="434454" y="188760"/>
                  </a:lnTo>
                  <a:lnTo>
                    <a:pt x="434454" y="161429"/>
                  </a:lnTo>
                  <a:lnTo>
                    <a:pt x="434467" y="158457"/>
                  </a:lnTo>
                  <a:close/>
                </a:path>
              </a:pathLst>
            </a:custGeom>
            <a:solidFill>
              <a:srgbClr val="AB4E8E"/>
            </a:solidFill>
          </p:spPr>
          <p:txBody>
            <a:bodyPr wrap="square" lIns="0" tIns="0" rIns="0" bIns="0" rtlCol="0"/>
            <a:lstStyle/>
            <a:p>
              <a:endParaRPr/>
            </a:p>
          </p:txBody>
        </p:sp>
        <p:pic>
          <p:nvPicPr>
            <p:cNvPr id="8" name="object 8"/>
            <p:cNvPicPr/>
            <p:nvPr/>
          </p:nvPicPr>
          <p:blipFill>
            <a:blip r:embed="rId3" cstate="print"/>
            <a:stretch>
              <a:fillRect/>
            </a:stretch>
          </p:blipFill>
          <p:spPr>
            <a:xfrm>
              <a:off x="1022853" y="9701048"/>
              <a:ext cx="435459" cy="254959"/>
            </a:xfrm>
            <a:prstGeom prst="rect">
              <a:avLst/>
            </a:prstGeom>
          </p:spPr>
        </p:pic>
      </p:grpSp>
      <p:sp>
        <p:nvSpPr>
          <p:cNvPr id="14" name="CuadroTexto 13">
            <a:extLst>
              <a:ext uri="{FF2B5EF4-FFF2-40B4-BE49-F238E27FC236}">
                <a16:creationId xmlns:a16="http://schemas.microsoft.com/office/drawing/2014/main" id="{8B22E22E-102D-4F39-871D-A47062F5E08F}"/>
              </a:ext>
            </a:extLst>
          </p:cNvPr>
          <p:cNvSpPr txBox="1"/>
          <p:nvPr/>
        </p:nvSpPr>
        <p:spPr>
          <a:xfrm>
            <a:off x="3505200" y="6438900"/>
            <a:ext cx="11277600" cy="769441"/>
          </a:xfrm>
          <a:prstGeom prst="rect">
            <a:avLst/>
          </a:prstGeom>
          <a:noFill/>
        </p:spPr>
        <p:txBody>
          <a:bodyPr wrap="square">
            <a:spAutoFit/>
          </a:bodyPr>
          <a:lstStyle/>
          <a:p>
            <a:pPr algn="ctr">
              <a:spcBef>
                <a:spcPts val="5"/>
              </a:spcBef>
              <a:tabLst>
                <a:tab pos="1205230" algn="l"/>
                <a:tab pos="1926589" algn="l"/>
                <a:tab pos="2915920" algn="l"/>
                <a:tab pos="3444875" algn="l"/>
                <a:tab pos="4383405" algn="l"/>
                <a:tab pos="6796405" algn="l"/>
              </a:tabLst>
              <a:defRPr/>
            </a:pPr>
            <a:r>
              <a:rPr lang="it-IT" sz="44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Ricerca di mercato e analisi di mercato</a:t>
            </a:r>
          </a:p>
        </p:txBody>
      </p:sp>
      <p:sp>
        <p:nvSpPr>
          <p:cNvPr id="10" name="CuadroTexto 9">
            <a:extLst>
              <a:ext uri="{FF2B5EF4-FFF2-40B4-BE49-F238E27FC236}">
                <a16:creationId xmlns:a16="http://schemas.microsoft.com/office/drawing/2014/main" id="{F8FF77D8-BE9E-336F-6009-FF57C57DF311}"/>
              </a:ext>
            </a:extLst>
          </p:cNvPr>
          <p:cNvSpPr txBox="1"/>
          <p:nvPr/>
        </p:nvSpPr>
        <p:spPr>
          <a:xfrm>
            <a:off x="4229100" y="5753100"/>
            <a:ext cx="9144000" cy="461665"/>
          </a:xfrm>
          <a:prstGeom prst="rect">
            <a:avLst/>
          </a:prstGeom>
          <a:noFill/>
        </p:spPr>
        <p:txBody>
          <a:bodyPr wrap="square">
            <a:spAutoFit/>
          </a:bodyPr>
          <a:lstStyle/>
          <a:p>
            <a:pPr marL="2416810" marR="2413635" algn="ctr">
              <a:spcBef>
                <a:spcPts val="415"/>
              </a:spcBef>
              <a:spcAft>
                <a:spcPts val="0"/>
              </a:spcAft>
            </a:pPr>
            <a:r>
              <a:rPr lang="en-US" sz="2400" b="1" u="sng" dirty="0">
                <a:solidFill>
                  <a:srgbClr val="B05894"/>
                </a:solidFill>
                <a:effectLst/>
                <a:latin typeface="Microsoft Sans Serif" panose="020B0604020202020204" pitchFamily="34" charset="0"/>
                <a:ea typeface="Microsoft Sans Serif" panose="020B0604020202020204" pitchFamily="34" charset="0"/>
                <a:hlinkClick r:id="rId4">
                  <a:extLst>
                    <a:ext uri="{A12FA001-AC4F-418D-AE19-62706E023703}">
                      <ahyp:hlinkClr xmlns:ahyp="http://schemas.microsoft.com/office/drawing/2018/hyperlinkcolor" val="tx"/>
                    </a:ext>
                  </a:extLst>
                </a:hlinkClick>
              </a:rPr>
              <a:t>e4f-network.eu</a:t>
            </a:r>
            <a:endParaRPr lang="es-ES" sz="2400" u="sng" dirty="0">
              <a:solidFill>
                <a:srgbClr val="B05894"/>
              </a:solidFill>
              <a:effectLst/>
              <a:latin typeface="Microsoft Sans Serif" panose="020B0604020202020204" pitchFamily="34" charset="0"/>
              <a:ea typeface="Microsoft Sans Serif" panose="020B0604020202020204" pitchFamily="34" charset="0"/>
            </a:endParaRPr>
          </a:p>
        </p:txBody>
      </p:sp>
      <p:pic>
        <p:nvPicPr>
          <p:cNvPr id="11" name="Imagen 10">
            <a:extLst>
              <a:ext uri="{FF2B5EF4-FFF2-40B4-BE49-F238E27FC236}">
                <a16:creationId xmlns:a16="http://schemas.microsoft.com/office/drawing/2014/main" id="{7DD2F895-7262-9633-90DA-F2BB33FD25B8}"/>
              </a:ext>
            </a:extLst>
          </p:cNvPr>
          <p:cNvPicPr>
            <a:picLocks noChangeAspect="1"/>
          </p:cNvPicPr>
          <p:nvPr/>
        </p:nvPicPr>
        <p:blipFill>
          <a:blip r:embed="rId5"/>
          <a:stretch>
            <a:fillRect/>
          </a:stretch>
        </p:blipFill>
        <p:spPr>
          <a:xfrm>
            <a:off x="7239000" y="5748635"/>
            <a:ext cx="472319" cy="46166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9561250" cy="938719"/>
          </a:xfrm>
          <a:prstGeom prst="rect">
            <a:avLst/>
          </a:prstGeom>
          <a:noFill/>
        </p:spPr>
        <p:txBody>
          <a:bodyPr wrap="square" rtlCol="0">
            <a:spAutoFit/>
          </a:bodyPr>
          <a:lstStyle/>
          <a:p>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Unità</a:t>
            </a:r>
            <a:r>
              <a:rPr lang="en-U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2: </a:t>
            </a:r>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Analisi</a:t>
            </a:r>
            <a:r>
              <a:rPr lang="en-U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di </a:t>
            </a:r>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mercato</a:t>
            </a:r>
            <a:endParaRPr lang="en-US" sz="5500" b="1" dirty="0">
              <a:solidFill>
                <a:srgbClr val="B05894"/>
              </a:solidFill>
            </a:endParaRPr>
          </a:p>
        </p:txBody>
      </p:sp>
      <p:sp>
        <p:nvSpPr>
          <p:cNvPr id="19" name="CasellaDiTesto 18">
            <a:extLst>
              <a:ext uri="{FF2B5EF4-FFF2-40B4-BE49-F238E27FC236}">
                <a16:creationId xmlns:a16="http://schemas.microsoft.com/office/drawing/2014/main" id="{25428F14-25ED-43DA-7F9A-9BB54D0C93D2}"/>
              </a:ext>
            </a:extLst>
          </p:cNvPr>
          <p:cNvSpPr txBox="1"/>
          <p:nvPr/>
        </p:nvSpPr>
        <p:spPr>
          <a:xfrm>
            <a:off x="497150" y="1104900"/>
            <a:ext cx="13599850" cy="830997"/>
          </a:xfrm>
          <a:prstGeom prst="rect">
            <a:avLst/>
          </a:prstGeom>
          <a:noFill/>
        </p:spPr>
        <p:txBody>
          <a:bodyPr wrap="square" rtlCol="0">
            <a:spAutoFit/>
          </a:bodyPr>
          <a:lstStyle/>
          <a:p>
            <a:r>
              <a:rPr lang="en-US"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Sezione</a:t>
            </a:r>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2.2: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Tipologie</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 di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analisi</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 di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mercato</a:t>
            </a:r>
            <a:endParaRPr lang="en-US" sz="4800" b="1" dirty="0"/>
          </a:p>
        </p:txBody>
      </p:sp>
      <p:grpSp>
        <p:nvGrpSpPr>
          <p:cNvPr id="3" name="Gruppo 2"/>
          <p:cNvGrpSpPr/>
          <p:nvPr/>
        </p:nvGrpSpPr>
        <p:grpSpPr>
          <a:xfrm>
            <a:off x="914400" y="2400300"/>
            <a:ext cx="14373285" cy="6247864"/>
            <a:chOff x="577059" y="2400300"/>
            <a:chExt cx="14373285" cy="6247864"/>
          </a:xfrm>
        </p:grpSpPr>
        <p:sp>
          <p:nvSpPr>
            <p:cNvPr id="13" name="CasellaDiTesto 12">
              <a:extLst>
                <a:ext uri="{FF2B5EF4-FFF2-40B4-BE49-F238E27FC236}">
                  <a16:creationId xmlns:a16="http://schemas.microsoft.com/office/drawing/2014/main" id="{BEA0FF3A-FE75-94B1-D18D-42753ECA6E59}"/>
                </a:ext>
              </a:extLst>
            </p:cNvPr>
            <p:cNvSpPr txBox="1"/>
            <p:nvPr/>
          </p:nvSpPr>
          <p:spPr>
            <a:xfrm>
              <a:off x="577059" y="2400300"/>
              <a:ext cx="3389050" cy="6247864"/>
            </a:xfrm>
            <a:prstGeom prst="rect">
              <a:avLst/>
            </a:prstGeom>
            <a:noFill/>
          </p:spPr>
          <p:txBody>
            <a:bodyPr wrap="square" rtlCol="0">
              <a:spAutoFit/>
            </a:bodyPr>
            <a:lstStyle/>
            <a:p>
              <a:pPr algn="just"/>
              <a:r>
                <a:rPr lang="en-US" sz="2000"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Studi</a:t>
              </a:r>
              <a:r>
                <a:rPr lang="en-US" sz="2000"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di </a:t>
              </a:r>
              <a:r>
                <a:rPr lang="en-US" sz="2000"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settore</a:t>
              </a:r>
              <a:endParaRPr lang="en-US" sz="2000"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it-IT" sz="2000" dirty="0">
                  <a:latin typeface="Microsoft Sans Serif" panose="020B0604020202020204" pitchFamily="34" charset="0"/>
                  <a:ea typeface="Microsoft Sans Serif" panose="020B0604020202020204" pitchFamily="34" charset="0"/>
                  <a:cs typeface="Microsoft Sans Serif" panose="020B0604020202020204" pitchFamily="34" charset="0"/>
                </a:rPr>
                <a:t>Questi rapporti sono completi e di ampia copertura. Riescono a fornire una visione completa di un settore: non solo includono i tassi di crescita della top-line, ma anche stime basate sulla segmentazione del mercato e sulla quota di mercato per articoli principali e rivali. </a:t>
              </a:r>
            </a:p>
            <a:p>
              <a:pPr algn="just"/>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it-IT" sz="2000" dirty="0">
                  <a:latin typeface="Microsoft Sans Serif" panose="020B0604020202020204" pitchFamily="34" charset="0"/>
                  <a:ea typeface="Microsoft Sans Serif" panose="020B0604020202020204" pitchFamily="34" charset="0"/>
                  <a:cs typeface="Microsoft Sans Serif" panose="020B0604020202020204" pitchFamily="34" charset="0"/>
                </a:rPr>
                <a:t>Prendono in considerazione interruzioni, sconvolgimenti legislativi, tendenze dei consumatori e altre variabili che si prevede abbiano un’influenza su un settore.</a:t>
              </a:r>
            </a:p>
          </p:txBody>
        </p:sp>
        <p:grpSp>
          <p:nvGrpSpPr>
            <p:cNvPr id="2" name="Gruppo 1"/>
            <p:cNvGrpSpPr/>
            <p:nvPr/>
          </p:nvGrpSpPr>
          <p:grpSpPr>
            <a:xfrm>
              <a:off x="4046800" y="2400300"/>
              <a:ext cx="10903544" cy="6247864"/>
              <a:chOff x="4046800" y="2400300"/>
              <a:chExt cx="10903544" cy="6247864"/>
            </a:xfrm>
          </p:grpSpPr>
          <p:sp>
            <p:nvSpPr>
              <p:cNvPr id="15" name="CasellaDiTesto 14">
                <a:extLst>
                  <a:ext uri="{FF2B5EF4-FFF2-40B4-BE49-F238E27FC236}">
                    <a16:creationId xmlns:a16="http://schemas.microsoft.com/office/drawing/2014/main" id="{BEA0FF3A-FE75-94B1-D18D-42753ECA6E59}"/>
                  </a:ext>
                </a:extLst>
              </p:cNvPr>
              <p:cNvSpPr txBox="1"/>
              <p:nvPr/>
            </p:nvSpPr>
            <p:spPr>
              <a:xfrm>
                <a:off x="4127491" y="2400300"/>
                <a:ext cx="3409180" cy="3477875"/>
              </a:xfrm>
              <a:prstGeom prst="rect">
                <a:avLst/>
              </a:prstGeom>
              <a:noFill/>
            </p:spPr>
            <p:txBody>
              <a:bodyPr wrap="square" rtlCol="0">
                <a:spAutoFit/>
              </a:bodyPr>
              <a:lstStyle/>
              <a:p>
                <a:pPr algn="just"/>
                <a:r>
                  <a:rPr lang="en-US" sz="2000"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Studi</a:t>
                </a:r>
                <a:r>
                  <a:rPr lang="en-US" sz="2000"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di </a:t>
                </a:r>
                <a:r>
                  <a:rPr lang="en-US" sz="2000"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nicchia</a:t>
                </a:r>
                <a:endParaRPr lang="en-US" sz="2000"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it-IT" sz="2000" dirty="0">
                    <a:latin typeface="Microsoft Sans Serif" panose="020B0604020202020204" pitchFamily="34" charset="0"/>
                    <a:ea typeface="Microsoft Sans Serif" panose="020B0604020202020204" pitchFamily="34" charset="0"/>
                    <a:cs typeface="Microsoft Sans Serif" panose="020B0604020202020204" pitchFamily="34" charset="0"/>
                  </a:rPr>
                  <a:t>Gli studi di nicchia forniscono un’analisi approfondita di nuovi prodotti rapidamente emergenti o rivoluzionari che si prevede avranno una grande influenza sui rispettivi settori a breve e / o lungo termine.</a:t>
                </a:r>
              </a:p>
            </p:txBody>
          </p:sp>
          <p:sp>
            <p:nvSpPr>
              <p:cNvPr id="16" name="CasellaDiTesto 15">
                <a:extLst>
                  <a:ext uri="{FF2B5EF4-FFF2-40B4-BE49-F238E27FC236}">
                    <a16:creationId xmlns:a16="http://schemas.microsoft.com/office/drawing/2014/main" id="{BEA0FF3A-FE75-94B1-D18D-42753ECA6E59}"/>
                  </a:ext>
                </a:extLst>
              </p:cNvPr>
              <p:cNvSpPr txBox="1"/>
              <p:nvPr/>
            </p:nvSpPr>
            <p:spPr>
              <a:xfrm>
                <a:off x="7698053" y="2400300"/>
                <a:ext cx="3409180" cy="5940088"/>
              </a:xfrm>
              <a:prstGeom prst="rect">
                <a:avLst/>
              </a:prstGeom>
              <a:noFill/>
            </p:spPr>
            <p:txBody>
              <a:bodyPr wrap="square" rtlCol="0">
                <a:spAutoFit/>
              </a:bodyPr>
              <a:lstStyle/>
              <a:p>
                <a:pPr algn="just"/>
                <a:r>
                  <a:rPr lang="en-US" sz="2000"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Focus Studies</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p>
              <a:p>
                <a:pPr algn="just"/>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it-IT" sz="2000" dirty="0">
                    <a:latin typeface="Microsoft Sans Serif" panose="020B0604020202020204" pitchFamily="34" charset="0"/>
                    <a:ea typeface="Microsoft Sans Serif" panose="020B0604020202020204" pitchFamily="34" charset="0"/>
                    <a:cs typeface="Microsoft Sans Serif" panose="020B0604020202020204" pitchFamily="34" charset="0"/>
                  </a:rPr>
                  <a:t>Si tratta di brevi rapporti di ricerca di mercato progettati per fornire informazioni rapide su una vasta gamma di prodotti e servizi. </a:t>
                </a:r>
              </a:p>
              <a:p>
                <a:pPr algn="just"/>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I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documenti</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si</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concentrano</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sulle</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dimensioni</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del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mercato</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sulla</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sua</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segmentazione</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e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sulle</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previsioni</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nonchè</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sull’identificazione</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dei</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principali</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fornitori</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sullo</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sfondo</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delle</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principali</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tendenze</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quantitative e qualitative,</a:t>
                </a:r>
              </a:p>
              <a:p>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7" name="CasellaDiTesto 16">
                <a:extLst>
                  <a:ext uri="{FF2B5EF4-FFF2-40B4-BE49-F238E27FC236}">
                    <a16:creationId xmlns:a16="http://schemas.microsoft.com/office/drawing/2014/main" id="{BEA0FF3A-FE75-94B1-D18D-42753ECA6E59}"/>
                  </a:ext>
                </a:extLst>
              </p:cNvPr>
              <p:cNvSpPr txBox="1"/>
              <p:nvPr/>
            </p:nvSpPr>
            <p:spPr>
              <a:xfrm>
                <a:off x="11268612" y="2400300"/>
                <a:ext cx="3681732" cy="6247864"/>
              </a:xfrm>
              <a:prstGeom prst="rect">
                <a:avLst/>
              </a:prstGeom>
              <a:noFill/>
            </p:spPr>
            <p:txBody>
              <a:bodyPr wrap="square" rtlCol="0">
                <a:spAutoFit/>
              </a:bodyPr>
              <a:lstStyle/>
              <a:p>
                <a:pPr algn="just"/>
                <a:r>
                  <a:rPr lang="en-US" sz="2000"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Ricerca</a:t>
                </a:r>
                <a:r>
                  <a:rPr lang="en-US" sz="2000"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del </a:t>
                </a:r>
                <a:r>
                  <a:rPr lang="en-US" sz="2000"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cliente</a:t>
                </a:r>
                <a:endParaRPr lang="en-US" sz="2000"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Quando</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la ricercar off-the-shelf è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insufficiente</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per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soddisfare</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le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esigenze</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particolari</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di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un’azienda</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i</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client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possono</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commissionare</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rapporti</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di ricercar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personalizzati</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su</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misura</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per le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specifiche</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esatte</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dell’azineda</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a:t>
                </a:r>
              </a:p>
              <a:p>
                <a:pPr algn="just"/>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it-IT" sz="2000" dirty="0">
                    <a:latin typeface="Microsoft Sans Serif" panose="020B0604020202020204" pitchFamily="34" charset="0"/>
                    <a:ea typeface="Microsoft Sans Serif" panose="020B0604020202020204" pitchFamily="34" charset="0"/>
                    <a:cs typeface="Microsoft Sans Serif" panose="020B0604020202020204" pitchFamily="34" charset="0"/>
                  </a:rPr>
                  <a:t>Questi studi forniscono informazioni migliori sulla pianificazione strategica, lo sviluppo di nuovi prodotti, la crescita del mercato globale, fusioni e acquisizioni, informazioni sulla concorrenza e molto altro.</a:t>
                </a:r>
              </a:p>
              <a:p>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cxnSp>
            <p:nvCxnSpPr>
              <p:cNvPr id="21" name="Connettore diritto 20">
                <a:extLst>
                  <a:ext uri="{FF2B5EF4-FFF2-40B4-BE49-F238E27FC236}">
                    <a16:creationId xmlns:a16="http://schemas.microsoft.com/office/drawing/2014/main" id="{40F1DE3A-5E14-1EB0-D6FF-6C1A7A8FA3EB}"/>
                  </a:ext>
                </a:extLst>
              </p:cNvPr>
              <p:cNvCxnSpPr>
                <a:cxnSpLocks/>
              </p:cNvCxnSpPr>
              <p:nvPr/>
            </p:nvCxnSpPr>
            <p:spPr>
              <a:xfrm>
                <a:off x="4046800" y="2444466"/>
                <a:ext cx="0" cy="5465034"/>
              </a:xfrm>
              <a:prstGeom prst="line">
                <a:avLst/>
              </a:prstGeom>
              <a:ln w="38100">
                <a:solidFill>
                  <a:srgbClr val="F5D3F0"/>
                </a:solidFill>
              </a:ln>
            </p:spPr>
            <p:style>
              <a:lnRef idx="1">
                <a:schemeClr val="accent1"/>
              </a:lnRef>
              <a:fillRef idx="0">
                <a:schemeClr val="accent1"/>
              </a:fillRef>
              <a:effectRef idx="0">
                <a:schemeClr val="accent1"/>
              </a:effectRef>
              <a:fontRef idx="minor">
                <a:schemeClr val="tx1"/>
              </a:fontRef>
            </p:style>
          </p:cxnSp>
          <p:cxnSp>
            <p:nvCxnSpPr>
              <p:cNvPr id="22" name="Connettore diritto 21">
                <a:extLst>
                  <a:ext uri="{FF2B5EF4-FFF2-40B4-BE49-F238E27FC236}">
                    <a16:creationId xmlns:a16="http://schemas.microsoft.com/office/drawing/2014/main" id="{40F1DE3A-5E14-1EB0-D6FF-6C1A7A8FA3EB}"/>
                  </a:ext>
                </a:extLst>
              </p:cNvPr>
              <p:cNvCxnSpPr>
                <a:cxnSpLocks/>
              </p:cNvCxnSpPr>
              <p:nvPr/>
            </p:nvCxnSpPr>
            <p:spPr>
              <a:xfrm>
                <a:off x="7617362" y="2468550"/>
                <a:ext cx="0" cy="5465034"/>
              </a:xfrm>
              <a:prstGeom prst="line">
                <a:avLst/>
              </a:prstGeom>
              <a:ln w="38100">
                <a:solidFill>
                  <a:srgbClr val="F5D3F0"/>
                </a:solidFill>
              </a:ln>
            </p:spPr>
            <p:style>
              <a:lnRef idx="1">
                <a:schemeClr val="accent1"/>
              </a:lnRef>
              <a:fillRef idx="0">
                <a:schemeClr val="accent1"/>
              </a:fillRef>
              <a:effectRef idx="0">
                <a:schemeClr val="accent1"/>
              </a:effectRef>
              <a:fontRef idx="minor">
                <a:schemeClr val="tx1"/>
              </a:fontRef>
            </p:style>
          </p:cxnSp>
          <p:cxnSp>
            <p:nvCxnSpPr>
              <p:cNvPr id="29" name="Connettore diritto 28">
                <a:extLst>
                  <a:ext uri="{FF2B5EF4-FFF2-40B4-BE49-F238E27FC236}">
                    <a16:creationId xmlns:a16="http://schemas.microsoft.com/office/drawing/2014/main" id="{40F1DE3A-5E14-1EB0-D6FF-6C1A7A8FA3EB}"/>
                  </a:ext>
                </a:extLst>
              </p:cNvPr>
              <p:cNvCxnSpPr>
                <a:cxnSpLocks/>
              </p:cNvCxnSpPr>
              <p:nvPr/>
            </p:nvCxnSpPr>
            <p:spPr>
              <a:xfrm>
                <a:off x="11187924" y="2450196"/>
                <a:ext cx="0" cy="5465034"/>
              </a:xfrm>
              <a:prstGeom prst="line">
                <a:avLst/>
              </a:prstGeom>
              <a:ln w="38100">
                <a:solidFill>
                  <a:srgbClr val="F5D3F0"/>
                </a:solidFill>
              </a:ln>
            </p:spPr>
            <p:style>
              <a:lnRef idx="1">
                <a:schemeClr val="accent1"/>
              </a:lnRef>
              <a:fillRef idx="0">
                <a:schemeClr val="accent1"/>
              </a:fillRef>
              <a:effectRef idx="0">
                <a:schemeClr val="accent1"/>
              </a:effectRef>
              <a:fontRef idx="minor">
                <a:schemeClr val="tx1"/>
              </a:fontRef>
            </p:style>
          </p:cxnSp>
        </p:grpSp>
      </p:grpSp>
      <p:pic>
        <p:nvPicPr>
          <p:cNvPr id="4" name="Picture 3">
            <a:extLst>
              <a:ext uri="{FF2B5EF4-FFF2-40B4-BE49-F238E27FC236}">
                <a16:creationId xmlns:a16="http://schemas.microsoft.com/office/drawing/2014/main" id="{4732E160-A7D1-0404-0210-854A6DB83183}"/>
              </a:ext>
            </a:extLst>
          </p:cNvPr>
          <p:cNvPicPr>
            <a:picLocks noChangeAspect="1"/>
          </p:cNvPicPr>
          <p:nvPr/>
        </p:nvPicPr>
        <p:blipFill>
          <a:blip r:embed="rId2"/>
          <a:stretch>
            <a:fillRect/>
          </a:stretch>
        </p:blipFill>
        <p:spPr>
          <a:xfrm>
            <a:off x="15287687" y="4516264"/>
            <a:ext cx="2661264" cy="1708160"/>
          </a:xfrm>
          <a:prstGeom prst="rect">
            <a:avLst/>
          </a:prstGeom>
        </p:spPr>
      </p:pic>
    </p:spTree>
    <p:extLst>
      <p:ext uri="{BB962C8B-B14F-4D97-AF65-F5344CB8AC3E}">
        <p14:creationId xmlns:p14="http://schemas.microsoft.com/office/powerpoint/2010/main" val="199783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8229600" cy="938719"/>
          </a:xfrm>
          <a:prstGeom prst="rect">
            <a:avLst/>
          </a:prstGeom>
          <a:noFill/>
        </p:spPr>
        <p:txBody>
          <a:bodyPr wrap="square" rtlCol="0">
            <a:spAutoFit/>
          </a:bodyPr>
          <a:lstStyle/>
          <a:p>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Riassumendo</a:t>
            </a:r>
            <a:endParaRPr lang="en-US" sz="5500" b="1" dirty="0">
              <a:solidFill>
                <a:srgbClr val="B05894"/>
              </a:solidFill>
            </a:endParaRPr>
          </a:p>
        </p:txBody>
      </p:sp>
      <p:grpSp>
        <p:nvGrpSpPr>
          <p:cNvPr id="2" name="Gruppo 1"/>
          <p:cNvGrpSpPr/>
          <p:nvPr/>
        </p:nvGrpSpPr>
        <p:grpSpPr>
          <a:xfrm>
            <a:off x="5084861" y="3162300"/>
            <a:ext cx="8127582" cy="2603622"/>
            <a:chOff x="2465377" y="2608834"/>
            <a:chExt cx="8127582" cy="2603622"/>
          </a:xfrm>
        </p:grpSpPr>
        <p:sp>
          <p:nvSpPr>
            <p:cNvPr id="55" name="Rectángulo 23">
              <a:extLst>
                <a:ext uri="{FF2B5EF4-FFF2-40B4-BE49-F238E27FC236}">
                  <a16:creationId xmlns:a16="http://schemas.microsoft.com/office/drawing/2014/main" id="{ACCB46CD-CCFE-C020-E70D-1AE15A76DA06}"/>
                </a:ext>
              </a:extLst>
            </p:cNvPr>
            <p:cNvSpPr/>
            <p:nvPr/>
          </p:nvSpPr>
          <p:spPr>
            <a:xfrm>
              <a:off x="7230855" y="2608834"/>
              <a:ext cx="3352800" cy="2603376"/>
            </a:xfrm>
            <a:prstGeom prst="rect">
              <a:avLst/>
            </a:prstGeom>
            <a:solidFill>
              <a:srgbClr val="FFECFC"/>
            </a:solidFill>
            <a:ln>
              <a:solidFill>
                <a:srgbClr val="FFE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6" name="Rectángulo 24">
              <a:extLst>
                <a:ext uri="{FF2B5EF4-FFF2-40B4-BE49-F238E27FC236}">
                  <a16:creationId xmlns:a16="http://schemas.microsoft.com/office/drawing/2014/main" id="{E92C4DEF-F8D7-AA5F-8DB9-37560EE80165}"/>
                </a:ext>
              </a:extLst>
            </p:cNvPr>
            <p:cNvSpPr/>
            <p:nvPr/>
          </p:nvSpPr>
          <p:spPr>
            <a:xfrm>
              <a:off x="2465377" y="2608834"/>
              <a:ext cx="3352800" cy="2603376"/>
            </a:xfrm>
            <a:prstGeom prst="rect">
              <a:avLst/>
            </a:prstGeom>
            <a:solidFill>
              <a:srgbClr val="FFECFC"/>
            </a:solidFill>
            <a:ln>
              <a:solidFill>
                <a:srgbClr val="FFE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7" name="TextBox 57">
              <a:extLst>
                <a:ext uri="{FF2B5EF4-FFF2-40B4-BE49-F238E27FC236}">
                  <a16:creationId xmlns:a16="http://schemas.microsoft.com/office/drawing/2014/main" id="{B759E899-61ED-10FC-E3D5-14C02BDE0761}"/>
                </a:ext>
              </a:extLst>
            </p:cNvPr>
            <p:cNvSpPr txBox="1"/>
            <p:nvPr/>
          </p:nvSpPr>
          <p:spPr>
            <a:xfrm>
              <a:off x="3225661" y="3273464"/>
              <a:ext cx="2548323" cy="1938992"/>
            </a:xfrm>
            <a:prstGeom prst="rect">
              <a:avLst/>
            </a:prstGeom>
            <a:noFill/>
          </p:spPr>
          <p:txBody>
            <a:bodyPr wrap="square" rtlCol="0">
              <a:spAutoFit/>
            </a:bodyPr>
            <a:lstStyle/>
            <a:p>
              <a:pPr>
                <a:defRPr/>
              </a:pPr>
              <a:r>
                <a:rPr lang="en-GB" altLang="es-E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Fornisce</a:t>
              </a:r>
              <a:r>
                <a:rPr lang="en-GB" alt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altLang="es-E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informazioni</a:t>
              </a:r>
              <a:r>
                <a:rPr lang="en-GB" alt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altLang="es-E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su</a:t>
              </a:r>
              <a:r>
                <a:rPr lang="en-GB" alt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altLang="es-E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mercati</a:t>
              </a:r>
              <a:r>
                <a:rPr lang="en-GB" alt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altLang="es-E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consumatori</a:t>
              </a:r>
              <a:r>
                <a:rPr lang="en-GB" alt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 competitors e </a:t>
              </a:r>
              <a:r>
                <a:rPr lang="en-GB" altLang="es-E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altri</a:t>
              </a:r>
              <a:r>
                <a:rPr lang="en-GB" alt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altLang="es-E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elementi</a:t>
              </a:r>
              <a:r>
                <a:rPr lang="en-GB" alt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a:t>
              </a:r>
            </a:p>
          </p:txBody>
        </p:sp>
        <p:sp>
          <p:nvSpPr>
            <p:cNvPr id="58" name="Rectangle 58">
              <a:extLst>
                <a:ext uri="{FF2B5EF4-FFF2-40B4-BE49-F238E27FC236}">
                  <a16:creationId xmlns:a16="http://schemas.microsoft.com/office/drawing/2014/main" id="{58EDE693-DE1C-5E00-503D-2D71BD5D0C94}"/>
                </a:ext>
              </a:extLst>
            </p:cNvPr>
            <p:cNvSpPr/>
            <p:nvPr/>
          </p:nvSpPr>
          <p:spPr>
            <a:xfrm>
              <a:off x="3176404" y="2844479"/>
              <a:ext cx="2214068" cy="400110"/>
            </a:xfrm>
            <a:prstGeom prst="rect">
              <a:avLst/>
            </a:prstGeom>
          </p:spPr>
          <p:txBody>
            <a:bodyPr wrap="none">
              <a:spAutoFit/>
            </a:bodyPr>
            <a:lstStyle/>
            <a:p>
              <a:pPr algn="ctr"/>
              <a:r>
                <a:rPr lang="en-US"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Analisi</a:t>
              </a:r>
              <a:r>
                <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di </a:t>
              </a:r>
              <a:r>
                <a:rPr lang="en-US"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mercato</a:t>
              </a:r>
              <a:endPar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59" name="object 2">
              <a:extLst>
                <a:ext uri="{FF2B5EF4-FFF2-40B4-BE49-F238E27FC236}">
                  <a16:creationId xmlns:a16="http://schemas.microsoft.com/office/drawing/2014/main" id="{5BF319F7-F234-F50F-2E21-3AFF48E38879}"/>
                </a:ext>
              </a:extLst>
            </p:cNvPr>
            <p:cNvPicPr/>
            <p:nvPr/>
          </p:nvPicPr>
          <p:blipFill>
            <a:blip r:embed="rId2" cstate="print"/>
            <a:stretch>
              <a:fillRect/>
            </a:stretch>
          </p:blipFill>
          <p:spPr>
            <a:xfrm>
              <a:off x="2849419" y="2763353"/>
              <a:ext cx="435185" cy="510356"/>
            </a:xfrm>
            <a:prstGeom prst="rect">
              <a:avLst/>
            </a:prstGeom>
          </p:spPr>
        </p:pic>
        <p:sp>
          <p:nvSpPr>
            <p:cNvPr id="60" name="TextBox 57">
              <a:extLst>
                <a:ext uri="{FF2B5EF4-FFF2-40B4-BE49-F238E27FC236}">
                  <a16:creationId xmlns:a16="http://schemas.microsoft.com/office/drawing/2014/main" id="{1A96A033-3886-D9AA-2067-7E9F55A1439F}"/>
                </a:ext>
              </a:extLst>
            </p:cNvPr>
            <p:cNvSpPr txBox="1"/>
            <p:nvPr/>
          </p:nvSpPr>
          <p:spPr>
            <a:xfrm>
              <a:off x="7240159" y="3522752"/>
              <a:ext cx="3352800" cy="1502976"/>
            </a:xfrm>
            <a:prstGeom prst="rect">
              <a:avLst/>
            </a:prstGeom>
            <a:noFill/>
          </p:spPr>
          <p:txBody>
            <a:bodyPr wrap="square" rtlCol="0">
              <a:spAutoFit/>
            </a:bodyPr>
            <a:lstStyle/>
            <a:p>
              <a:pPr marL="457200" indent="-457200">
                <a:lnSpc>
                  <a:spcPts val="2220"/>
                </a:lnSpc>
                <a:buAutoNum type="arabicPeriod"/>
              </a:pP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Studi</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completi</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di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settore</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457200" indent="-457200">
                <a:lnSpc>
                  <a:spcPts val="2220"/>
                </a:lnSpc>
                <a:buAutoNum type="arabicPeriod"/>
              </a:pP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Studi</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specifici</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di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nicchia</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457200" indent="-457200">
                <a:lnSpc>
                  <a:spcPts val="2220"/>
                </a:lnSpc>
                <a:buAutoNum type="arabicPeriod"/>
              </a:pP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Focus studies</a:t>
              </a:r>
            </a:p>
            <a:p>
              <a:pPr marL="457200" indent="-457200">
                <a:lnSpc>
                  <a:spcPts val="2220"/>
                </a:lnSpc>
                <a:buAutoNum type="arabicPeriod"/>
              </a:pP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Ricerca</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della</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clientela</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61" name="Rectangle 58">
              <a:extLst>
                <a:ext uri="{FF2B5EF4-FFF2-40B4-BE49-F238E27FC236}">
                  <a16:creationId xmlns:a16="http://schemas.microsoft.com/office/drawing/2014/main" id="{FBDB3B8D-AF54-C9D8-640A-2A004C58DEE0}"/>
                </a:ext>
              </a:extLst>
            </p:cNvPr>
            <p:cNvSpPr/>
            <p:nvPr/>
          </p:nvSpPr>
          <p:spPr>
            <a:xfrm>
              <a:off x="8215258" y="2752206"/>
              <a:ext cx="2307042" cy="707886"/>
            </a:xfrm>
            <a:prstGeom prst="rect">
              <a:avLst/>
            </a:prstGeom>
          </p:spPr>
          <p:txBody>
            <a:bodyPr wrap="none">
              <a:spAutoFit/>
            </a:bodyPr>
            <a:lstStyle/>
            <a:p>
              <a:r>
                <a:rPr lang="en-US"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Tipologie</a:t>
              </a:r>
              <a:r>
                <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di </a:t>
              </a:r>
              <a:r>
                <a:rPr lang="en-US"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analisi</a:t>
              </a:r>
              <a:endPar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r>
                <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di </a:t>
              </a:r>
              <a:r>
                <a:rPr lang="en-US"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mercato</a:t>
              </a:r>
              <a:endPar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62" name="object 2">
              <a:extLst>
                <a:ext uri="{FF2B5EF4-FFF2-40B4-BE49-F238E27FC236}">
                  <a16:creationId xmlns:a16="http://schemas.microsoft.com/office/drawing/2014/main" id="{60A20428-C5AC-B742-EA84-67B91F011E8D}"/>
                </a:ext>
              </a:extLst>
            </p:cNvPr>
            <p:cNvPicPr/>
            <p:nvPr/>
          </p:nvPicPr>
          <p:blipFill>
            <a:blip r:embed="rId2" cstate="print"/>
            <a:stretch>
              <a:fillRect/>
            </a:stretch>
          </p:blipFill>
          <p:spPr>
            <a:xfrm>
              <a:off x="7604901" y="2789356"/>
              <a:ext cx="435185" cy="510356"/>
            </a:xfrm>
            <a:prstGeom prst="rect">
              <a:avLst/>
            </a:prstGeom>
          </p:spPr>
        </p:pic>
      </p:grpSp>
    </p:spTree>
    <p:extLst>
      <p:ext uri="{BB962C8B-B14F-4D97-AF65-F5344CB8AC3E}">
        <p14:creationId xmlns:p14="http://schemas.microsoft.com/office/powerpoint/2010/main" val="553699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a:extLst>
              <a:ext uri="{FF2B5EF4-FFF2-40B4-BE49-F238E27FC236}">
                <a16:creationId xmlns:a16="http://schemas.microsoft.com/office/drawing/2014/main" id="{BEA0FF3A-FE75-94B1-D18D-42753ECA6E59}"/>
              </a:ext>
            </a:extLst>
          </p:cNvPr>
          <p:cNvSpPr txBox="1"/>
          <p:nvPr/>
        </p:nvSpPr>
        <p:spPr>
          <a:xfrm>
            <a:off x="497150" y="2183368"/>
            <a:ext cx="10247050" cy="5863144"/>
          </a:xfrm>
          <a:prstGeom prst="rect">
            <a:avLst/>
          </a:prstGeom>
          <a:noFill/>
        </p:spPr>
        <p:txBody>
          <a:bodyPr wrap="square" rtlCol="0">
            <a:spAutoFit/>
          </a:bodyPr>
          <a:lstStyle/>
          <a:p>
            <a:pPr algn="just"/>
            <a:r>
              <a:rPr lang="it-IT" sz="2500" dirty="0">
                <a:latin typeface="Microsoft Sans Serif" panose="020B0604020202020204" pitchFamily="34" charset="0"/>
                <a:ea typeface="Microsoft Sans Serif" panose="020B0604020202020204" pitchFamily="34" charset="0"/>
                <a:cs typeface="Microsoft Sans Serif" panose="020B0604020202020204" pitchFamily="34" charset="0"/>
              </a:rPr>
              <a:t>La teoria delle dimensioni culturali di </a:t>
            </a:r>
            <a:r>
              <a:rPr lang="it-IT" sz="2500" dirty="0" err="1">
                <a:latin typeface="Microsoft Sans Serif" panose="020B0604020202020204" pitchFamily="34" charset="0"/>
                <a:ea typeface="Microsoft Sans Serif" panose="020B0604020202020204" pitchFamily="34" charset="0"/>
                <a:cs typeface="Microsoft Sans Serif" panose="020B0604020202020204" pitchFamily="34" charset="0"/>
              </a:rPr>
              <a:t>Hofstede</a:t>
            </a:r>
            <a:r>
              <a:rPr lang="it-IT" sz="2500" dirty="0">
                <a:latin typeface="Microsoft Sans Serif" panose="020B0604020202020204" pitchFamily="34" charset="0"/>
                <a:ea typeface="Microsoft Sans Serif" panose="020B0604020202020204" pitchFamily="34" charset="0"/>
                <a:cs typeface="Microsoft Sans Serif" panose="020B0604020202020204" pitchFamily="34" charset="0"/>
              </a:rPr>
              <a:t> è un quadro utilizzato per comprendere le differenze culturali tra i paesi e per discernere i modi in cui gli affari sono fatti attraverso culture diverse. In altre parole, il quadro viene utilizzato per distinguere tra diverse culture nazionali, le dimensioni della cultura e valutare il loro impatto su un contesto aziendale.</a:t>
            </a:r>
          </a:p>
          <a:p>
            <a:pPr algn="just"/>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a:t>
            </a:r>
          </a:p>
          <a:p>
            <a:pPr algn="just"/>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Hofstede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identifica</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sei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categorie</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che</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compongono</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la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cultura</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e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sono</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a:t>
            </a:r>
          </a:p>
          <a:p>
            <a:pPr algn="just"/>
            <a:endParaRPr lang="en-GB" sz="1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457200" indent="-457200" algn="just">
              <a:buFont typeface="Arial" panose="020B0604020202020204" pitchFamily="34" charset="0"/>
              <a:buChar char="•"/>
            </a:pP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Indice</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della</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distanza</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dal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potere</a:t>
            </a:r>
            <a:endPar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457200" indent="-457200" algn="just">
              <a:buFont typeface="Arial" panose="020B0604020202020204" pitchFamily="34" charset="0"/>
              <a:buChar char="•"/>
            </a:pP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Collettivismo</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vs.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Individualismo</a:t>
            </a:r>
            <a:endPar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457200" indent="-457200" algn="just">
              <a:buFont typeface="Arial" panose="020B0604020202020204" pitchFamily="34" charset="0"/>
              <a:buChar char="•"/>
            </a:pP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Indice</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di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prevenzione</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dell’incertezza</a:t>
            </a:r>
            <a:endPar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457200" indent="-457200" algn="just">
              <a:buFont typeface="Arial" panose="020B0604020202020204" pitchFamily="34" charset="0"/>
              <a:buChar char="•"/>
            </a:pP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Femminità</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vs.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Mascolinità</a:t>
            </a:r>
            <a:endPar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457200" indent="-457200" algn="just">
              <a:buFont typeface="Arial" panose="020B0604020202020204" pitchFamily="34" charset="0"/>
              <a:buChar char="•"/>
            </a:pP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Orintamento</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di breve period vs.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orientamento</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di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lungo</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periodo</a:t>
            </a:r>
            <a:endPar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457200" indent="-457200" algn="just">
              <a:buFont typeface="Arial" panose="020B0604020202020204" pitchFamily="34" charset="0"/>
              <a:buChar char="•"/>
            </a:pP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Controllo</a:t>
            </a:r>
            <a:r>
              <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rPr>
              <a:t> vs. </a:t>
            </a:r>
            <a:r>
              <a:rPr lang="en-GB" sz="2500" dirty="0" err="1">
                <a:latin typeface="Microsoft Sans Serif" panose="020B0604020202020204" pitchFamily="34" charset="0"/>
                <a:ea typeface="Microsoft Sans Serif" panose="020B0604020202020204" pitchFamily="34" charset="0"/>
                <a:cs typeface="Microsoft Sans Serif" panose="020B0604020202020204" pitchFamily="34" charset="0"/>
              </a:rPr>
              <a:t>Indulgenza</a:t>
            </a:r>
            <a:endParaRPr lang="en-GB" sz="25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4" name="CasellaDiTesto 13">
            <a:extLst>
              <a:ext uri="{FF2B5EF4-FFF2-40B4-BE49-F238E27FC236}">
                <a16:creationId xmlns:a16="http://schemas.microsoft.com/office/drawing/2014/main" id="{DA6C0C95-1DE1-0DC8-9E68-D5E6260D13F9}"/>
              </a:ext>
            </a:extLst>
          </p:cNvPr>
          <p:cNvSpPr txBox="1"/>
          <p:nvPr/>
        </p:nvSpPr>
        <p:spPr>
          <a:xfrm>
            <a:off x="0" y="212348"/>
            <a:ext cx="16571650" cy="892552"/>
          </a:xfrm>
          <a:prstGeom prst="rect">
            <a:avLst/>
          </a:prstGeom>
          <a:noFill/>
        </p:spPr>
        <p:txBody>
          <a:bodyPr wrap="square" rtlCol="0">
            <a:spAutoFit/>
          </a:bodyPr>
          <a:lstStyle/>
          <a:p>
            <a:r>
              <a:rPr lang="en-US" sz="52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Unità</a:t>
            </a:r>
            <a:r>
              <a:rPr lang="en-US" sz="52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3 Un framework per </a:t>
            </a:r>
            <a:r>
              <a:rPr lang="en-US" sz="52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analisi</a:t>
            </a:r>
            <a:r>
              <a:rPr lang="en-US" sz="52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e ricercar di </a:t>
            </a:r>
            <a:r>
              <a:rPr lang="en-US" sz="52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mercato</a:t>
            </a:r>
            <a:endParaRPr lang="en-US" sz="5200" b="1" dirty="0">
              <a:solidFill>
                <a:srgbClr val="B05894"/>
              </a:solidFill>
            </a:endParaRPr>
          </a:p>
        </p:txBody>
      </p:sp>
      <p:sp>
        <p:nvSpPr>
          <p:cNvPr id="19" name="CasellaDiTesto 18">
            <a:extLst>
              <a:ext uri="{FF2B5EF4-FFF2-40B4-BE49-F238E27FC236}">
                <a16:creationId xmlns:a16="http://schemas.microsoft.com/office/drawing/2014/main" id="{25428F14-25ED-43DA-7F9A-9BB54D0C93D2}"/>
              </a:ext>
            </a:extLst>
          </p:cNvPr>
          <p:cNvSpPr txBox="1"/>
          <p:nvPr/>
        </p:nvSpPr>
        <p:spPr>
          <a:xfrm>
            <a:off x="497150" y="1104900"/>
            <a:ext cx="14819050" cy="830997"/>
          </a:xfrm>
          <a:prstGeom prst="rect">
            <a:avLst/>
          </a:prstGeom>
          <a:noFill/>
        </p:spPr>
        <p:txBody>
          <a:bodyPr wrap="square" rtlCol="0">
            <a:spAutoFit/>
          </a:bodyPr>
          <a:lstStyle/>
          <a:p>
            <a:r>
              <a:rPr lang="en-US"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Sezione</a:t>
            </a:r>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3.1: </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Le sei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dimensioni</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della</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cultura</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nazionale</a:t>
            </a:r>
            <a:endParaRPr lang="en-US" sz="4800" b="1" dirty="0"/>
          </a:p>
        </p:txBody>
      </p:sp>
      <p:pic>
        <p:nvPicPr>
          <p:cNvPr id="2" name="Immagine 1"/>
          <p:cNvPicPr>
            <a:picLocks noChangeAspect="1"/>
          </p:cNvPicPr>
          <p:nvPr/>
        </p:nvPicPr>
        <p:blipFill>
          <a:blip r:embed="rId2"/>
          <a:stretch>
            <a:fillRect/>
          </a:stretch>
        </p:blipFill>
        <p:spPr>
          <a:xfrm>
            <a:off x="10896600" y="2329319"/>
            <a:ext cx="6400800" cy="6166981"/>
          </a:xfrm>
          <a:prstGeom prst="rect">
            <a:avLst/>
          </a:prstGeom>
          <a:ln>
            <a:solidFill>
              <a:srgbClr val="B05894"/>
            </a:solidFill>
          </a:ln>
        </p:spPr>
      </p:pic>
    </p:spTree>
    <p:extLst>
      <p:ext uri="{BB962C8B-B14F-4D97-AF65-F5344CB8AC3E}">
        <p14:creationId xmlns:p14="http://schemas.microsoft.com/office/powerpoint/2010/main" val="2993716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asellaDiTesto 13">
            <a:extLst>
              <a:ext uri="{FF2B5EF4-FFF2-40B4-BE49-F238E27FC236}">
                <a16:creationId xmlns:a16="http://schemas.microsoft.com/office/drawing/2014/main" id="{DA6C0C95-1DE1-0DC8-9E68-D5E6260D13F9}"/>
              </a:ext>
            </a:extLst>
          </p:cNvPr>
          <p:cNvSpPr txBox="1"/>
          <p:nvPr/>
        </p:nvSpPr>
        <p:spPr>
          <a:xfrm>
            <a:off x="152400" y="212348"/>
            <a:ext cx="16800250" cy="892552"/>
          </a:xfrm>
          <a:prstGeom prst="rect">
            <a:avLst/>
          </a:prstGeom>
          <a:noFill/>
        </p:spPr>
        <p:txBody>
          <a:bodyPr wrap="square" rtlCol="0">
            <a:spAutoFit/>
          </a:bodyPr>
          <a:lstStyle/>
          <a:p>
            <a:r>
              <a:rPr lang="en-US" sz="52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Unità</a:t>
            </a:r>
            <a:r>
              <a:rPr lang="en-US" sz="52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3 Un framework per </a:t>
            </a:r>
            <a:r>
              <a:rPr lang="en-US" sz="52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analisi</a:t>
            </a:r>
            <a:r>
              <a:rPr lang="en-US" sz="52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e </a:t>
            </a:r>
            <a:r>
              <a:rPr lang="en-US" sz="52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ricerca</a:t>
            </a:r>
            <a:r>
              <a:rPr lang="en-US" sz="52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di </a:t>
            </a:r>
            <a:r>
              <a:rPr lang="en-US" sz="52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mercato</a:t>
            </a:r>
            <a:endParaRPr lang="en-US" sz="5200" b="1" dirty="0">
              <a:solidFill>
                <a:srgbClr val="B05894"/>
              </a:solidFill>
            </a:endParaRPr>
          </a:p>
        </p:txBody>
      </p:sp>
      <p:sp>
        <p:nvSpPr>
          <p:cNvPr id="19" name="CasellaDiTesto 18">
            <a:extLst>
              <a:ext uri="{FF2B5EF4-FFF2-40B4-BE49-F238E27FC236}">
                <a16:creationId xmlns:a16="http://schemas.microsoft.com/office/drawing/2014/main" id="{25428F14-25ED-43DA-7F9A-9BB54D0C93D2}"/>
              </a:ext>
            </a:extLst>
          </p:cNvPr>
          <p:cNvSpPr txBox="1"/>
          <p:nvPr/>
        </p:nvSpPr>
        <p:spPr>
          <a:xfrm>
            <a:off x="497150" y="1104900"/>
            <a:ext cx="13599850" cy="830997"/>
          </a:xfrm>
          <a:prstGeom prst="rect">
            <a:avLst/>
          </a:prstGeom>
          <a:noFill/>
        </p:spPr>
        <p:txBody>
          <a:bodyPr wrap="square" rtlCol="0">
            <a:spAutoFit/>
          </a:bodyPr>
          <a:lstStyle/>
          <a:p>
            <a:r>
              <a:rPr lang="en-US"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Sezione</a:t>
            </a:r>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3.2: </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Un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tuffo</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nel</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modello</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 di Hofstede</a:t>
            </a:r>
            <a:endParaRPr lang="en-US" sz="4800" b="1" dirty="0"/>
          </a:p>
        </p:txBody>
      </p:sp>
      <p:sp>
        <p:nvSpPr>
          <p:cNvPr id="22" name="CasellaDiTesto 21">
            <a:extLst>
              <a:ext uri="{FF2B5EF4-FFF2-40B4-BE49-F238E27FC236}">
                <a16:creationId xmlns:a16="http://schemas.microsoft.com/office/drawing/2014/main" id="{BEA0FF3A-FE75-94B1-D18D-42753ECA6E59}"/>
              </a:ext>
            </a:extLst>
          </p:cNvPr>
          <p:cNvSpPr txBox="1"/>
          <p:nvPr/>
        </p:nvSpPr>
        <p:spPr>
          <a:xfrm>
            <a:off x="528248" y="2115679"/>
            <a:ext cx="2632168" cy="4247317"/>
          </a:xfrm>
          <a:prstGeom prst="rect">
            <a:avLst/>
          </a:prstGeom>
          <a:noFill/>
        </p:spPr>
        <p:txBody>
          <a:bodyPr wrap="square" rtlCol="0">
            <a:spAutoFit/>
          </a:bodyPr>
          <a:lstStyle/>
          <a:p>
            <a:pPr algn="just"/>
            <a:r>
              <a:rPr lang="en-US"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Indice</a:t>
            </a:r>
            <a:r>
              <a:rPr lang="en-U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della</a:t>
            </a:r>
            <a:r>
              <a:rPr lang="en-U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distanza</a:t>
            </a:r>
            <a:r>
              <a:rPr lang="en-U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dal </a:t>
            </a:r>
            <a:r>
              <a:rPr lang="en-US"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potere</a:t>
            </a:r>
            <a:r>
              <a:rPr lang="en-U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(PDI)</a:t>
            </a:r>
          </a:p>
          <a:p>
            <a:pPr algn="just"/>
            <a:endParaRPr lang="en-US"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it-IT" dirty="0">
                <a:latin typeface="Microsoft Sans Serif" panose="020B0604020202020204" pitchFamily="34" charset="0"/>
                <a:ea typeface="Microsoft Sans Serif" panose="020B0604020202020204" pitchFamily="34" charset="0"/>
                <a:cs typeface="Microsoft Sans Serif" panose="020B0604020202020204" pitchFamily="34" charset="0"/>
              </a:rPr>
              <a:t>Questa dimensione esprime il grado in cui i membri meno potenti di una società accettano e si aspettano che il potere sia distribuito in modo disuguale. La questione fondamentale qui è come una società gestisce le disuguaglianze tra le persone.</a:t>
            </a:r>
          </a:p>
        </p:txBody>
      </p:sp>
      <p:sp>
        <p:nvSpPr>
          <p:cNvPr id="23" name="CasellaDiTesto 22">
            <a:extLst>
              <a:ext uri="{FF2B5EF4-FFF2-40B4-BE49-F238E27FC236}">
                <a16:creationId xmlns:a16="http://schemas.microsoft.com/office/drawing/2014/main" id="{BEA0FF3A-FE75-94B1-D18D-42753ECA6E59}"/>
              </a:ext>
            </a:extLst>
          </p:cNvPr>
          <p:cNvSpPr txBox="1"/>
          <p:nvPr/>
        </p:nvSpPr>
        <p:spPr>
          <a:xfrm>
            <a:off x="3456649" y="2115679"/>
            <a:ext cx="2632168" cy="3693319"/>
          </a:xfrm>
          <a:prstGeom prst="rect">
            <a:avLst/>
          </a:prstGeom>
          <a:noFill/>
        </p:spPr>
        <p:txBody>
          <a:bodyPr wrap="square" rtlCol="0">
            <a:spAutoFit/>
          </a:bodyPr>
          <a:lstStyle/>
          <a:p>
            <a:pPr algn="just"/>
            <a:r>
              <a:rPr lang="en-US"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Individualismo</a:t>
            </a:r>
            <a:r>
              <a:rPr lang="en-U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vs </a:t>
            </a:r>
            <a:r>
              <a:rPr lang="en-US"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collettivismo</a:t>
            </a:r>
            <a:r>
              <a:rPr lang="en-U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(IDV) </a:t>
            </a:r>
          </a:p>
          <a:p>
            <a:pPr algn="just"/>
            <a:endParaRPr lang="en-US"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it-IT" dirty="0">
                <a:latin typeface="Microsoft Sans Serif" panose="020B0604020202020204" pitchFamily="34" charset="0"/>
                <a:ea typeface="Microsoft Sans Serif" panose="020B0604020202020204" pitchFamily="34" charset="0"/>
                <a:cs typeface="Microsoft Sans Serif" panose="020B0604020202020204" pitchFamily="34" charset="0"/>
              </a:rPr>
              <a:t>Un lato di questa dimensione che prende nome di individualismo, può essere definito come una preferenza per un framework in cui ci si aspetta che gli individui si prendano cura solo di se stessi e delle loro famiglie.</a:t>
            </a:r>
          </a:p>
        </p:txBody>
      </p:sp>
      <p:sp>
        <p:nvSpPr>
          <p:cNvPr id="24" name="CasellaDiTesto 23">
            <a:extLst>
              <a:ext uri="{FF2B5EF4-FFF2-40B4-BE49-F238E27FC236}">
                <a16:creationId xmlns:a16="http://schemas.microsoft.com/office/drawing/2014/main" id="{BEA0FF3A-FE75-94B1-D18D-42753ECA6E59}"/>
              </a:ext>
            </a:extLst>
          </p:cNvPr>
          <p:cNvSpPr txBox="1"/>
          <p:nvPr/>
        </p:nvSpPr>
        <p:spPr>
          <a:xfrm>
            <a:off x="6339418" y="2047523"/>
            <a:ext cx="2632168" cy="6740307"/>
          </a:xfrm>
          <a:prstGeom prst="rect">
            <a:avLst/>
          </a:prstGeom>
          <a:noFill/>
        </p:spPr>
        <p:txBody>
          <a:bodyPr wrap="square" rtlCol="0">
            <a:spAutoFit/>
          </a:bodyPr>
          <a:lstStyle/>
          <a:p>
            <a:pPr algn="just"/>
            <a:r>
              <a:rPr lang="en-US"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Mascolinità</a:t>
            </a:r>
            <a:r>
              <a:rPr lang="en-U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vs </a:t>
            </a:r>
            <a:r>
              <a:rPr lang="en-US"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Femminilità</a:t>
            </a:r>
            <a:r>
              <a:rPr lang="en-U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(MAS) </a:t>
            </a:r>
          </a:p>
          <a:p>
            <a:pPr algn="just"/>
            <a:endParaRPr lang="en-US"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it-IT" dirty="0">
                <a:latin typeface="Microsoft Sans Serif" panose="020B0604020202020204" pitchFamily="34" charset="0"/>
                <a:ea typeface="Microsoft Sans Serif" panose="020B0604020202020204" pitchFamily="34" charset="0"/>
                <a:cs typeface="Microsoft Sans Serif" panose="020B0604020202020204" pitchFamily="34" charset="0"/>
              </a:rPr>
              <a:t>In questa dimensione, la mascolinità riflette una preferenza nella società per il successo, l’eroismo, l’assertività e per le ricompense materiali per il successo. La società in generale è più competitiva. </a:t>
            </a:r>
          </a:p>
          <a:p>
            <a:pPr algn="just"/>
            <a:r>
              <a:rPr lang="it-IT" dirty="0">
                <a:latin typeface="Microsoft Sans Serif" panose="020B0604020202020204" pitchFamily="34" charset="0"/>
                <a:ea typeface="Microsoft Sans Serif" panose="020B0604020202020204" pitchFamily="34" charset="0"/>
                <a:cs typeface="Microsoft Sans Serif" panose="020B0604020202020204" pitchFamily="34" charset="0"/>
              </a:rPr>
              <a:t>Il suo opposto, la femminilità, rappresenta una preferenza per la cooperazione, la modestia, la cura per i deboli e la qualità della vita. La società in generale è più orientata al consenso.</a:t>
            </a:r>
          </a:p>
          <a:p>
            <a:endParaRPr lang="en-GB" dirty="0">
              <a:latin typeface="Microsoft Sans Serif" panose="020B0604020202020204" pitchFamily="34" charset="0"/>
              <a:ea typeface="Microsoft Sans Serif" panose="020B0604020202020204" pitchFamily="34" charset="0"/>
              <a:cs typeface="Microsoft Sans Serif" panose="020B0604020202020204" pitchFamily="34" charset="0"/>
            </a:endParaRPr>
          </a:p>
          <a:p>
            <a:endParaRPr lang="en-US"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25" name="CasellaDiTesto 24">
            <a:extLst>
              <a:ext uri="{FF2B5EF4-FFF2-40B4-BE49-F238E27FC236}">
                <a16:creationId xmlns:a16="http://schemas.microsoft.com/office/drawing/2014/main" id="{BEA0FF3A-FE75-94B1-D18D-42753ECA6E59}"/>
              </a:ext>
            </a:extLst>
          </p:cNvPr>
          <p:cNvSpPr txBox="1"/>
          <p:nvPr/>
        </p:nvSpPr>
        <p:spPr>
          <a:xfrm>
            <a:off x="9222187" y="2006159"/>
            <a:ext cx="2632168" cy="6740307"/>
          </a:xfrm>
          <a:prstGeom prst="rect">
            <a:avLst/>
          </a:prstGeom>
          <a:noFill/>
        </p:spPr>
        <p:txBody>
          <a:bodyPr wrap="square" rtlCol="0">
            <a:spAutoFit/>
          </a:bodyPr>
          <a:lstStyle/>
          <a:p>
            <a:pPr algn="just"/>
            <a:r>
              <a:rPr lang="en-US"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Indice</a:t>
            </a:r>
            <a:r>
              <a:rPr lang="en-U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di </a:t>
            </a:r>
            <a:r>
              <a:rPr lang="en-US"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prevenzione</a:t>
            </a:r>
            <a:r>
              <a:rPr lang="en-U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dell’incertezza</a:t>
            </a:r>
            <a:r>
              <a:rPr lang="en-U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(UAI) </a:t>
            </a:r>
          </a:p>
          <a:p>
            <a:pPr algn="just"/>
            <a:endParaRPr lang="en-US"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it-IT" dirty="0">
                <a:latin typeface="Microsoft Sans Serif" panose="020B0604020202020204" pitchFamily="34" charset="0"/>
                <a:ea typeface="Microsoft Sans Serif" panose="020B0604020202020204" pitchFamily="34" charset="0"/>
                <a:cs typeface="Microsoft Sans Serif" panose="020B0604020202020204" pitchFamily="34" charset="0"/>
              </a:rPr>
              <a:t>La quarta dimensione, rappresentata dal grado di prevenzione dell'incertezza, esprime il grado in cui i membri di una società si sentono a disagio davanti a situazioni e fenomeni di incertezza e ambiguità. La questione fondamentale posta è come una società riesca ad affrontare il fatto che il futuro non può mai essere conosciuto: dovremmo cercare di controllare il futuro o semplicemente lasciare che accada?</a:t>
            </a:r>
          </a:p>
          <a:p>
            <a:endParaRPr lang="en-US"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26" name="CasellaDiTesto 25">
            <a:extLst>
              <a:ext uri="{FF2B5EF4-FFF2-40B4-BE49-F238E27FC236}">
                <a16:creationId xmlns:a16="http://schemas.microsoft.com/office/drawing/2014/main" id="{BEA0FF3A-FE75-94B1-D18D-42753ECA6E59}"/>
              </a:ext>
            </a:extLst>
          </p:cNvPr>
          <p:cNvSpPr txBox="1"/>
          <p:nvPr/>
        </p:nvSpPr>
        <p:spPr>
          <a:xfrm>
            <a:off x="12116793" y="2115679"/>
            <a:ext cx="2632168" cy="3693319"/>
          </a:xfrm>
          <a:prstGeom prst="rect">
            <a:avLst/>
          </a:prstGeom>
          <a:noFill/>
        </p:spPr>
        <p:txBody>
          <a:bodyPr wrap="square" rtlCol="0">
            <a:spAutoFit/>
          </a:bodyPr>
          <a:lstStyle/>
          <a:p>
            <a:pPr algn="just"/>
            <a:r>
              <a:rPr lang="en-US"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Orientamento</a:t>
            </a:r>
            <a:r>
              <a:rPr lang="en-U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di </a:t>
            </a:r>
            <a:r>
              <a:rPr lang="en-US"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lungo</a:t>
            </a:r>
            <a:r>
              <a:rPr lang="en-U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periodo</a:t>
            </a:r>
            <a:r>
              <a:rPr lang="en-U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vs </a:t>
            </a:r>
            <a:r>
              <a:rPr lang="en-US"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orientamento</a:t>
            </a:r>
            <a:r>
              <a:rPr lang="en-U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di breve </a:t>
            </a:r>
            <a:r>
              <a:rPr lang="en-US"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periodo</a:t>
            </a:r>
            <a:r>
              <a:rPr lang="en-U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(LTO) </a:t>
            </a:r>
          </a:p>
          <a:p>
            <a:pPr algn="just"/>
            <a:endParaRPr lang="en-US"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it-IT" dirty="0">
                <a:latin typeface="Microsoft Sans Serif" panose="020B0604020202020204" pitchFamily="34" charset="0"/>
                <a:ea typeface="Microsoft Sans Serif" panose="020B0604020202020204" pitchFamily="34" charset="0"/>
                <a:cs typeface="Microsoft Sans Serif" panose="020B0604020202020204" pitchFamily="34" charset="0"/>
              </a:rPr>
              <a:t>Ogni società deve mantenere alcuni legami con il proprio passato mentre affronta le sfide del presente e del futuro. Le società danno priorità a questi due obiettivi esistenziali in modo diverso.</a:t>
            </a:r>
          </a:p>
        </p:txBody>
      </p:sp>
      <p:sp>
        <p:nvSpPr>
          <p:cNvPr id="27" name="CasellaDiTesto 26">
            <a:extLst>
              <a:ext uri="{FF2B5EF4-FFF2-40B4-BE49-F238E27FC236}">
                <a16:creationId xmlns:a16="http://schemas.microsoft.com/office/drawing/2014/main" id="{BEA0FF3A-FE75-94B1-D18D-42753ECA6E59}"/>
              </a:ext>
            </a:extLst>
          </p:cNvPr>
          <p:cNvSpPr txBox="1"/>
          <p:nvPr/>
        </p:nvSpPr>
        <p:spPr>
          <a:xfrm>
            <a:off x="14982722" y="2115679"/>
            <a:ext cx="2632168" cy="6740307"/>
          </a:xfrm>
          <a:prstGeom prst="rect">
            <a:avLst/>
          </a:prstGeom>
          <a:noFill/>
        </p:spPr>
        <p:txBody>
          <a:bodyPr wrap="square" rtlCol="0">
            <a:spAutoFit/>
          </a:bodyPr>
          <a:lstStyle/>
          <a:p>
            <a:pPr algn="just"/>
            <a:r>
              <a:rPr lang="en-US"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Indulgenza</a:t>
            </a:r>
            <a:r>
              <a:rPr lang="en-U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VS </a:t>
            </a:r>
            <a:r>
              <a:rPr lang="en-US" b="1" dirty="0" err="1">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Controllo</a:t>
            </a:r>
            <a:r>
              <a:rPr lang="en-US" b="1" dirty="0">
                <a:solidFill>
                  <a:srgbClr val="002060"/>
                </a:solidFill>
                <a:latin typeface="Microsoft Sans Serif" panose="020B0604020202020204" pitchFamily="34" charset="0"/>
                <a:ea typeface="Microsoft Sans Serif" panose="020B0604020202020204" pitchFamily="34" charset="0"/>
                <a:cs typeface="Microsoft Sans Serif" panose="020B0604020202020204" pitchFamily="34" charset="0"/>
              </a:rPr>
              <a:t> (IVR) </a:t>
            </a:r>
          </a:p>
          <a:p>
            <a:pPr algn="just"/>
            <a:endParaRPr lang="en-US"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it-IT" dirty="0">
                <a:latin typeface="Microsoft Sans Serif" panose="020B0604020202020204" pitchFamily="34" charset="0"/>
                <a:ea typeface="Microsoft Sans Serif" panose="020B0604020202020204" pitchFamily="34" charset="0"/>
                <a:cs typeface="Microsoft Sans Serif" panose="020B0604020202020204" pitchFamily="34" charset="0"/>
              </a:rPr>
              <a:t>Questa dimensione riguarda la capacità da parte degli individui di controllare i loro desideri e impulsi in risposta all’educazione che hanno ricevuto. La misura del controllo avviene per mezzo di due classificazioni opposte: un controllo debole è chiamato indulgenza, mentre un controllo forte è denominato contenimento. In base a questa misura, le culture possono essere descritte come indulgenti o controllate (contenute).</a:t>
            </a:r>
            <a:endParaRPr lang="en-US"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cxnSp>
        <p:nvCxnSpPr>
          <p:cNvPr id="28" name="Connettore diritto 27">
            <a:extLst>
              <a:ext uri="{FF2B5EF4-FFF2-40B4-BE49-F238E27FC236}">
                <a16:creationId xmlns:a16="http://schemas.microsoft.com/office/drawing/2014/main" id="{40F1DE3A-5E14-1EB0-D6FF-6C1A7A8FA3EB}"/>
              </a:ext>
            </a:extLst>
          </p:cNvPr>
          <p:cNvCxnSpPr>
            <a:cxnSpLocks/>
          </p:cNvCxnSpPr>
          <p:nvPr/>
        </p:nvCxnSpPr>
        <p:spPr>
          <a:xfrm>
            <a:off x="3237227" y="2400300"/>
            <a:ext cx="0" cy="5465034"/>
          </a:xfrm>
          <a:prstGeom prst="line">
            <a:avLst/>
          </a:prstGeom>
          <a:ln w="38100">
            <a:solidFill>
              <a:srgbClr val="F5D3F0"/>
            </a:solidFill>
          </a:ln>
        </p:spPr>
        <p:style>
          <a:lnRef idx="1">
            <a:schemeClr val="accent1"/>
          </a:lnRef>
          <a:fillRef idx="0">
            <a:schemeClr val="accent1"/>
          </a:fillRef>
          <a:effectRef idx="0">
            <a:schemeClr val="accent1"/>
          </a:effectRef>
          <a:fontRef idx="minor">
            <a:schemeClr val="tx1"/>
          </a:fontRef>
        </p:style>
      </p:cxnSp>
      <p:cxnSp>
        <p:nvCxnSpPr>
          <p:cNvPr id="29" name="Connettore diritto 28">
            <a:extLst>
              <a:ext uri="{FF2B5EF4-FFF2-40B4-BE49-F238E27FC236}">
                <a16:creationId xmlns:a16="http://schemas.microsoft.com/office/drawing/2014/main" id="{40F1DE3A-5E14-1EB0-D6FF-6C1A7A8FA3EB}"/>
              </a:ext>
            </a:extLst>
          </p:cNvPr>
          <p:cNvCxnSpPr>
            <a:cxnSpLocks/>
          </p:cNvCxnSpPr>
          <p:nvPr/>
        </p:nvCxnSpPr>
        <p:spPr>
          <a:xfrm>
            <a:off x="6146173" y="2400300"/>
            <a:ext cx="0" cy="5465034"/>
          </a:xfrm>
          <a:prstGeom prst="line">
            <a:avLst/>
          </a:prstGeom>
          <a:ln w="38100">
            <a:solidFill>
              <a:srgbClr val="F5D3F0"/>
            </a:solidFill>
          </a:ln>
        </p:spPr>
        <p:style>
          <a:lnRef idx="1">
            <a:schemeClr val="accent1"/>
          </a:lnRef>
          <a:fillRef idx="0">
            <a:schemeClr val="accent1"/>
          </a:fillRef>
          <a:effectRef idx="0">
            <a:schemeClr val="accent1"/>
          </a:effectRef>
          <a:fontRef idx="minor">
            <a:schemeClr val="tx1"/>
          </a:fontRef>
        </p:style>
      </p:cxnSp>
      <p:cxnSp>
        <p:nvCxnSpPr>
          <p:cNvPr id="30" name="Connettore diritto 29">
            <a:extLst>
              <a:ext uri="{FF2B5EF4-FFF2-40B4-BE49-F238E27FC236}">
                <a16:creationId xmlns:a16="http://schemas.microsoft.com/office/drawing/2014/main" id="{40F1DE3A-5E14-1EB0-D6FF-6C1A7A8FA3EB}"/>
              </a:ext>
            </a:extLst>
          </p:cNvPr>
          <p:cNvCxnSpPr>
            <a:cxnSpLocks/>
          </p:cNvCxnSpPr>
          <p:nvPr/>
        </p:nvCxnSpPr>
        <p:spPr>
          <a:xfrm>
            <a:off x="9055119" y="2400300"/>
            <a:ext cx="0" cy="5465034"/>
          </a:xfrm>
          <a:prstGeom prst="line">
            <a:avLst/>
          </a:prstGeom>
          <a:ln w="38100">
            <a:solidFill>
              <a:srgbClr val="F5D3F0"/>
            </a:solidFill>
          </a:ln>
        </p:spPr>
        <p:style>
          <a:lnRef idx="1">
            <a:schemeClr val="accent1"/>
          </a:lnRef>
          <a:fillRef idx="0">
            <a:schemeClr val="accent1"/>
          </a:fillRef>
          <a:effectRef idx="0">
            <a:schemeClr val="accent1"/>
          </a:effectRef>
          <a:fontRef idx="minor">
            <a:schemeClr val="tx1"/>
          </a:fontRef>
        </p:style>
      </p:cxnSp>
      <p:cxnSp>
        <p:nvCxnSpPr>
          <p:cNvPr id="31" name="Connettore diritto 30">
            <a:extLst>
              <a:ext uri="{FF2B5EF4-FFF2-40B4-BE49-F238E27FC236}">
                <a16:creationId xmlns:a16="http://schemas.microsoft.com/office/drawing/2014/main" id="{40F1DE3A-5E14-1EB0-D6FF-6C1A7A8FA3EB}"/>
              </a:ext>
            </a:extLst>
          </p:cNvPr>
          <p:cNvCxnSpPr>
            <a:cxnSpLocks/>
          </p:cNvCxnSpPr>
          <p:nvPr/>
        </p:nvCxnSpPr>
        <p:spPr>
          <a:xfrm>
            <a:off x="11964065" y="2400300"/>
            <a:ext cx="0" cy="5465034"/>
          </a:xfrm>
          <a:prstGeom prst="line">
            <a:avLst/>
          </a:prstGeom>
          <a:ln w="38100">
            <a:solidFill>
              <a:srgbClr val="F5D3F0"/>
            </a:solidFill>
          </a:ln>
        </p:spPr>
        <p:style>
          <a:lnRef idx="1">
            <a:schemeClr val="accent1"/>
          </a:lnRef>
          <a:fillRef idx="0">
            <a:schemeClr val="accent1"/>
          </a:fillRef>
          <a:effectRef idx="0">
            <a:schemeClr val="accent1"/>
          </a:effectRef>
          <a:fontRef idx="minor">
            <a:schemeClr val="tx1"/>
          </a:fontRef>
        </p:style>
      </p:cxnSp>
      <p:cxnSp>
        <p:nvCxnSpPr>
          <p:cNvPr id="32" name="Connettore diritto 31">
            <a:extLst>
              <a:ext uri="{FF2B5EF4-FFF2-40B4-BE49-F238E27FC236}">
                <a16:creationId xmlns:a16="http://schemas.microsoft.com/office/drawing/2014/main" id="{40F1DE3A-5E14-1EB0-D6FF-6C1A7A8FA3EB}"/>
              </a:ext>
            </a:extLst>
          </p:cNvPr>
          <p:cNvCxnSpPr>
            <a:cxnSpLocks/>
          </p:cNvCxnSpPr>
          <p:nvPr/>
        </p:nvCxnSpPr>
        <p:spPr>
          <a:xfrm>
            <a:off x="14873011" y="2476500"/>
            <a:ext cx="0" cy="5465034"/>
          </a:xfrm>
          <a:prstGeom prst="line">
            <a:avLst/>
          </a:prstGeom>
          <a:ln w="38100">
            <a:solidFill>
              <a:srgbClr val="F5D3F0"/>
            </a:solidFill>
          </a:ln>
        </p:spPr>
        <p:style>
          <a:lnRef idx="1">
            <a:schemeClr val="accent1"/>
          </a:lnRef>
          <a:fillRef idx="0">
            <a:schemeClr val="accent1"/>
          </a:fillRef>
          <a:effectRef idx="0">
            <a:schemeClr val="accent1"/>
          </a:effectRef>
          <a:fontRef idx="minor">
            <a:schemeClr val="tx1"/>
          </a:fontRef>
        </p:style>
      </p:cxnSp>
      <p:sp>
        <p:nvSpPr>
          <p:cNvPr id="33" name="CasellaDiTesto 32">
            <a:extLst>
              <a:ext uri="{FF2B5EF4-FFF2-40B4-BE49-F238E27FC236}">
                <a16:creationId xmlns:a16="http://schemas.microsoft.com/office/drawing/2014/main" id="{25428F14-25ED-43DA-7F9A-9BB54D0C93D2}"/>
              </a:ext>
            </a:extLst>
          </p:cNvPr>
          <p:cNvSpPr txBox="1"/>
          <p:nvPr/>
        </p:nvSpPr>
        <p:spPr>
          <a:xfrm>
            <a:off x="627799" y="8279368"/>
            <a:ext cx="13599850" cy="369332"/>
          </a:xfrm>
          <a:prstGeom prst="rect">
            <a:avLst/>
          </a:prstGeom>
          <a:noFill/>
        </p:spPr>
        <p:txBody>
          <a:bodyPr wrap="square" rtlCol="0">
            <a:spAutoFit/>
          </a:bodyPr>
          <a:lstStyle/>
          <a:p>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Citato </a:t>
            </a:r>
            <a:r>
              <a:rPr lang="en-US" dirty="0" err="1">
                <a:latin typeface="Microsoft Sans Serif" panose="020B0604020202020204" pitchFamily="34" charset="0"/>
                <a:ea typeface="Microsoft Sans Serif" panose="020B0604020202020204" pitchFamily="34" charset="0"/>
                <a:cs typeface="Microsoft Sans Serif" panose="020B0604020202020204" pitchFamily="34" charset="0"/>
              </a:rPr>
              <a:t>ufficialmente</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 da: HOFSTEDE INSIGHTS, </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hlinkClick r:id="rId2"/>
              </a:rPr>
              <a:t>https://www.hofstede-insights.com/models/national-culture/</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   </a:t>
            </a:r>
          </a:p>
        </p:txBody>
      </p:sp>
    </p:spTree>
    <p:extLst>
      <p:ext uri="{BB962C8B-B14F-4D97-AF65-F5344CB8AC3E}">
        <p14:creationId xmlns:p14="http://schemas.microsoft.com/office/powerpoint/2010/main" val="1725531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8229600" cy="938719"/>
          </a:xfrm>
          <a:prstGeom prst="rect">
            <a:avLst/>
          </a:prstGeom>
          <a:noFill/>
        </p:spPr>
        <p:txBody>
          <a:bodyPr wrap="square" rtlCol="0">
            <a:spAutoFit/>
          </a:bodyPr>
          <a:lstStyle/>
          <a:p>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Riassumendo</a:t>
            </a:r>
            <a:endParaRPr lang="en-US" sz="5500" b="1" dirty="0">
              <a:solidFill>
                <a:srgbClr val="B05894"/>
              </a:solidFill>
            </a:endParaRPr>
          </a:p>
        </p:txBody>
      </p:sp>
      <p:grpSp>
        <p:nvGrpSpPr>
          <p:cNvPr id="2" name="Gruppo 1"/>
          <p:cNvGrpSpPr/>
          <p:nvPr/>
        </p:nvGrpSpPr>
        <p:grpSpPr>
          <a:xfrm>
            <a:off x="7315200" y="2933700"/>
            <a:ext cx="3352800" cy="2603376"/>
            <a:chOff x="10921074" y="5595022"/>
            <a:chExt cx="3352800" cy="2603376"/>
          </a:xfrm>
        </p:grpSpPr>
        <p:sp>
          <p:nvSpPr>
            <p:cNvPr id="54" name="Rectángulo 22">
              <a:extLst>
                <a:ext uri="{FF2B5EF4-FFF2-40B4-BE49-F238E27FC236}">
                  <a16:creationId xmlns:a16="http://schemas.microsoft.com/office/drawing/2014/main" id="{E063B894-E288-0F01-6832-64D7C4901115}"/>
                </a:ext>
              </a:extLst>
            </p:cNvPr>
            <p:cNvSpPr/>
            <p:nvPr/>
          </p:nvSpPr>
          <p:spPr>
            <a:xfrm>
              <a:off x="10921074" y="5595022"/>
              <a:ext cx="3352800" cy="2603376"/>
            </a:xfrm>
            <a:prstGeom prst="rect">
              <a:avLst/>
            </a:prstGeom>
            <a:solidFill>
              <a:srgbClr val="FFECFC"/>
            </a:solidFill>
            <a:ln>
              <a:solidFill>
                <a:srgbClr val="FFE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3" name="TextBox 57">
              <a:extLst>
                <a:ext uri="{FF2B5EF4-FFF2-40B4-BE49-F238E27FC236}">
                  <a16:creationId xmlns:a16="http://schemas.microsoft.com/office/drawing/2014/main" id="{AF9ECC9F-F049-F975-A054-252FA41A02E0}"/>
                </a:ext>
              </a:extLst>
            </p:cNvPr>
            <p:cNvSpPr txBox="1"/>
            <p:nvPr/>
          </p:nvSpPr>
          <p:spPr>
            <a:xfrm>
              <a:off x="11830133" y="6429218"/>
              <a:ext cx="2272011" cy="1220847"/>
            </a:xfrm>
            <a:prstGeom prst="rect">
              <a:avLst/>
            </a:prstGeom>
            <a:noFill/>
          </p:spPr>
          <p:txBody>
            <a:bodyPr wrap="square" rtlCol="0">
              <a:spAutoFit/>
            </a:bodyPr>
            <a:lstStyle/>
            <a:p>
              <a:pPr>
                <a:lnSpc>
                  <a:spcPts val="2220"/>
                </a:lnSpc>
              </a:pP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La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teoria</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delle</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dimensioni</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culturali</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di Hofstede</a:t>
              </a:r>
            </a:p>
          </p:txBody>
        </p:sp>
        <p:sp>
          <p:nvSpPr>
            <p:cNvPr id="64" name="Rectangle 58">
              <a:extLst>
                <a:ext uri="{FF2B5EF4-FFF2-40B4-BE49-F238E27FC236}">
                  <a16:creationId xmlns:a16="http://schemas.microsoft.com/office/drawing/2014/main" id="{1B40CE59-1106-64DD-FC59-A91DC52E3D4A}"/>
                </a:ext>
              </a:extLst>
            </p:cNvPr>
            <p:cNvSpPr/>
            <p:nvPr/>
          </p:nvSpPr>
          <p:spPr>
            <a:xfrm>
              <a:off x="11830134" y="5852724"/>
              <a:ext cx="1697901" cy="400110"/>
            </a:xfrm>
            <a:prstGeom prst="rect">
              <a:avLst/>
            </a:prstGeom>
          </p:spPr>
          <p:txBody>
            <a:bodyPr wrap="none">
              <a:spAutoFit/>
            </a:bodyPr>
            <a:lstStyle/>
            <a:p>
              <a:r>
                <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Best Practice</a:t>
              </a:r>
            </a:p>
          </p:txBody>
        </p:sp>
        <p:pic>
          <p:nvPicPr>
            <p:cNvPr id="65" name="object 2">
              <a:extLst>
                <a:ext uri="{FF2B5EF4-FFF2-40B4-BE49-F238E27FC236}">
                  <a16:creationId xmlns:a16="http://schemas.microsoft.com/office/drawing/2014/main" id="{7D0822C7-B81C-7367-D2B2-BB294CD13E01}"/>
                </a:ext>
              </a:extLst>
            </p:cNvPr>
            <p:cNvPicPr/>
            <p:nvPr/>
          </p:nvPicPr>
          <p:blipFill>
            <a:blip r:embed="rId2" cstate="print"/>
            <a:stretch>
              <a:fillRect/>
            </a:stretch>
          </p:blipFill>
          <p:spPr>
            <a:xfrm>
              <a:off x="11114928" y="5815058"/>
              <a:ext cx="435185" cy="510356"/>
            </a:xfrm>
            <a:prstGeom prst="rect">
              <a:avLst/>
            </a:prstGeom>
          </p:spPr>
        </p:pic>
      </p:grpSp>
    </p:spTree>
    <p:extLst>
      <p:ext uri="{BB962C8B-B14F-4D97-AF65-F5344CB8AC3E}">
        <p14:creationId xmlns:p14="http://schemas.microsoft.com/office/powerpoint/2010/main" val="3532069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FEDDD99-298F-41D0-922C-4BD6E66D7434}"/>
              </a:ext>
            </a:extLst>
          </p:cNvPr>
          <p:cNvSpPr txBox="1"/>
          <p:nvPr/>
        </p:nvSpPr>
        <p:spPr>
          <a:xfrm>
            <a:off x="5867400" y="6210300"/>
            <a:ext cx="5410200" cy="1323439"/>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8000" b="1" spc="-114"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Grazie</a:t>
            </a:r>
            <a:r>
              <a:rPr lang="en-US" sz="8000" b="1" spc="-114"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t>
            </a:r>
            <a:endParaRPr kumimoji="0" lang="en-US" sz="8000" b="1" i="0" u="none" strike="noStrike" kern="1200" cap="none" spc="0" normalizeH="0" baseline="0" dirty="0">
              <a:ln>
                <a:noFill/>
              </a:ln>
              <a:solidFill>
                <a:srgbClr val="B05894"/>
              </a:solidFill>
              <a:effectLst/>
              <a:uLnTx/>
              <a:uFillTx/>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F2D4F1C-F8EC-67AC-1392-9E090DDB8BD5}"/>
              </a:ext>
            </a:extLst>
          </p:cNvPr>
          <p:cNvSpPr txBox="1"/>
          <p:nvPr/>
        </p:nvSpPr>
        <p:spPr>
          <a:xfrm>
            <a:off x="4229100" y="5753100"/>
            <a:ext cx="9144000" cy="461665"/>
          </a:xfrm>
          <a:prstGeom prst="rect">
            <a:avLst/>
          </a:prstGeom>
          <a:noFill/>
        </p:spPr>
        <p:txBody>
          <a:bodyPr wrap="square">
            <a:spAutoFit/>
          </a:bodyPr>
          <a:lstStyle/>
          <a:p>
            <a:pPr marL="2416810" marR="2413635" algn="ctr">
              <a:spcBef>
                <a:spcPts val="415"/>
              </a:spcBef>
              <a:spcAft>
                <a:spcPts val="0"/>
              </a:spcAft>
            </a:pPr>
            <a:r>
              <a:rPr lang="en-US" sz="2400" b="1" u="sng" dirty="0">
                <a:solidFill>
                  <a:srgbClr val="B05894"/>
                </a:solidFill>
                <a:effectLst/>
                <a:latin typeface="Microsoft Sans Serif" panose="020B0604020202020204" pitchFamily="34" charset="0"/>
                <a:ea typeface="Microsoft Sans Serif" panose="020B0604020202020204" pitchFamily="34" charset="0"/>
                <a:hlinkClick r:id="rId2">
                  <a:extLst>
                    <a:ext uri="{A12FA001-AC4F-418D-AE19-62706E023703}">
                      <ahyp:hlinkClr xmlns:ahyp="http://schemas.microsoft.com/office/drawing/2018/hyperlinkcolor" val="tx"/>
                    </a:ext>
                  </a:extLst>
                </a:hlinkClick>
              </a:rPr>
              <a:t>e4f-network.eu</a:t>
            </a:r>
            <a:endParaRPr lang="es-ES" sz="2400" u="sng" dirty="0">
              <a:solidFill>
                <a:srgbClr val="B05894"/>
              </a:solidFill>
              <a:effectLst/>
              <a:latin typeface="Microsoft Sans Serif" panose="020B0604020202020204" pitchFamily="34" charset="0"/>
              <a:ea typeface="Microsoft Sans Serif" panose="020B0604020202020204" pitchFamily="34" charset="0"/>
            </a:endParaRPr>
          </a:p>
        </p:txBody>
      </p:sp>
      <p:pic>
        <p:nvPicPr>
          <p:cNvPr id="5" name="Imagen 4">
            <a:extLst>
              <a:ext uri="{FF2B5EF4-FFF2-40B4-BE49-F238E27FC236}">
                <a16:creationId xmlns:a16="http://schemas.microsoft.com/office/drawing/2014/main" id="{1736C23D-C0FE-4FF2-9AEE-09FEB0A76891}"/>
              </a:ext>
            </a:extLst>
          </p:cNvPr>
          <p:cNvPicPr>
            <a:picLocks noChangeAspect="1"/>
          </p:cNvPicPr>
          <p:nvPr/>
        </p:nvPicPr>
        <p:blipFill>
          <a:blip r:embed="rId3"/>
          <a:stretch>
            <a:fillRect/>
          </a:stretch>
        </p:blipFill>
        <p:spPr>
          <a:xfrm>
            <a:off x="7239000" y="5748635"/>
            <a:ext cx="472319" cy="461665"/>
          </a:xfrm>
          <a:prstGeom prst="rect">
            <a:avLst/>
          </a:prstGeom>
        </p:spPr>
      </p:pic>
    </p:spTree>
    <p:extLst>
      <p:ext uri="{BB962C8B-B14F-4D97-AF65-F5344CB8AC3E}">
        <p14:creationId xmlns:p14="http://schemas.microsoft.com/office/powerpoint/2010/main" val="1779892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a:extLst>
              <a:ext uri="{FF2B5EF4-FFF2-40B4-BE49-F238E27FC236}">
                <a16:creationId xmlns:a16="http://schemas.microsoft.com/office/drawing/2014/main" id="{BEA0FF3A-FE75-94B1-D18D-42753ECA6E59}"/>
              </a:ext>
            </a:extLst>
          </p:cNvPr>
          <p:cNvSpPr txBox="1"/>
          <p:nvPr/>
        </p:nvSpPr>
        <p:spPr>
          <a:xfrm>
            <a:off x="497150" y="3446389"/>
            <a:ext cx="16071232" cy="3323987"/>
          </a:xfrm>
          <a:prstGeom prst="rect">
            <a:avLst/>
          </a:prstGeom>
          <a:noFill/>
        </p:spPr>
        <p:txBody>
          <a:bodyPr wrap="square" rtlCol="0">
            <a:spAutoFit/>
          </a:bodyPr>
          <a:lstStyle/>
          <a:p>
            <a:pPr algn="just"/>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it-IT" sz="3500" dirty="0">
                <a:latin typeface="Microsoft Sans Serif" panose="020B0604020202020204" pitchFamily="34" charset="0"/>
                <a:ea typeface="Microsoft Sans Serif" panose="020B0604020202020204" pitchFamily="34" charset="0"/>
                <a:cs typeface="Microsoft Sans Serif" panose="020B0604020202020204" pitchFamily="34" charset="0"/>
              </a:rPr>
              <a:t>Sapere in cosa consiste un’analisi di mercato e una ricerca di mercato</a:t>
            </a:r>
            <a:endPar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endPar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Riconoscere</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le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differenze</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tra</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ricerca</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di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mercato</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e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analisi</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di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mercato</a:t>
            </a:r>
            <a:endPar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endPar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Distinguere</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diverse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tipologie</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di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ricerche</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di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mercato</a:t>
            </a:r>
            <a:endPar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endPar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4" name="CasellaDiTesto 13">
            <a:extLst>
              <a:ext uri="{FF2B5EF4-FFF2-40B4-BE49-F238E27FC236}">
                <a16:creationId xmlns:a16="http://schemas.microsoft.com/office/drawing/2014/main" id="{DA6C0C95-1DE1-0DC8-9E68-D5E6260D13F9}"/>
              </a:ext>
            </a:extLst>
          </p:cNvPr>
          <p:cNvSpPr txBox="1"/>
          <p:nvPr/>
        </p:nvSpPr>
        <p:spPr>
          <a:xfrm>
            <a:off x="494973" y="461602"/>
            <a:ext cx="8229600" cy="938719"/>
          </a:xfrm>
          <a:prstGeom prst="rect">
            <a:avLst/>
          </a:prstGeom>
          <a:noFill/>
        </p:spPr>
        <p:txBody>
          <a:bodyPr wrap="square" rtlCol="0">
            <a:spAutoFit/>
          </a:bodyPr>
          <a:lstStyle/>
          <a:p>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Obiettivi</a:t>
            </a:r>
            <a:r>
              <a:rPr lang="en-U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e </a:t>
            </a:r>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scopi</a:t>
            </a:r>
            <a:endParaRPr lang="en-US" sz="5500" b="1" dirty="0">
              <a:solidFill>
                <a:srgbClr val="B05894"/>
              </a:solidFill>
            </a:endParaRPr>
          </a:p>
        </p:txBody>
      </p:sp>
      <p:sp>
        <p:nvSpPr>
          <p:cNvPr id="19" name="CasellaDiTesto 18">
            <a:extLst>
              <a:ext uri="{FF2B5EF4-FFF2-40B4-BE49-F238E27FC236}">
                <a16:creationId xmlns:a16="http://schemas.microsoft.com/office/drawing/2014/main" id="{25428F14-25ED-43DA-7F9A-9BB54D0C93D2}"/>
              </a:ext>
            </a:extLst>
          </p:cNvPr>
          <p:cNvSpPr txBox="1"/>
          <p:nvPr/>
        </p:nvSpPr>
        <p:spPr>
          <a:xfrm>
            <a:off x="494973" y="1866900"/>
            <a:ext cx="13599850" cy="646331"/>
          </a:xfrm>
          <a:prstGeom prst="rect">
            <a:avLst/>
          </a:prstGeom>
          <a:noFill/>
        </p:spPr>
        <p:txBody>
          <a:bodyPr wrap="square" rtlCol="0">
            <a:spAutoFit/>
          </a:bodyPr>
          <a:lstStyle/>
          <a:p>
            <a:pPr algn="just"/>
            <a:r>
              <a:rPr lang="en-US" sz="3600" dirty="0" err="1">
                <a:latin typeface="Microsoft Sans Serif" panose="020B0604020202020204" pitchFamily="34" charset="0"/>
                <a:ea typeface="Microsoft Sans Serif" panose="020B0604020202020204" pitchFamily="34" charset="0"/>
                <a:cs typeface="Microsoft Sans Serif" panose="020B0604020202020204" pitchFamily="34" charset="0"/>
              </a:rPr>
              <a:t>Alla</a:t>
            </a:r>
            <a:r>
              <a:rPr lang="en-US" sz="3600" dirty="0">
                <a:latin typeface="Microsoft Sans Serif" panose="020B0604020202020204" pitchFamily="34" charset="0"/>
                <a:ea typeface="Microsoft Sans Serif" panose="020B0604020202020204" pitchFamily="34" charset="0"/>
                <a:cs typeface="Microsoft Sans Serif" panose="020B0604020202020204" pitchFamily="34" charset="0"/>
              </a:rPr>
              <a:t> fine di </a:t>
            </a:r>
            <a:r>
              <a:rPr lang="en-US" sz="3600" dirty="0" err="1">
                <a:latin typeface="Microsoft Sans Serif" panose="020B0604020202020204" pitchFamily="34" charset="0"/>
                <a:ea typeface="Microsoft Sans Serif" panose="020B0604020202020204" pitchFamily="34" charset="0"/>
                <a:cs typeface="Microsoft Sans Serif" panose="020B0604020202020204" pitchFamily="34" charset="0"/>
              </a:rPr>
              <a:t>questo</a:t>
            </a:r>
            <a:r>
              <a:rPr lang="en-US" sz="3600" dirty="0">
                <a:latin typeface="Microsoft Sans Serif" panose="020B0604020202020204" pitchFamily="34" charset="0"/>
                <a:ea typeface="Microsoft Sans Serif" panose="020B0604020202020204" pitchFamily="34" charset="0"/>
                <a:cs typeface="Microsoft Sans Serif" panose="020B0604020202020204" pitchFamily="34" charset="0"/>
              </a:rPr>
              <a:t> modulo </a:t>
            </a:r>
            <a:r>
              <a:rPr lang="en-US" sz="3600" dirty="0" err="1">
                <a:latin typeface="Microsoft Sans Serif" panose="020B0604020202020204" pitchFamily="34" charset="0"/>
                <a:ea typeface="Microsoft Sans Serif" panose="020B0604020202020204" pitchFamily="34" charset="0"/>
                <a:cs typeface="Microsoft Sans Serif" panose="020B0604020202020204" pitchFamily="34" charset="0"/>
              </a:rPr>
              <a:t>sarai</a:t>
            </a:r>
            <a:r>
              <a:rPr lang="en-US" sz="3600" dirty="0">
                <a:latin typeface="Microsoft Sans Serif" panose="020B0604020202020204" pitchFamily="34" charset="0"/>
                <a:ea typeface="Microsoft Sans Serif" panose="020B0604020202020204" pitchFamily="34" charset="0"/>
                <a:cs typeface="Microsoft Sans Serif" panose="020B0604020202020204" pitchFamily="34" charset="0"/>
              </a:rPr>
              <a:t> in </a:t>
            </a:r>
            <a:r>
              <a:rPr lang="en-US" sz="3600" dirty="0" err="1">
                <a:latin typeface="Microsoft Sans Serif" panose="020B0604020202020204" pitchFamily="34" charset="0"/>
                <a:ea typeface="Microsoft Sans Serif" panose="020B0604020202020204" pitchFamily="34" charset="0"/>
                <a:cs typeface="Microsoft Sans Serif" panose="020B0604020202020204" pitchFamily="34" charset="0"/>
              </a:rPr>
              <a:t>grado</a:t>
            </a:r>
            <a:r>
              <a:rPr lang="en-US" sz="3600" dirty="0">
                <a:latin typeface="Microsoft Sans Serif" panose="020B0604020202020204" pitchFamily="34" charset="0"/>
                <a:ea typeface="Microsoft Sans Serif" panose="020B0604020202020204" pitchFamily="34" charset="0"/>
                <a:cs typeface="Microsoft Sans Serif" panose="020B0604020202020204" pitchFamily="34" charset="0"/>
              </a:rPr>
              <a:t> di: </a:t>
            </a:r>
          </a:p>
        </p:txBody>
      </p:sp>
      <p:pic>
        <p:nvPicPr>
          <p:cNvPr id="21" name="object 2">
            <a:extLst>
              <a:ext uri="{FF2B5EF4-FFF2-40B4-BE49-F238E27FC236}">
                <a16:creationId xmlns:a16="http://schemas.microsoft.com/office/drawing/2014/main" id="{0351A207-7EF1-46BA-953B-CECF6A0A5CE6}"/>
              </a:ext>
            </a:extLst>
          </p:cNvPr>
          <p:cNvPicPr/>
          <p:nvPr/>
        </p:nvPicPr>
        <p:blipFill>
          <a:blip r:embed="rId2" cstate="print"/>
          <a:stretch>
            <a:fillRect/>
          </a:stretch>
        </p:blipFill>
        <p:spPr>
          <a:xfrm>
            <a:off x="618246" y="3446389"/>
            <a:ext cx="435185" cy="510356"/>
          </a:xfrm>
          <a:prstGeom prst="rect">
            <a:avLst/>
          </a:prstGeom>
        </p:spPr>
      </p:pic>
      <p:pic>
        <p:nvPicPr>
          <p:cNvPr id="22" name="object 2">
            <a:extLst>
              <a:ext uri="{FF2B5EF4-FFF2-40B4-BE49-F238E27FC236}">
                <a16:creationId xmlns:a16="http://schemas.microsoft.com/office/drawing/2014/main" id="{0351A207-7EF1-46BA-953B-CECF6A0A5CE6}"/>
              </a:ext>
            </a:extLst>
          </p:cNvPr>
          <p:cNvPicPr/>
          <p:nvPr/>
        </p:nvPicPr>
        <p:blipFill>
          <a:blip r:embed="rId2" cstate="print"/>
          <a:stretch>
            <a:fillRect/>
          </a:stretch>
        </p:blipFill>
        <p:spPr>
          <a:xfrm>
            <a:off x="618246" y="4490645"/>
            <a:ext cx="435185" cy="510356"/>
          </a:xfrm>
          <a:prstGeom prst="rect">
            <a:avLst/>
          </a:prstGeom>
        </p:spPr>
      </p:pic>
      <p:pic>
        <p:nvPicPr>
          <p:cNvPr id="23" name="object 2">
            <a:extLst>
              <a:ext uri="{FF2B5EF4-FFF2-40B4-BE49-F238E27FC236}">
                <a16:creationId xmlns:a16="http://schemas.microsoft.com/office/drawing/2014/main" id="{0351A207-7EF1-46BA-953B-CECF6A0A5CE6}"/>
              </a:ext>
            </a:extLst>
          </p:cNvPr>
          <p:cNvPicPr/>
          <p:nvPr/>
        </p:nvPicPr>
        <p:blipFill>
          <a:blip r:embed="rId2" cstate="print"/>
          <a:stretch>
            <a:fillRect/>
          </a:stretch>
        </p:blipFill>
        <p:spPr>
          <a:xfrm>
            <a:off x="618246" y="5587775"/>
            <a:ext cx="435185" cy="510356"/>
          </a:xfrm>
          <a:prstGeom prst="rect">
            <a:avLst/>
          </a:prstGeom>
        </p:spPr>
      </p:pic>
    </p:spTree>
    <p:extLst>
      <p:ext uri="{BB962C8B-B14F-4D97-AF65-F5344CB8AC3E}">
        <p14:creationId xmlns:p14="http://schemas.microsoft.com/office/powerpoint/2010/main" val="4134836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a:extLst>
              <a:ext uri="{FF2B5EF4-FFF2-40B4-BE49-F238E27FC236}">
                <a16:creationId xmlns:a16="http://schemas.microsoft.com/office/drawing/2014/main" id="{BEA0FF3A-FE75-94B1-D18D-42753ECA6E59}"/>
              </a:ext>
            </a:extLst>
          </p:cNvPr>
          <p:cNvSpPr txBox="1"/>
          <p:nvPr/>
        </p:nvSpPr>
        <p:spPr>
          <a:xfrm>
            <a:off x="512390" y="1705823"/>
            <a:ext cx="16071232" cy="7094250"/>
          </a:xfrm>
          <a:prstGeom prst="rect">
            <a:avLst/>
          </a:prstGeom>
          <a:noFill/>
        </p:spPr>
        <p:txBody>
          <a:bodyPr wrap="square" rtlCol="0">
            <a:spAutoFit/>
          </a:bodyPr>
          <a:lstStyle/>
          <a:p>
            <a:pPr algn="just"/>
            <a:r>
              <a:rPr lang="en-US"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3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Unità</a:t>
            </a:r>
            <a:r>
              <a:rPr lang="en-US"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1: </a:t>
            </a:r>
            <a:r>
              <a:rPr lang="en-US" sz="3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Ricerca</a:t>
            </a:r>
            <a:r>
              <a:rPr lang="en-US"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di </a:t>
            </a:r>
            <a:r>
              <a:rPr lang="en-US" sz="3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mercato</a:t>
            </a:r>
            <a:endParaRPr lang="en-US"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Sezione</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1.1: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Definizione</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di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ricerca</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di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mercato</a:t>
            </a:r>
            <a:endPar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Sezione</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1.2: Tre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obiettivi</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chiave</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della</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ricerca</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di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mercato</a:t>
            </a:r>
            <a:endPar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Sezione</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1.3: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Tipologie</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di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ricerche</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di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mercato</a:t>
            </a:r>
            <a:endPar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endPar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US"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3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Unità</a:t>
            </a:r>
            <a:r>
              <a:rPr lang="en-US"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2: </a:t>
            </a:r>
            <a:r>
              <a:rPr lang="en-US" sz="3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Analisi</a:t>
            </a:r>
            <a:r>
              <a:rPr lang="en-US"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di </a:t>
            </a:r>
            <a:r>
              <a:rPr lang="en-US" sz="3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mercato</a:t>
            </a:r>
            <a:endParaRPr lang="en-US"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Sezione</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2.1: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Definizione</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di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analisi</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di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mercato</a:t>
            </a:r>
            <a:endPar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Sezione</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2.2: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Differenze</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tra</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analisi</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di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mercato</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e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ricerca</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di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mercato</a:t>
            </a:r>
            <a:endPar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Sezione</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2.3: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Tipologie</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di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analisi</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di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mercato</a:t>
            </a:r>
            <a:endPar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p>
          <a:p>
            <a:pPr algn="just"/>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3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Unità</a:t>
            </a:r>
            <a:r>
              <a:rPr lang="en-US"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3: </a:t>
            </a:r>
            <a:r>
              <a:rPr lang="en-GB"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 framework per </a:t>
            </a:r>
            <a:r>
              <a:rPr lang="en-GB" sz="3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analisi</a:t>
            </a:r>
            <a:r>
              <a:rPr lang="en-GB"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e </a:t>
            </a:r>
            <a:r>
              <a:rPr lang="en-GB" sz="3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ricerca</a:t>
            </a:r>
            <a:r>
              <a:rPr lang="en-GB"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di </a:t>
            </a:r>
            <a:r>
              <a:rPr lang="en-GB" sz="3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mercato</a:t>
            </a:r>
            <a:endParaRPr lang="en-GB"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GB"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Sezione</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3.1</a:t>
            </a:r>
            <a:r>
              <a:rPr lang="en-GB" sz="3500" b="1" dirty="0">
                <a:latin typeface="Microsoft Sans Serif" panose="020B0604020202020204" pitchFamily="34" charset="0"/>
                <a:ea typeface="Microsoft Sans Serif" panose="020B0604020202020204" pitchFamily="34" charset="0"/>
                <a:cs typeface="Microsoft Sans Serif" panose="020B0604020202020204" pitchFamily="34" charset="0"/>
              </a:rPr>
              <a:t>:</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Le sei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dimensioni</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della</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cultura</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nazionale</a:t>
            </a:r>
            <a:endPar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Sezione</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3.2: Un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tuffo</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nel</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3500" dirty="0" err="1">
                <a:latin typeface="Microsoft Sans Serif" panose="020B0604020202020204" pitchFamily="34" charset="0"/>
                <a:ea typeface="Microsoft Sans Serif" panose="020B0604020202020204" pitchFamily="34" charset="0"/>
                <a:cs typeface="Microsoft Sans Serif" panose="020B0604020202020204" pitchFamily="34" charset="0"/>
              </a:rPr>
              <a:t>modello</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di Hofstede</a:t>
            </a:r>
            <a:endPar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8229600" cy="938719"/>
          </a:xfrm>
          <a:prstGeom prst="rect">
            <a:avLst/>
          </a:prstGeom>
          <a:noFill/>
        </p:spPr>
        <p:txBody>
          <a:bodyPr wrap="square" rtlCol="0">
            <a:spAutoFit/>
          </a:bodyPr>
          <a:lstStyle/>
          <a:p>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Indice</a:t>
            </a:r>
            <a:r>
              <a:rPr lang="en-U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dei</a:t>
            </a:r>
            <a:r>
              <a:rPr lang="en-U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contenuti</a:t>
            </a:r>
            <a:endParaRPr lang="en-US" sz="5500" b="1" dirty="0">
              <a:solidFill>
                <a:srgbClr val="B05894"/>
              </a:solidFill>
            </a:endParaRPr>
          </a:p>
        </p:txBody>
      </p:sp>
      <p:sp>
        <p:nvSpPr>
          <p:cNvPr id="19" name="CasellaDiTesto 18">
            <a:extLst>
              <a:ext uri="{FF2B5EF4-FFF2-40B4-BE49-F238E27FC236}">
                <a16:creationId xmlns:a16="http://schemas.microsoft.com/office/drawing/2014/main" id="{25428F14-25ED-43DA-7F9A-9BB54D0C93D2}"/>
              </a:ext>
            </a:extLst>
          </p:cNvPr>
          <p:cNvSpPr txBox="1"/>
          <p:nvPr/>
        </p:nvSpPr>
        <p:spPr>
          <a:xfrm>
            <a:off x="497150" y="874826"/>
            <a:ext cx="13599850" cy="830997"/>
          </a:xfrm>
          <a:prstGeom prst="rect">
            <a:avLst/>
          </a:prstGeom>
          <a:noFill/>
        </p:spPr>
        <p:txBody>
          <a:bodyPr wrap="square" rtlCol="0">
            <a:spAutoFit/>
          </a:bodyPr>
          <a:lstStyle/>
          <a:p>
            <a:r>
              <a:rPr lang="en-US"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Unità</a:t>
            </a:r>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e </a:t>
            </a:r>
            <a:r>
              <a:rPr lang="en-US"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sezioni</a:t>
            </a:r>
            <a:endParaRPr lang="en-US" sz="4800" b="1" dirty="0">
              <a:solidFill>
                <a:srgbClr val="E076D1"/>
              </a:solidFill>
            </a:endParaRPr>
          </a:p>
        </p:txBody>
      </p:sp>
      <p:pic>
        <p:nvPicPr>
          <p:cNvPr id="9" name="object 2">
            <a:extLst>
              <a:ext uri="{FF2B5EF4-FFF2-40B4-BE49-F238E27FC236}">
                <a16:creationId xmlns:a16="http://schemas.microsoft.com/office/drawing/2014/main" id="{0351A207-7EF1-46BA-953B-CECF6A0A5CE6}"/>
              </a:ext>
            </a:extLst>
          </p:cNvPr>
          <p:cNvPicPr/>
          <p:nvPr/>
        </p:nvPicPr>
        <p:blipFill>
          <a:blip r:embed="rId2" cstate="print"/>
          <a:stretch>
            <a:fillRect/>
          </a:stretch>
        </p:blipFill>
        <p:spPr>
          <a:xfrm>
            <a:off x="618246" y="1897497"/>
            <a:ext cx="435185" cy="510356"/>
          </a:xfrm>
          <a:prstGeom prst="rect">
            <a:avLst/>
          </a:prstGeom>
        </p:spPr>
      </p:pic>
      <p:pic>
        <p:nvPicPr>
          <p:cNvPr id="10" name="object 2">
            <a:extLst>
              <a:ext uri="{FF2B5EF4-FFF2-40B4-BE49-F238E27FC236}">
                <a16:creationId xmlns:a16="http://schemas.microsoft.com/office/drawing/2014/main" id="{0351A207-7EF1-46BA-953B-CECF6A0A5CE6}"/>
              </a:ext>
            </a:extLst>
          </p:cNvPr>
          <p:cNvPicPr/>
          <p:nvPr/>
        </p:nvPicPr>
        <p:blipFill>
          <a:blip r:embed="rId2" cstate="print"/>
          <a:stretch>
            <a:fillRect/>
          </a:stretch>
        </p:blipFill>
        <p:spPr>
          <a:xfrm>
            <a:off x="618246" y="4483696"/>
            <a:ext cx="435185" cy="510356"/>
          </a:xfrm>
          <a:prstGeom prst="rect">
            <a:avLst/>
          </a:prstGeom>
        </p:spPr>
      </p:pic>
      <p:pic>
        <p:nvPicPr>
          <p:cNvPr id="2" name="object 2">
            <a:extLst>
              <a:ext uri="{FF2B5EF4-FFF2-40B4-BE49-F238E27FC236}">
                <a16:creationId xmlns:a16="http://schemas.microsoft.com/office/drawing/2014/main" id="{D9AF89BB-0BCB-F1C2-BB69-89D216C56A09}"/>
              </a:ext>
            </a:extLst>
          </p:cNvPr>
          <p:cNvPicPr/>
          <p:nvPr/>
        </p:nvPicPr>
        <p:blipFill>
          <a:blip r:embed="rId2" cstate="print"/>
          <a:stretch>
            <a:fillRect/>
          </a:stretch>
        </p:blipFill>
        <p:spPr>
          <a:xfrm>
            <a:off x="618246" y="7092692"/>
            <a:ext cx="435185" cy="510356"/>
          </a:xfrm>
          <a:prstGeom prst="rect">
            <a:avLst/>
          </a:prstGeom>
        </p:spPr>
      </p:pic>
    </p:spTree>
    <p:extLst>
      <p:ext uri="{BB962C8B-B14F-4D97-AF65-F5344CB8AC3E}">
        <p14:creationId xmlns:p14="http://schemas.microsoft.com/office/powerpoint/2010/main" val="1175468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a:extLst>
              <a:ext uri="{FF2B5EF4-FFF2-40B4-BE49-F238E27FC236}">
                <a16:creationId xmlns:a16="http://schemas.microsoft.com/office/drawing/2014/main" id="{BEA0FF3A-FE75-94B1-D18D-42753ECA6E59}"/>
              </a:ext>
            </a:extLst>
          </p:cNvPr>
          <p:cNvSpPr txBox="1"/>
          <p:nvPr/>
        </p:nvSpPr>
        <p:spPr>
          <a:xfrm>
            <a:off x="497150" y="2183368"/>
            <a:ext cx="16071232" cy="2785378"/>
          </a:xfrm>
          <a:prstGeom prst="rect">
            <a:avLst/>
          </a:prstGeom>
          <a:noFill/>
        </p:spPr>
        <p:txBody>
          <a:bodyPr wrap="square" rtlCol="0">
            <a:spAutoFit/>
          </a:bodyPr>
          <a:lstStyle/>
          <a:p>
            <a:pPr algn="just"/>
            <a:r>
              <a:rPr lang="it-IT" sz="3500" dirty="0">
                <a:latin typeface="Microsoft Sans Serif" panose="020B0604020202020204" pitchFamily="34" charset="0"/>
                <a:ea typeface="Microsoft Sans Serif" panose="020B0604020202020204" pitchFamily="34" charset="0"/>
                <a:cs typeface="Microsoft Sans Serif" panose="020B0604020202020204" pitchFamily="34" charset="0"/>
              </a:rPr>
              <a:t>La ricerca di mercato è il processo per stabilire, tramite interviste e sondaggi con potenziali clienti, se un nuovo bene o servizio è commerciabile. Le organizzazioni o le società possono utilizzare questa tecnica per identificare il loro mercato di riferimento, raccogliere e registrare commenti e prendere decisioni sagge.</a:t>
            </a:r>
            <a:endPar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9561250" cy="938719"/>
          </a:xfrm>
          <a:prstGeom prst="rect">
            <a:avLst/>
          </a:prstGeom>
          <a:noFill/>
        </p:spPr>
        <p:txBody>
          <a:bodyPr wrap="square" rtlCol="0">
            <a:spAutoFit/>
          </a:bodyPr>
          <a:lstStyle/>
          <a:p>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Unità</a:t>
            </a:r>
            <a:r>
              <a:rPr lang="en-U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1: </a:t>
            </a:r>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Ricerca</a:t>
            </a:r>
            <a:r>
              <a:rPr lang="en-U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di </a:t>
            </a:r>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mercato</a:t>
            </a:r>
            <a:endParaRPr lang="en-US" sz="5500" b="1" dirty="0">
              <a:solidFill>
                <a:srgbClr val="B05894"/>
              </a:solidFill>
            </a:endParaRPr>
          </a:p>
        </p:txBody>
      </p:sp>
      <p:sp>
        <p:nvSpPr>
          <p:cNvPr id="19" name="CasellaDiTesto 18">
            <a:extLst>
              <a:ext uri="{FF2B5EF4-FFF2-40B4-BE49-F238E27FC236}">
                <a16:creationId xmlns:a16="http://schemas.microsoft.com/office/drawing/2014/main" id="{25428F14-25ED-43DA-7F9A-9BB54D0C93D2}"/>
              </a:ext>
            </a:extLst>
          </p:cNvPr>
          <p:cNvSpPr txBox="1"/>
          <p:nvPr/>
        </p:nvSpPr>
        <p:spPr>
          <a:xfrm>
            <a:off x="497150" y="1104900"/>
            <a:ext cx="13599850" cy="830997"/>
          </a:xfrm>
          <a:prstGeom prst="rect">
            <a:avLst/>
          </a:prstGeom>
          <a:noFill/>
        </p:spPr>
        <p:txBody>
          <a:bodyPr wrap="square" rtlCol="0">
            <a:spAutoFit/>
          </a:bodyPr>
          <a:lstStyle/>
          <a:p>
            <a:r>
              <a:rPr lang="en-US"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Sezione</a:t>
            </a:r>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1.1</a:t>
            </a:r>
            <a:r>
              <a:rPr lang="en-US" sz="4800" b="1" dirty="0">
                <a:solidFill>
                  <a:srgbClr val="ECAAE3"/>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Definiszione</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 di ricercar di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mercato</a:t>
            </a:r>
            <a:endPar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grpSp>
        <p:nvGrpSpPr>
          <p:cNvPr id="15" name="Gruppo 14"/>
          <p:cNvGrpSpPr/>
          <p:nvPr/>
        </p:nvGrpSpPr>
        <p:grpSpPr>
          <a:xfrm>
            <a:off x="2219060" y="5149962"/>
            <a:ext cx="5078015" cy="3046809"/>
            <a:chOff x="2381" y="1041995"/>
            <a:chExt cx="5078015" cy="3046809"/>
          </a:xfrm>
        </p:grpSpPr>
        <p:sp>
          <p:nvSpPr>
            <p:cNvPr id="21" name="Rettangolo arrotondato 20"/>
            <p:cNvSpPr/>
            <p:nvPr/>
          </p:nvSpPr>
          <p:spPr>
            <a:xfrm>
              <a:off x="2381" y="1041995"/>
              <a:ext cx="5078015" cy="3046809"/>
            </a:xfrm>
            <a:prstGeom prst="roundRect">
              <a:avLst>
                <a:gd name="adj" fmla="val 10000"/>
              </a:avLst>
            </a:prstGeom>
            <a:solidFill>
              <a:srgbClr val="FFECFC"/>
            </a:solidFill>
            <a:ln w="57150">
              <a:solidFill>
                <a:srgbClr val="B05894"/>
              </a:solidFill>
            </a:ln>
          </p:spPr>
          <p:style>
            <a:lnRef idx="2">
              <a:schemeClr val="dk1"/>
            </a:lnRef>
            <a:fillRef idx="1">
              <a:schemeClr val="lt1"/>
            </a:fillRef>
            <a:effectRef idx="0">
              <a:schemeClr val="dk1"/>
            </a:effectRef>
            <a:fontRef idx="minor">
              <a:schemeClr val="dk1"/>
            </a:fontRef>
          </p:style>
        </p:sp>
        <p:sp>
          <p:nvSpPr>
            <p:cNvPr id="22" name="CasellaDiTesto 21"/>
            <p:cNvSpPr txBox="1"/>
            <p:nvPr/>
          </p:nvSpPr>
          <p:spPr>
            <a:xfrm>
              <a:off x="91619" y="1131233"/>
              <a:ext cx="4899539" cy="2868333"/>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Come</a:t>
              </a:r>
              <a:r>
                <a:rPr lang="en-US"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t>
              </a:r>
            </a:p>
            <a:p>
              <a:pPr lvl="0" algn="just" defTabSz="1066800">
                <a:lnSpc>
                  <a:spcPct val="90000"/>
                </a:lnSpc>
                <a:spcBef>
                  <a:spcPct val="0"/>
                </a:spcBef>
                <a:spcAft>
                  <a:spcPct val="35000"/>
                </a:spcAft>
              </a:pPr>
              <a:r>
                <a:rPr lang="it-IT" sz="2400" kern="1200" dirty="0">
                  <a:latin typeface="Microsoft Sans Serif" panose="020B0604020202020204" pitchFamily="34" charset="0"/>
                  <a:cs typeface="Microsoft Sans Serif" panose="020B0604020202020204" pitchFamily="34" charset="0"/>
                </a:rPr>
                <a:t>Le ricerche di mercato possono essere svolte internamente da aziende o organizzazioni, oppure possono essere esternalizzate a società con esperienza nel settore.</a:t>
              </a:r>
              <a:endParaRPr lang="es-ES" sz="2400" kern="12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grpSp>
      <p:grpSp>
        <p:nvGrpSpPr>
          <p:cNvPr id="16" name="Gruppo 15"/>
          <p:cNvGrpSpPr/>
          <p:nvPr/>
        </p:nvGrpSpPr>
        <p:grpSpPr>
          <a:xfrm>
            <a:off x="8532766" y="5149962"/>
            <a:ext cx="5078015" cy="3046809"/>
            <a:chOff x="7111603" y="1041995"/>
            <a:chExt cx="5078015" cy="3046809"/>
          </a:xfrm>
        </p:grpSpPr>
        <p:sp>
          <p:nvSpPr>
            <p:cNvPr id="17" name="Rettangolo arrotondato 16"/>
            <p:cNvSpPr/>
            <p:nvPr/>
          </p:nvSpPr>
          <p:spPr>
            <a:xfrm>
              <a:off x="7111603" y="1041995"/>
              <a:ext cx="5078015" cy="3046809"/>
            </a:xfrm>
            <a:prstGeom prst="roundRect">
              <a:avLst>
                <a:gd name="adj" fmla="val 10000"/>
              </a:avLst>
            </a:prstGeom>
            <a:solidFill>
              <a:srgbClr val="FFECFC"/>
            </a:solidFill>
            <a:ln w="57150">
              <a:solidFill>
                <a:srgbClr val="B05894"/>
              </a:solidFill>
            </a:ln>
          </p:spPr>
          <p:style>
            <a:lnRef idx="2">
              <a:schemeClr val="dk1"/>
            </a:lnRef>
            <a:fillRef idx="1">
              <a:schemeClr val="lt1"/>
            </a:fillRef>
            <a:effectRef idx="0">
              <a:schemeClr val="dk1"/>
            </a:effectRef>
            <a:fontRef idx="minor">
              <a:schemeClr val="dk1"/>
            </a:fontRef>
          </p:style>
        </p:sp>
        <p:sp>
          <p:nvSpPr>
            <p:cNvPr id="20" name="CasellaDiTesto 19"/>
            <p:cNvSpPr txBox="1"/>
            <p:nvPr/>
          </p:nvSpPr>
          <p:spPr>
            <a:xfrm>
              <a:off x="7200841" y="1131233"/>
              <a:ext cx="4899539" cy="2868333"/>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Perchè</a:t>
              </a:r>
              <a:r>
                <a:rPr lang="en-US"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t>
              </a:r>
            </a:p>
            <a:p>
              <a:pPr lvl="0" algn="just" defTabSz="1066800">
                <a:lnSpc>
                  <a:spcPct val="90000"/>
                </a:lnSpc>
                <a:spcBef>
                  <a:spcPct val="0"/>
                </a:spcBef>
                <a:spcAft>
                  <a:spcPct val="35000"/>
                </a:spcAft>
              </a:pPr>
              <a:r>
                <a:rPr lang="it-IT" sz="2400" kern="1200" dirty="0">
                  <a:latin typeface="Microsoft Sans Serif" panose="020B0604020202020204" pitchFamily="34" charset="0"/>
                  <a:cs typeface="Microsoft Sans Serif" panose="020B0604020202020204" pitchFamily="34" charset="0"/>
                </a:rPr>
                <a:t>L’obiettivo principale della ricerca di mercato è comprendere o valutare il mercato per un determinato bene o servizio e prevedere come il mercato di riferimento risponderà ad esso.</a:t>
              </a:r>
            </a:p>
          </p:txBody>
        </p:sp>
      </p:grpSp>
      <p:pic>
        <p:nvPicPr>
          <p:cNvPr id="3" name="Picture 2">
            <a:extLst>
              <a:ext uri="{FF2B5EF4-FFF2-40B4-BE49-F238E27FC236}">
                <a16:creationId xmlns:a16="http://schemas.microsoft.com/office/drawing/2014/main" id="{C32A9641-CEED-7442-1E08-2CF83EE5F693}"/>
              </a:ext>
            </a:extLst>
          </p:cNvPr>
          <p:cNvPicPr>
            <a:picLocks noChangeAspect="1"/>
          </p:cNvPicPr>
          <p:nvPr/>
        </p:nvPicPr>
        <p:blipFill>
          <a:blip r:embed="rId2"/>
          <a:stretch>
            <a:fillRect/>
          </a:stretch>
        </p:blipFill>
        <p:spPr>
          <a:xfrm>
            <a:off x="15120582" y="7048500"/>
            <a:ext cx="2895600" cy="1700436"/>
          </a:xfrm>
          <a:prstGeom prst="rect">
            <a:avLst/>
          </a:prstGeom>
        </p:spPr>
      </p:pic>
    </p:spTree>
    <p:extLst>
      <p:ext uri="{BB962C8B-B14F-4D97-AF65-F5344CB8AC3E}">
        <p14:creationId xmlns:p14="http://schemas.microsoft.com/office/powerpoint/2010/main" val="499630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9561250" cy="938719"/>
          </a:xfrm>
          <a:prstGeom prst="rect">
            <a:avLst/>
          </a:prstGeom>
          <a:noFill/>
        </p:spPr>
        <p:txBody>
          <a:bodyPr wrap="square" rtlCol="0">
            <a:spAutoFit/>
          </a:bodyPr>
          <a:lstStyle/>
          <a:p>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Unità</a:t>
            </a:r>
            <a:r>
              <a:rPr lang="en-U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1: </a:t>
            </a:r>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Ricerca</a:t>
            </a:r>
            <a:r>
              <a:rPr lang="en-U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di </a:t>
            </a:r>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mercato</a:t>
            </a:r>
            <a:endParaRPr lang="en-US" sz="5500" b="1" dirty="0">
              <a:solidFill>
                <a:srgbClr val="B05894"/>
              </a:solidFill>
            </a:endParaRPr>
          </a:p>
        </p:txBody>
      </p:sp>
      <p:graphicFrame>
        <p:nvGraphicFramePr>
          <p:cNvPr id="13" name="Diagrama 11">
            <a:extLst>
              <a:ext uri="{FF2B5EF4-FFF2-40B4-BE49-F238E27FC236}">
                <a16:creationId xmlns:a16="http://schemas.microsoft.com/office/drawing/2014/main" id="{C4D49014-66C6-EF44-3C52-B4E7092E713A}"/>
              </a:ext>
            </a:extLst>
          </p:cNvPr>
          <p:cNvGraphicFramePr/>
          <p:nvPr>
            <p:extLst>
              <p:ext uri="{D42A27DB-BD31-4B8C-83A1-F6EECF244321}">
                <p14:modId xmlns:p14="http://schemas.microsoft.com/office/powerpoint/2010/main" val="1550712431"/>
              </p:ext>
            </p:extLst>
          </p:nvPr>
        </p:nvGraphicFramePr>
        <p:xfrm>
          <a:off x="685800" y="2247900"/>
          <a:ext cx="14630400" cy="50820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asellaDiTesto 6">
            <a:extLst>
              <a:ext uri="{FF2B5EF4-FFF2-40B4-BE49-F238E27FC236}">
                <a16:creationId xmlns:a16="http://schemas.microsoft.com/office/drawing/2014/main" id="{EC3EF828-05A7-4EA1-B831-601E64A12811}"/>
              </a:ext>
            </a:extLst>
          </p:cNvPr>
          <p:cNvSpPr txBox="1"/>
          <p:nvPr/>
        </p:nvSpPr>
        <p:spPr>
          <a:xfrm>
            <a:off x="497150" y="1104900"/>
            <a:ext cx="16038250" cy="830997"/>
          </a:xfrm>
          <a:prstGeom prst="rect">
            <a:avLst/>
          </a:prstGeom>
          <a:noFill/>
        </p:spPr>
        <p:txBody>
          <a:bodyPr wrap="square" rtlCol="0">
            <a:spAutoFit/>
          </a:bodyPr>
          <a:lstStyle/>
          <a:p>
            <a:r>
              <a:rPr lang="en-US"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Sezione</a:t>
            </a:r>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1.2</a:t>
            </a:r>
            <a:r>
              <a:rPr lang="en-US" sz="4800" b="1" dirty="0">
                <a:solidFill>
                  <a:srgbClr val="ECAAE3"/>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Tre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obiettivi</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chiave</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della</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ricerca</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 di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mercato</a:t>
            </a:r>
            <a:endPar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3" name="Picture 2">
            <a:extLst>
              <a:ext uri="{FF2B5EF4-FFF2-40B4-BE49-F238E27FC236}">
                <a16:creationId xmlns:a16="http://schemas.microsoft.com/office/drawing/2014/main" id="{3BCD864E-F4AB-4A3D-B8EC-5DFBDFCB81C7}"/>
              </a:ext>
            </a:extLst>
          </p:cNvPr>
          <p:cNvPicPr>
            <a:picLocks noChangeAspect="1"/>
          </p:cNvPicPr>
          <p:nvPr/>
        </p:nvPicPr>
        <p:blipFill>
          <a:blip r:embed="rId7"/>
          <a:stretch>
            <a:fillRect/>
          </a:stretch>
        </p:blipFill>
        <p:spPr>
          <a:xfrm>
            <a:off x="15621000" y="6053643"/>
            <a:ext cx="2535394" cy="2552700"/>
          </a:xfrm>
          <a:prstGeom prst="rect">
            <a:avLst/>
          </a:prstGeom>
        </p:spPr>
      </p:pic>
    </p:spTree>
    <p:extLst>
      <p:ext uri="{BB962C8B-B14F-4D97-AF65-F5344CB8AC3E}">
        <p14:creationId xmlns:p14="http://schemas.microsoft.com/office/powerpoint/2010/main" val="2012866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9561250" cy="938719"/>
          </a:xfrm>
          <a:prstGeom prst="rect">
            <a:avLst/>
          </a:prstGeom>
          <a:noFill/>
        </p:spPr>
        <p:txBody>
          <a:bodyPr wrap="square" rtlCol="0">
            <a:spAutoFit/>
          </a:bodyPr>
          <a:lstStyle/>
          <a:p>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Unità</a:t>
            </a:r>
            <a:r>
              <a:rPr lang="en-U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1: </a:t>
            </a:r>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Ricerca</a:t>
            </a:r>
            <a:r>
              <a:rPr lang="en-U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di </a:t>
            </a:r>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mercato</a:t>
            </a:r>
            <a:endParaRPr lang="en-US" sz="5500" b="1" dirty="0">
              <a:solidFill>
                <a:srgbClr val="B05894"/>
              </a:solidFill>
            </a:endParaRPr>
          </a:p>
        </p:txBody>
      </p:sp>
      <p:graphicFrame>
        <p:nvGraphicFramePr>
          <p:cNvPr id="7" name="Diagrama 11">
            <a:extLst>
              <a:ext uri="{FF2B5EF4-FFF2-40B4-BE49-F238E27FC236}">
                <a16:creationId xmlns:a16="http://schemas.microsoft.com/office/drawing/2014/main" id="{C4D49014-66C6-EF44-3C52-B4E7092E713A}"/>
              </a:ext>
            </a:extLst>
          </p:cNvPr>
          <p:cNvGraphicFramePr/>
          <p:nvPr>
            <p:extLst>
              <p:ext uri="{D42A27DB-BD31-4B8C-83A1-F6EECF244321}">
                <p14:modId xmlns:p14="http://schemas.microsoft.com/office/powerpoint/2010/main" val="2614906321"/>
              </p:ext>
            </p:extLst>
          </p:nvPr>
        </p:nvGraphicFramePr>
        <p:xfrm>
          <a:off x="2895600" y="3009900"/>
          <a:ext cx="12192000" cy="4699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ttangolo 2">
            <a:extLst>
              <a:ext uri="{FF2B5EF4-FFF2-40B4-BE49-F238E27FC236}">
                <a16:creationId xmlns:a16="http://schemas.microsoft.com/office/drawing/2014/main" id="{291AB2AF-01CF-4DFB-B86A-1F38A261FB56}"/>
              </a:ext>
            </a:extLst>
          </p:cNvPr>
          <p:cNvSpPr/>
          <p:nvPr/>
        </p:nvSpPr>
        <p:spPr>
          <a:xfrm>
            <a:off x="497150" y="1170022"/>
            <a:ext cx="15200050" cy="1569660"/>
          </a:xfrm>
          <a:prstGeom prst="rect">
            <a:avLst/>
          </a:prstGeom>
        </p:spPr>
        <p:txBody>
          <a:bodyPr wrap="square">
            <a:spAutoFit/>
          </a:bodyPr>
          <a:lstStyle/>
          <a:p>
            <a:pPr lvl="0"/>
            <a:r>
              <a:rPr lang="en-US"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Sezione</a:t>
            </a:r>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1.3</a:t>
            </a:r>
            <a:r>
              <a:rPr lang="en-US" sz="4800" b="1" dirty="0">
                <a:solidFill>
                  <a:srgbClr val="ECAAE3"/>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4800" b="1" dirty="0" err="1">
                <a:solidFill>
                  <a:prstClr val="black"/>
                </a:solidFill>
                <a:latin typeface="Microsoft Sans Serif" panose="020B0604020202020204" pitchFamily="34" charset="0"/>
                <a:ea typeface="Microsoft Sans Serif" panose="020B0604020202020204" pitchFamily="34" charset="0"/>
                <a:cs typeface="Microsoft Sans Serif" panose="020B0604020202020204" pitchFamily="34" charset="0"/>
              </a:rPr>
              <a:t>Tipologie</a:t>
            </a:r>
            <a:r>
              <a:rPr lang="en-US" sz="4800" b="1" dirty="0">
                <a:solidFill>
                  <a:prstClr val="black"/>
                </a:solidFill>
                <a:latin typeface="Microsoft Sans Serif" panose="020B0604020202020204" pitchFamily="34" charset="0"/>
                <a:ea typeface="Microsoft Sans Serif" panose="020B0604020202020204" pitchFamily="34" charset="0"/>
                <a:cs typeface="Microsoft Sans Serif" panose="020B0604020202020204" pitchFamily="34" charset="0"/>
              </a:rPr>
              <a:t> di </a:t>
            </a:r>
            <a:r>
              <a:rPr lang="en-US" sz="4800" b="1" dirty="0" err="1">
                <a:solidFill>
                  <a:prstClr val="black"/>
                </a:solidFill>
                <a:latin typeface="Microsoft Sans Serif" panose="020B0604020202020204" pitchFamily="34" charset="0"/>
                <a:ea typeface="Microsoft Sans Serif" panose="020B0604020202020204" pitchFamily="34" charset="0"/>
                <a:cs typeface="Microsoft Sans Serif" panose="020B0604020202020204" pitchFamily="34" charset="0"/>
              </a:rPr>
              <a:t>ricerche</a:t>
            </a:r>
            <a:r>
              <a:rPr lang="en-US" sz="4800" b="1" dirty="0">
                <a:solidFill>
                  <a:prstClr val="black"/>
                </a:solidFill>
                <a:latin typeface="Microsoft Sans Serif" panose="020B0604020202020204" pitchFamily="34" charset="0"/>
                <a:ea typeface="Microsoft Sans Serif" panose="020B0604020202020204" pitchFamily="34" charset="0"/>
                <a:cs typeface="Microsoft Sans Serif" panose="020B0604020202020204" pitchFamily="34" charset="0"/>
              </a:rPr>
              <a:t> di </a:t>
            </a:r>
            <a:r>
              <a:rPr lang="en-US" sz="4800" b="1" dirty="0" err="1">
                <a:solidFill>
                  <a:prstClr val="black"/>
                </a:solidFill>
                <a:latin typeface="Microsoft Sans Serif" panose="020B0604020202020204" pitchFamily="34" charset="0"/>
                <a:ea typeface="Microsoft Sans Serif" panose="020B0604020202020204" pitchFamily="34" charset="0"/>
                <a:cs typeface="Microsoft Sans Serif" panose="020B0604020202020204" pitchFamily="34" charset="0"/>
              </a:rPr>
              <a:t>mercato</a:t>
            </a:r>
            <a:endParaRPr lang="en-US" sz="4800" b="1" dirty="0">
              <a:solidFill>
                <a:prstClr val="black"/>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lvl="0"/>
            <a:endParaRPr lang="en-US" sz="4800" b="1" dirty="0">
              <a:solidFill>
                <a:prstClr val="black"/>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4" name="Picture 3">
            <a:extLst>
              <a:ext uri="{FF2B5EF4-FFF2-40B4-BE49-F238E27FC236}">
                <a16:creationId xmlns:a16="http://schemas.microsoft.com/office/drawing/2014/main" id="{4F7C36B8-EB9E-76E2-5529-0AFCB5F417A6}"/>
              </a:ext>
            </a:extLst>
          </p:cNvPr>
          <p:cNvPicPr>
            <a:picLocks noChangeAspect="1"/>
          </p:cNvPicPr>
          <p:nvPr/>
        </p:nvPicPr>
        <p:blipFill>
          <a:blip r:embed="rId7"/>
          <a:stretch>
            <a:fillRect/>
          </a:stretch>
        </p:blipFill>
        <p:spPr>
          <a:xfrm>
            <a:off x="15392400" y="6134100"/>
            <a:ext cx="2880360" cy="2604326"/>
          </a:xfrm>
          <a:prstGeom prst="rect">
            <a:avLst/>
          </a:prstGeom>
        </p:spPr>
      </p:pic>
    </p:spTree>
    <p:extLst>
      <p:ext uri="{BB962C8B-B14F-4D97-AF65-F5344CB8AC3E}">
        <p14:creationId xmlns:p14="http://schemas.microsoft.com/office/powerpoint/2010/main" val="3927004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8229600" cy="938719"/>
          </a:xfrm>
          <a:prstGeom prst="rect">
            <a:avLst/>
          </a:prstGeom>
          <a:noFill/>
        </p:spPr>
        <p:txBody>
          <a:bodyPr wrap="square" rtlCol="0">
            <a:spAutoFit/>
          </a:bodyPr>
          <a:lstStyle/>
          <a:p>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Riassumendo</a:t>
            </a:r>
            <a:endParaRPr lang="en-US" sz="5500" b="1" dirty="0">
              <a:solidFill>
                <a:srgbClr val="B05894"/>
              </a:solidFill>
            </a:endParaRPr>
          </a:p>
        </p:txBody>
      </p:sp>
      <p:grpSp>
        <p:nvGrpSpPr>
          <p:cNvPr id="2" name="Gruppo 1"/>
          <p:cNvGrpSpPr/>
          <p:nvPr/>
        </p:nvGrpSpPr>
        <p:grpSpPr>
          <a:xfrm>
            <a:off x="3048000" y="3467100"/>
            <a:ext cx="12588129" cy="2618399"/>
            <a:chOff x="1752600" y="2628900"/>
            <a:chExt cx="12588129" cy="2618399"/>
          </a:xfrm>
        </p:grpSpPr>
        <p:sp>
          <p:nvSpPr>
            <p:cNvPr id="42" name="Rectángulo 19">
              <a:extLst>
                <a:ext uri="{FF2B5EF4-FFF2-40B4-BE49-F238E27FC236}">
                  <a16:creationId xmlns:a16="http://schemas.microsoft.com/office/drawing/2014/main" id="{785C1DB3-25FB-3AD4-CCC1-4D6B982DAABA}"/>
                </a:ext>
              </a:extLst>
            </p:cNvPr>
            <p:cNvSpPr/>
            <p:nvPr/>
          </p:nvSpPr>
          <p:spPr>
            <a:xfrm>
              <a:off x="10921074" y="2643923"/>
              <a:ext cx="3352800" cy="2603376"/>
            </a:xfrm>
            <a:prstGeom prst="rect">
              <a:avLst/>
            </a:prstGeom>
            <a:solidFill>
              <a:srgbClr val="FFECFC"/>
            </a:solidFill>
            <a:ln>
              <a:solidFill>
                <a:srgbClr val="FFE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3" name="Rectángulo 18">
              <a:extLst>
                <a:ext uri="{FF2B5EF4-FFF2-40B4-BE49-F238E27FC236}">
                  <a16:creationId xmlns:a16="http://schemas.microsoft.com/office/drawing/2014/main" id="{FC7E83DD-3641-D2F1-E241-532A461817B2}"/>
                </a:ext>
              </a:extLst>
            </p:cNvPr>
            <p:cNvSpPr/>
            <p:nvPr/>
          </p:nvSpPr>
          <p:spPr>
            <a:xfrm>
              <a:off x="6336837" y="2628900"/>
              <a:ext cx="3352800" cy="2603376"/>
            </a:xfrm>
            <a:prstGeom prst="rect">
              <a:avLst/>
            </a:prstGeom>
            <a:solidFill>
              <a:srgbClr val="FFECFC"/>
            </a:solidFill>
            <a:ln>
              <a:solidFill>
                <a:srgbClr val="FFE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4" name="Rectángulo 17">
              <a:extLst>
                <a:ext uri="{FF2B5EF4-FFF2-40B4-BE49-F238E27FC236}">
                  <a16:creationId xmlns:a16="http://schemas.microsoft.com/office/drawing/2014/main" id="{953B3577-D9C0-67CB-B8BD-0E33B29CFE77}"/>
                </a:ext>
              </a:extLst>
            </p:cNvPr>
            <p:cNvSpPr/>
            <p:nvPr/>
          </p:nvSpPr>
          <p:spPr>
            <a:xfrm>
              <a:off x="1752600" y="2628900"/>
              <a:ext cx="3352800" cy="2603376"/>
            </a:xfrm>
            <a:prstGeom prst="rect">
              <a:avLst/>
            </a:prstGeom>
            <a:solidFill>
              <a:srgbClr val="FFECFC"/>
            </a:solidFill>
            <a:ln>
              <a:solidFill>
                <a:srgbClr val="FFE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5" name="TextBox 57">
              <a:extLst>
                <a:ext uri="{FF2B5EF4-FFF2-40B4-BE49-F238E27FC236}">
                  <a16:creationId xmlns:a16="http://schemas.microsoft.com/office/drawing/2014/main" id="{D4275EA0-5D83-57E3-4C70-3D5BE7896015}"/>
                </a:ext>
              </a:extLst>
            </p:cNvPr>
            <p:cNvSpPr txBox="1"/>
            <p:nvPr/>
          </p:nvSpPr>
          <p:spPr>
            <a:xfrm>
              <a:off x="2311341" y="3457826"/>
              <a:ext cx="2625666" cy="1785104"/>
            </a:xfrm>
            <a:prstGeom prst="rect">
              <a:avLst/>
            </a:prstGeom>
            <a:noFill/>
          </p:spPr>
          <p:txBody>
            <a:bodyPr wrap="square" rtlCol="0">
              <a:spAutoFit/>
            </a:bodyPr>
            <a:lstStyle/>
            <a:p>
              <a:pPr>
                <a:lnSpc>
                  <a:spcPts val="2220"/>
                </a:lnSpc>
              </a:pPr>
              <a:r>
                <a:rPr lang="it-IT" alt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Stabilire se un nuovo bene o servizio è commerciabile attraverso interviste con potenziali clienti</a:t>
              </a:r>
            </a:p>
            <a:p>
              <a:pPr>
                <a:lnSpc>
                  <a:spcPts val="2220"/>
                </a:lnSpc>
              </a:pP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46" name="Rectangle 58">
              <a:extLst>
                <a:ext uri="{FF2B5EF4-FFF2-40B4-BE49-F238E27FC236}">
                  <a16:creationId xmlns:a16="http://schemas.microsoft.com/office/drawing/2014/main" id="{C19CE81B-88B7-56D0-835C-580EF1D39AEA}"/>
                </a:ext>
              </a:extLst>
            </p:cNvPr>
            <p:cNvSpPr/>
            <p:nvPr/>
          </p:nvSpPr>
          <p:spPr>
            <a:xfrm>
              <a:off x="2361240" y="2894454"/>
              <a:ext cx="2323072" cy="400110"/>
            </a:xfrm>
            <a:prstGeom prst="rect">
              <a:avLst/>
            </a:prstGeom>
          </p:spPr>
          <p:txBody>
            <a:bodyPr wrap="none">
              <a:spAutoFit/>
            </a:bodyPr>
            <a:lstStyle/>
            <a:p>
              <a:r>
                <a:rPr lang="en-US"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Ricerca</a:t>
              </a:r>
              <a:r>
                <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di </a:t>
              </a:r>
              <a:r>
                <a:rPr lang="en-US"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mercato</a:t>
              </a:r>
              <a:endPar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47" name="object 2">
              <a:extLst>
                <a:ext uri="{FF2B5EF4-FFF2-40B4-BE49-F238E27FC236}">
                  <a16:creationId xmlns:a16="http://schemas.microsoft.com/office/drawing/2014/main" id="{194018B4-B354-3889-61E1-72BFFF89DBEB}"/>
                </a:ext>
              </a:extLst>
            </p:cNvPr>
            <p:cNvPicPr/>
            <p:nvPr/>
          </p:nvPicPr>
          <p:blipFill>
            <a:blip r:embed="rId2" cstate="print"/>
            <a:stretch>
              <a:fillRect/>
            </a:stretch>
          </p:blipFill>
          <p:spPr>
            <a:xfrm>
              <a:off x="1876156" y="2832413"/>
              <a:ext cx="435185" cy="510356"/>
            </a:xfrm>
            <a:prstGeom prst="rect">
              <a:avLst/>
            </a:prstGeom>
          </p:spPr>
        </p:pic>
        <p:sp>
          <p:nvSpPr>
            <p:cNvPr id="48" name="TextBox 57">
              <a:extLst>
                <a:ext uri="{FF2B5EF4-FFF2-40B4-BE49-F238E27FC236}">
                  <a16:creationId xmlns:a16="http://schemas.microsoft.com/office/drawing/2014/main" id="{64E2E20B-DA1F-09F0-F092-713BEF926EBD}"/>
                </a:ext>
              </a:extLst>
            </p:cNvPr>
            <p:cNvSpPr txBox="1"/>
            <p:nvPr/>
          </p:nvSpPr>
          <p:spPr>
            <a:xfrm>
              <a:off x="7180235" y="3642287"/>
              <a:ext cx="2387288" cy="938719"/>
            </a:xfrm>
            <a:prstGeom prst="rect">
              <a:avLst/>
            </a:prstGeom>
            <a:noFill/>
          </p:spPr>
          <p:txBody>
            <a:bodyPr wrap="square" rtlCol="0">
              <a:spAutoFit/>
            </a:bodyPr>
            <a:lstStyle/>
            <a:p>
              <a:pPr marL="457200" indent="-457200">
                <a:lnSpc>
                  <a:spcPts val="2220"/>
                </a:lnSpc>
                <a:buAutoNum type="arabicPeriod"/>
              </a:pP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Amministrativo</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457200" indent="-457200">
                <a:lnSpc>
                  <a:spcPts val="2220"/>
                </a:lnSpc>
                <a:buAutoNum type="arabicPeriod"/>
              </a:pP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Sociale</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457200" indent="-457200">
                <a:lnSpc>
                  <a:spcPts val="2220"/>
                </a:lnSpc>
                <a:buAutoNum type="arabicPeriod"/>
              </a:pP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Economico</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49" name="Rectangle 58">
              <a:extLst>
                <a:ext uri="{FF2B5EF4-FFF2-40B4-BE49-F238E27FC236}">
                  <a16:creationId xmlns:a16="http://schemas.microsoft.com/office/drawing/2014/main" id="{DC5D6AA9-5455-9552-81E8-CF2B76572622}"/>
                </a:ext>
              </a:extLst>
            </p:cNvPr>
            <p:cNvSpPr/>
            <p:nvPr/>
          </p:nvSpPr>
          <p:spPr>
            <a:xfrm>
              <a:off x="7197992" y="2749940"/>
              <a:ext cx="2576346" cy="707886"/>
            </a:xfrm>
            <a:prstGeom prst="rect">
              <a:avLst/>
            </a:prstGeom>
          </p:spPr>
          <p:txBody>
            <a:bodyPr wrap="none">
              <a:spAutoFit/>
            </a:bodyPr>
            <a:lstStyle/>
            <a:p>
              <a:r>
                <a:rPr lang="en-US"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Obiettivi</a:t>
              </a:r>
              <a:r>
                <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della</a:t>
              </a:r>
              <a:r>
                <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ricerca</a:t>
              </a:r>
              <a:endPar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r>
                <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di </a:t>
              </a:r>
              <a:r>
                <a:rPr lang="en-US"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mercato</a:t>
              </a:r>
              <a:r>
                <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t>
              </a:r>
            </a:p>
          </p:txBody>
        </p:sp>
        <p:pic>
          <p:nvPicPr>
            <p:cNvPr id="50" name="object 2">
              <a:extLst>
                <a:ext uri="{FF2B5EF4-FFF2-40B4-BE49-F238E27FC236}">
                  <a16:creationId xmlns:a16="http://schemas.microsoft.com/office/drawing/2014/main" id="{49413C0B-8236-CA4A-DD00-985667C34D37}"/>
                </a:ext>
              </a:extLst>
            </p:cNvPr>
            <p:cNvPicPr/>
            <p:nvPr/>
          </p:nvPicPr>
          <p:blipFill>
            <a:blip r:embed="rId2" cstate="print"/>
            <a:stretch>
              <a:fillRect/>
            </a:stretch>
          </p:blipFill>
          <p:spPr>
            <a:xfrm>
              <a:off x="6549922" y="2832413"/>
              <a:ext cx="435185" cy="510356"/>
            </a:xfrm>
            <a:prstGeom prst="rect">
              <a:avLst/>
            </a:prstGeom>
          </p:spPr>
        </p:pic>
        <p:sp>
          <p:nvSpPr>
            <p:cNvPr id="51" name="TextBox 57">
              <a:extLst>
                <a:ext uri="{FF2B5EF4-FFF2-40B4-BE49-F238E27FC236}">
                  <a16:creationId xmlns:a16="http://schemas.microsoft.com/office/drawing/2014/main" id="{0526B356-5E70-9BBD-E39E-C59022D936D5}"/>
                </a:ext>
              </a:extLst>
            </p:cNvPr>
            <p:cNvSpPr txBox="1"/>
            <p:nvPr/>
          </p:nvSpPr>
          <p:spPr>
            <a:xfrm>
              <a:off x="11715063" y="3642287"/>
              <a:ext cx="2625666" cy="1502976"/>
            </a:xfrm>
            <a:prstGeom prst="rect">
              <a:avLst/>
            </a:prstGeom>
            <a:noFill/>
          </p:spPr>
          <p:txBody>
            <a:bodyPr wrap="square" rtlCol="0">
              <a:spAutoFit/>
            </a:bodyPr>
            <a:lstStyle/>
            <a:p>
              <a:pPr marL="457200" indent="-457200">
                <a:lnSpc>
                  <a:spcPts val="2220"/>
                </a:lnSpc>
                <a:buAutoNum type="arabicPeriod"/>
              </a:pP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Primary research di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mercato</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457200" indent="-457200">
                <a:lnSpc>
                  <a:spcPts val="2220"/>
                </a:lnSpc>
                <a:buAutoNum type="arabicPeriod"/>
              </a:pP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Secondary research di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mercato</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52" name="Rectangle 58">
              <a:extLst>
                <a:ext uri="{FF2B5EF4-FFF2-40B4-BE49-F238E27FC236}">
                  <a16:creationId xmlns:a16="http://schemas.microsoft.com/office/drawing/2014/main" id="{57A4DE11-6DBD-D00A-3E1D-605EE186F6F6}"/>
                </a:ext>
              </a:extLst>
            </p:cNvPr>
            <p:cNvSpPr/>
            <p:nvPr/>
          </p:nvSpPr>
          <p:spPr>
            <a:xfrm>
              <a:off x="11782843" y="2799443"/>
              <a:ext cx="2486578" cy="707886"/>
            </a:xfrm>
            <a:prstGeom prst="rect">
              <a:avLst/>
            </a:prstGeom>
          </p:spPr>
          <p:txBody>
            <a:bodyPr wrap="none">
              <a:spAutoFit/>
            </a:bodyPr>
            <a:lstStyle/>
            <a:p>
              <a:r>
                <a:rPr lang="en-US"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Tipologie</a:t>
              </a:r>
              <a:r>
                <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di </a:t>
              </a:r>
              <a:r>
                <a:rPr lang="en-US"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ricerche</a:t>
              </a:r>
              <a:endPar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r>
                <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di </a:t>
              </a:r>
              <a:r>
                <a:rPr lang="en-US"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mercato</a:t>
              </a:r>
              <a:r>
                <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t>
              </a:r>
            </a:p>
          </p:txBody>
        </p:sp>
        <p:pic>
          <p:nvPicPr>
            <p:cNvPr id="53" name="object 2">
              <a:extLst>
                <a:ext uri="{FF2B5EF4-FFF2-40B4-BE49-F238E27FC236}">
                  <a16:creationId xmlns:a16="http://schemas.microsoft.com/office/drawing/2014/main" id="{AD4F969A-85AE-A98D-87DE-D66181C2F1E0}"/>
                </a:ext>
              </a:extLst>
            </p:cNvPr>
            <p:cNvPicPr/>
            <p:nvPr/>
          </p:nvPicPr>
          <p:blipFill>
            <a:blip r:embed="rId2" cstate="print"/>
            <a:stretch>
              <a:fillRect/>
            </a:stretch>
          </p:blipFill>
          <p:spPr>
            <a:xfrm>
              <a:off x="11134366" y="2832413"/>
              <a:ext cx="435185" cy="510356"/>
            </a:xfrm>
            <a:prstGeom prst="rect">
              <a:avLst/>
            </a:prstGeom>
          </p:spPr>
        </p:pic>
      </p:grpSp>
    </p:spTree>
    <p:extLst>
      <p:ext uri="{BB962C8B-B14F-4D97-AF65-F5344CB8AC3E}">
        <p14:creationId xmlns:p14="http://schemas.microsoft.com/office/powerpoint/2010/main" val="29356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a:extLst>
              <a:ext uri="{FF2B5EF4-FFF2-40B4-BE49-F238E27FC236}">
                <a16:creationId xmlns:a16="http://schemas.microsoft.com/office/drawing/2014/main" id="{BEA0FF3A-FE75-94B1-D18D-42753ECA6E59}"/>
              </a:ext>
            </a:extLst>
          </p:cNvPr>
          <p:cNvSpPr txBox="1"/>
          <p:nvPr/>
        </p:nvSpPr>
        <p:spPr>
          <a:xfrm>
            <a:off x="497150" y="2183368"/>
            <a:ext cx="16071232" cy="1708160"/>
          </a:xfrm>
          <a:prstGeom prst="rect">
            <a:avLst/>
          </a:prstGeom>
          <a:noFill/>
        </p:spPr>
        <p:txBody>
          <a:bodyPr wrap="square" rtlCol="0">
            <a:spAutoFit/>
          </a:bodyPr>
          <a:lstStyle/>
          <a:p>
            <a:pPr algn="just"/>
            <a:r>
              <a:rPr lang="it-IT" sz="3500" dirty="0">
                <a:latin typeface="Microsoft Sans Serif" panose="020B0604020202020204" pitchFamily="34" charset="0"/>
                <a:ea typeface="Microsoft Sans Serif" panose="020B0604020202020204" pitchFamily="34" charset="0"/>
                <a:cs typeface="Microsoft Sans Serif" panose="020B0604020202020204" pitchFamily="34" charset="0"/>
              </a:rPr>
              <a:t>L’analisi di mercato è una grande parte della ricerca di mercato e una componente importante di un piano aziendale. Fornisce informazioni su mercati, consumatori, competitors e altri elementi del mercato.</a:t>
            </a:r>
            <a:endPar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9561250" cy="938719"/>
          </a:xfrm>
          <a:prstGeom prst="rect">
            <a:avLst/>
          </a:prstGeom>
          <a:noFill/>
        </p:spPr>
        <p:txBody>
          <a:bodyPr wrap="square" rtlCol="0">
            <a:spAutoFit/>
          </a:bodyPr>
          <a:lstStyle/>
          <a:p>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Unità</a:t>
            </a:r>
            <a:r>
              <a:rPr lang="en-U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2: </a:t>
            </a:r>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Analisi</a:t>
            </a:r>
            <a:r>
              <a:rPr lang="en-U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di </a:t>
            </a:r>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mercato</a:t>
            </a:r>
            <a:endParaRPr lang="en-US" sz="5500" b="1" dirty="0">
              <a:solidFill>
                <a:srgbClr val="B05894"/>
              </a:solidFill>
            </a:endParaRPr>
          </a:p>
        </p:txBody>
      </p:sp>
      <p:sp>
        <p:nvSpPr>
          <p:cNvPr id="19" name="CasellaDiTesto 18">
            <a:extLst>
              <a:ext uri="{FF2B5EF4-FFF2-40B4-BE49-F238E27FC236}">
                <a16:creationId xmlns:a16="http://schemas.microsoft.com/office/drawing/2014/main" id="{25428F14-25ED-43DA-7F9A-9BB54D0C93D2}"/>
              </a:ext>
            </a:extLst>
          </p:cNvPr>
          <p:cNvSpPr txBox="1"/>
          <p:nvPr/>
        </p:nvSpPr>
        <p:spPr>
          <a:xfrm>
            <a:off x="497150" y="1104900"/>
            <a:ext cx="13599850" cy="830997"/>
          </a:xfrm>
          <a:prstGeom prst="rect">
            <a:avLst/>
          </a:prstGeom>
          <a:noFill/>
        </p:spPr>
        <p:txBody>
          <a:bodyPr wrap="square" rtlCol="0">
            <a:spAutoFit/>
          </a:bodyPr>
          <a:lstStyle/>
          <a:p>
            <a:r>
              <a:rPr lang="en-US"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Sezione</a:t>
            </a:r>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2.1</a:t>
            </a:r>
            <a:r>
              <a:rPr lang="en-US" sz="4800" b="1" dirty="0">
                <a:solidFill>
                  <a:srgbClr val="ECAAE3"/>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4800" b="1" dirty="0" err="1">
                <a:solidFill>
                  <a:prstClr val="black"/>
                </a:solidFill>
                <a:latin typeface="Microsoft Sans Serif" panose="020B0604020202020204" pitchFamily="34" charset="0"/>
                <a:ea typeface="Microsoft Sans Serif" panose="020B0604020202020204" pitchFamily="34" charset="0"/>
                <a:cs typeface="Microsoft Sans Serif" panose="020B0604020202020204" pitchFamily="34" charset="0"/>
              </a:rPr>
              <a:t>Definizione</a:t>
            </a:r>
            <a:r>
              <a:rPr lang="en-US" sz="4800" b="1" dirty="0">
                <a:solidFill>
                  <a:prstClr val="black"/>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4800" b="1" dirty="0" err="1">
                <a:solidFill>
                  <a:prstClr val="black"/>
                </a:solidFill>
                <a:latin typeface="Microsoft Sans Serif" panose="020B0604020202020204" pitchFamily="34" charset="0"/>
                <a:ea typeface="Microsoft Sans Serif" panose="020B0604020202020204" pitchFamily="34" charset="0"/>
                <a:cs typeface="Microsoft Sans Serif" panose="020B0604020202020204" pitchFamily="34" charset="0"/>
              </a:rPr>
              <a:t>dell’analisi</a:t>
            </a:r>
            <a:r>
              <a:rPr lang="en-US" sz="4800" b="1" dirty="0">
                <a:solidFill>
                  <a:prstClr val="black"/>
                </a:solidFill>
                <a:latin typeface="Microsoft Sans Serif" panose="020B0604020202020204" pitchFamily="34" charset="0"/>
                <a:ea typeface="Microsoft Sans Serif" panose="020B0604020202020204" pitchFamily="34" charset="0"/>
                <a:cs typeface="Microsoft Sans Serif" panose="020B0604020202020204" pitchFamily="34" charset="0"/>
              </a:rPr>
              <a:t> di </a:t>
            </a:r>
            <a:r>
              <a:rPr lang="en-US" sz="4800" b="1" dirty="0" err="1">
                <a:solidFill>
                  <a:prstClr val="black"/>
                </a:solidFill>
                <a:latin typeface="Microsoft Sans Serif" panose="020B0604020202020204" pitchFamily="34" charset="0"/>
                <a:ea typeface="Microsoft Sans Serif" panose="020B0604020202020204" pitchFamily="34" charset="0"/>
                <a:cs typeface="Microsoft Sans Serif" panose="020B0604020202020204" pitchFamily="34" charset="0"/>
              </a:rPr>
              <a:t>mercato</a:t>
            </a:r>
            <a:endParaRPr lang="en-US" sz="4800" b="1" dirty="0">
              <a:solidFill>
                <a:prstClr val="black"/>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grpSp>
        <p:nvGrpSpPr>
          <p:cNvPr id="23" name="Gruppo 22"/>
          <p:cNvGrpSpPr/>
          <p:nvPr/>
        </p:nvGrpSpPr>
        <p:grpSpPr>
          <a:xfrm>
            <a:off x="2971800" y="4138999"/>
            <a:ext cx="5078015" cy="3046809"/>
            <a:chOff x="2381" y="1041995"/>
            <a:chExt cx="5078015" cy="3046809"/>
          </a:xfrm>
        </p:grpSpPr>
        <p:sp>
          <p:nvSpPr>
            <p:cNvPr id="27" name="Rettangolo arrotondato 26"/>
            <p:cNvSpPr/>
            <p:nvPr/>
          </p:nvSpPr>
          <p:spPr>
            <a:xfrm>
              <a:off x="2381" y="1041995"/>
              <a:ext cx="5078015" cy="3046809"/>
            </a:xfrm>
            <a:prstGeom prst="roundRect">
              <a:avLst>
                <a:gd name="adj" fmla="val 10000"/>
              </a:avLst>
            </a:prstGeom>
            <a:solidFill>
              <a:srgbClr val="FFECFC"/>
            </a:solidFill>
            <a:ln w="57150">
              <a:solidFill>
                <a:srgbClr val="B05894"/>
              </a:solidFill>
            </a:ln>
          </p:spPr>
          <p:style>
            <a:lnRef idx="2">
              <a:schemeClr val="dk1"/>
            </a:lnRef>
            <a:fillRef idx="1">
              <a:schemeClr val="lt1"/>
            </a:fillRef>
            <a:effectRef idx="0">
              <a:schemeClr val="dk1"/>
            </a:effectRef>
            <a:fontRef idx="minor">
              <a:schemeClr val="dk1"/>
            </a:fontRef>
          </p:style>
        </p:sp>
        <p:sp>
          <p:nvSpPr>
            <p:cNvPr id="28" name="CasellaDiTesto 27"/>
            <p:cNvSpPr txBox="1"/>
            <p:nvPr/>
          </p:nvSpPr>
          <p:spPr>
            <a:xfrm>
              <a:off x="91619" y="1131233"/>
              <a:ext cx="4899539" cy="2868333"/>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Come</a:t>
              </a:r>
              <a:r>
                <a:rPr lang="en-US"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t>
              </a:r>
            </a:p>
            <a:p>
              <a:pPr lvl="0" algn="just" defTabSz="1066800">
                <a:lnSpc>
                  <a:spcPct val="90000"/>
                </a:lnSpc>
                <a:spcBef>
                  <a:spcPct val="0"/>
                </a:spcBef>
                <a:spcAft>
                  <a:spcPct val="35000"/>
                </a:spcAft>
              </a:pPr>
              <a:r>
                <a:rPr lang="it-IT" sz="2400" kern="1200" dirty="0">
                  <a:latin typeface="Microsoft Sans Serif" panose="020B0604020202020204" pitchFamily="34" charset="0"/>
                  <a:cs typeface="Microsoft Sans Serif" panose="020B0604020202020204" pitchFamily="34" charset="0"/>
                </a:rPr>
                <a:t>Le informazioni vengono raccolte e valutate da fornitori e acquirenti al fine di prendere decisioni di acquisto o di vendita.</a:t>
              </a:r>
            </a:p>
          </p:txBody>
        </p:sp>
      </p:grpSp>
      <p:grpSp>
        <p:nvGrpSpPr>
          <p:cNvPr id="24" name="Gruppo 23"/>
          <p:cNvGrpSpPr/>
          <p:nvPr/>
        </p:nvGrpSpPr>
        <p:grpSpPr>
          <a:xfrm>
            <a:off x="10081022" y="4157046"/>
            <a:ext cx="5078015" cy="3046809"/>
            <a:chOff x="7111603" y="1041995"/>
            <a:chExt cx="5078015" cy="3046809"/>
          </a:xfrm>
        </p:grpSpPr>
        <p:sp>
          <p:nvSpPr>
            <p:cNvPr id="25" name="Rettangolo arrotondato 24"/>
            <p:cNvSpPr/>
            <p:nvPr/>
          </p:nvSpPr>
          <p:spPr>
            <a:xfrm>
              <a:off x="7111603" y="1041995"/>
              <a:ext cx="5078015" cy="3046809"/>
            </a:xfrm>
            <a:prstGeom prst="roundRect">
              <a:avLst>
                <a:gd name="adj" fmla="val 10000"/>
              </a:avLst>
            </a:prstGeom>
            <a:solidFill>
              <a:srgbClr val="FFECFC"/>
            </a:solidFill>
            <a:ln w="57150">
              <a:solidFill>
                <a:srgbClr val="B05894"/>
              </a:solidFill>
            </a:ln>
          </p:spPr>
          <p:style>
            <a:lnRef idx="2">
              <a:schemeClr val="dk1"/>
            </a:lnRef>
            <a:fillRef idx="1">
              <a:schemeClr val="lt1"/>
            </a:fillRef>
            <a:effectRef idx="0">
              <a:schemeClr val="dk1"/>
            </a:effectRef>
            <a:fontRef idx="minor">
              <a:schemeClr val="dk1"/>
            </a:fontRef>
          </p:style>
        </p:sp>
        <p:sp>
          <p:nvSpPr>
            <p:cNvPr id="26" name="CasellaDiTesto 25"/>
            <p:cNvSpPr txBox="1"/>
            <p:nvPr/>
          </p:nvSpPr>
          <p:spPr>
            <a:xfrm>
              <a:off x="7200841" y="1131233"/>
              <a:ext cx="4899539" cy="2868333"/>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Perchè</a:t>
              </a:r>
              <a:r>
                <a:rPr lang="en-US"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t>
              </a:r>
            </a:p>
            <a:p>
              <a:pPr lvl="0" algn="just" defTabSz="1066800">
                <a:lnSpc>
                  <a:spcPct val="90000"/>
                </a:lnSpc>
                <a:spcBef>
                  <a:spcPct val="0"/>
                </a:spcBef>
                <a:spcAft>
                  <a:spcPct val="35000"/>
                </a:spcAft>
              </a:pPr>
              <a:r>
                <a:rPr lang="it-IT" sz="2400" kern="1200" dirty="0">
                  <a:latin typeface="Microsoft Sans Serif" panose="020B0604020202020204" pitchFamily="34" charset="0"/>
                  <a:cs typeface="Microsoft Sans Serif" panose="020B0604020202020204" pitchFamily="34" charset="0"/>
                </a:rPr>
                <a:t>Un’analisi di mercato completa costituisce la base dello sviluppo di una strategia di marketing e di operazioni di marketing concrete.</a:t>
              </a:r>
            </a:p>
          </p:txBody>
        </p:sp>
      </p:grpSp>
    </p:spTree>
    <p:extLst>
      <p:ext uri="{BB962C8B-B14F-4D97-AF65-F5344CB8AC3E}">
        <p14:creationId xmlns:p14="http://schemas.microsoft.com/office/powerpoint/2010/main" val="3290604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extLst>
              <p:ext uri="{D42A27DB-BD31-4B8C-83A1-F6EECF244321}">
                <p14:modId xmlns:p14="http://schemas.microsoft.com/office/powerpoint/2010/main" val="3267233687"/>
              </p:ext>
            </p:extLst>
          </p:nvPr>
        </p:nvGraphicFramePr>
        <p:xfrm>
          <a:off x="1174596" y="1785386"/>
          <a:ext cx="15938808" cy="6812280"/>
        </p:xfrm>
        <a:graphic>
          <a:graphicData uri="http://schemas.openxmlformats.org/drawingml/2006/table">
            <a:tbl>
              <a:tblPr firstRow="1" bandRow="1">
                <a:tableStyleId>{5C22544A-7EE6-4342-B048-85BDC9FD1C3A}</a:tableStyleId>
              </a:tblPr>
              <a:tblGrid>
                <a:gridCol w="7969404">
                  <a:extLst>
                    <a:ext uri="{9D8B030D-6E8A-4147-A177-3AD203B41FA5}">
                      <a16:colId xmlns:a16="http://schemas.microsoft.com/office/drawing/2014/main" val="515678166"/>
                    </a:ext>
                  </a:extLst>
                </a:gridCol>
                <a:gridCol w="7969404">
                  <a:extLst>
                    <a:ext uri="{9D8B030D-6E8A-4147-A177-3AD203B41FA5}">
                      <a16:colId xmlns:a16="http://schemas.microsoft.com/office/drawing/2014/main" val="80256815"/>
                    </a:ext>
                  </a:extLst>
                </a:gridCol>
              </a:tblGrid>
              <a:tr h="347933">
                <a:tc>
                  <a:txBody>
                    <a:bodyPr/>
                    <a:lstStyle/>
                    <a:p>
                      <a:pPr algn="ctr"/>
                      <a:r>
                        <a:rPr lang="it-IT" sz="3500" dirty="0"/>
                        <a:t>Analisi di mercato</a:t>
                      </a:r>
                      <a:endParaRPr lang="en-GB" sz="3500" dirty="0"/>
                    </a:p>
                  </a:txBody>
                  <a:tcPr>
                    <a:solidFill>
                      <a:srgbClr val="B05894"/>
                    </a:solidFill>
                  </a:tcPr>
                </a:tc>
                <a:tc>
                  <a:txBody>
                    <a:bodyPr/>
                    <a:lstStyle/>
                    <a:p>
                      <a:pPr algn="ctr"/>
                      <a:r>
                        <a:rPr lang="it-IT" sz="3500" dirty="0"/>
                        <a:t>Ricerca di mercato</a:t>
                      </a:r>
                      <a:endParaRPr lang="en-GB" sz="3500" dirty="0"/>
                    </a:p>
                  </a:txBody>
                  <a:tcPr>
                    <a:solidFill>
                      <a:srgbClr val="B05894"/>
                    </a:solidFill>
                  </a:tcPr>
                </a:tc>
                <a:extLst>
                  <a:ext uri="{0D108BD9-81ED-4DB2-BD59-A6C34878D82A}">
                    <a16:rowId xmlns:a16="http://schemas.microsoft.com/office/drawing/2014/main" val="2718442057"/>
                  </a:ext>
                </a:extLst>
              </a:tr>
              <a:tr h="347933">
                <a:tc>
                  <a:txBody>
                    <a:bodyPr/>
                    <a:lstStyle/>
                    <a:p>
                      <a:pPr marL="342900" indent="-342900" algn="just">
                        <a:buFont typeface="Arial" panose="020B0604020202020204" pitchFamily="34" charset="0"/>
                        <a:buChar char="•"/>
                      </a:pPr>
                      <a:r>
                        <a:rPr lang="en-GB" sz="2500" dirty="0" err="1"/>
                        <a:t>L’analisi</a:t>
                      </a:r>
                      <a:r>
                        <a:rPr lang="en-GB" sz="2500" dirty="0"/>
                        <a:t> di </a:t>
                      </a:r>
                      <a:r>
                        <a:rPr lang="en-GB" sz="2500" dirty="0" err="1"/>
                        <a:t>mercato</a:t>
                      </a:r>
                      <a:r>
                        <a:rPr lang="en-GB" sz="2500" dirty="0"/>
                        <a:t> è </a:t>
                      </a:r>
                      <a:r>
                        <a:rPr lang="en-GB" sz="2500" dirty="0" err="1"/>
                        <a:t>una</a:t>
                      </a:r>
                      <a:r>
                        <a:rPr lang="en-GB" sz="2500" dirty="0"/>
                        <a:t> </a:t>
                      </a:r>
                      <a:r>
                        <a:rPr lang="en-GB" sz="2500" dirty="0" err="1"/>
                        <a:t>operazione</a:t>
                      </a:r>
                      <a:r>
                        <a:rPr lang="en-GB" sz="2500" dirty="0"/>
                        <a:t> di </a:t>
                      </a:r>
                      <a:r>
                        <a:rPr lang="en-GB" sz="2500" dirty="0" err="1"/>
                        <a:t>ampia</a:t>
                      </a:r>
                      <a:r>
                        <a:rPr lang="en-GB" sz="2500" dirty="0"/>
                        <a:t> </a:t>
                      </a:r>
                      <a:r>
                        <a:rPr lang="en-GB" sz="2500" dirty="0" err="1"/>
                        <a:t>portata</a:t>
                      </a:r>
                      <a:r>
                        <a:rPr lang="en-GB" sz="2500" dirty="0"/>
                        <a:t> </a:t>
                      </a:r>
                      <a:r>
                        <a:rPr lang="en-GB" sz="2500" dirty="0" err="1"/>
                        <a:t>che</a:t>
                      </a:r>
                      <a:r>
                        <a:rPr lang="en-GB" sz="2500" dirty="0"/>
                        <a:t> </a:t>
                      </a:r>
                      <a:r>
                        <a:rPr lang="en-GB" sz="2500" dirty="0" err="1"/>
                        <a:t>può</a:t>
                      </a:r>
                      <a:r>
                        <a:rPr lang="en-GB" sz="2500" dirty="0"/>
                        <a:t> </a:t>
                      </a:r>
                      <a:r>
                        <a:rPr lang="en-GB" sz="2500" dirty="0" err="1"/>
                        <a:t>comprendere</a:t>
                      </a:r>
                      <a:r>
                        <a:rPr lang="en-GB" sz="2500" dirty="0"/>
                        <a:t> la propria </a:t>
                      </a:r>
                      <a:r>
                        <a:rPr lang="en-GB" sz="2500" dirty="0" err="1"/>
                        <a:t>azienda</a:t>
                      </a:r>
                      <a:r>
                        <a:rPr lang="en-GB" sz="2500" dirty="0"/>
                        <a:t>, </a:t>
                      </a:r>
                      <a:r>
                        <a:rPr lang="en-GB" sz="2500" dirty="0" err="1"/>
                        <a:t>i</a:t>
                      </a:r>
                      <a:r>
                        <a:rPr lang="en-GB" sz="2500" dirty="0"/>
                        <a:t> competitor, il </a:t>
                      </a:r>
                      <a:r>
                        <a:rPr lang="en-GB" sz="2500" dirty="0" err="1"/>
                        <a:t>contesto</a:t>
                      </a:r>
                      <a:r>
                        <a:rPr lang="en-GB" sz="2500" dirty="0"/>
                        <a:t> </a:t>
                      </a:r>
                      <a:r>
                        <a:rPr lang="en-GB" sz="2500" dirty="0" err="1"/>
                        <a:t>aziendale</a:t>
                      </a:r>
                      <a:r>
                        <a:rPr lang="en-GB" sz="2500" dirty="0"/>
                        <a:t> e </a:t>
                      </a:r>
                      <a:r>
                        <a:rPr lang="en-GB" sz="2500" dirty="0" err="1"/>
                        <a:t>i</a:t>
                      </a:r>
                      <a:r>
                        <a:rPr lang="en-GB" sz="2500" dirty="0"/>
                        <a:t> </a:t>
                      </a:r>
                      <a:r>
                        <a:rPr lang="en-GB" sz="2500" dirty="0" err="1"/>
                        <a:t>clienti</a:t>
                      </a:r>
                      <a:endParaRPr lang="en-GB" sz="2500" dirty="0"/>
                    </a:p>
                    <a:p>
                      <a:pPr marL="0" indent="0" algn="just">
                        <a:buFont typeface="Arial" panose="020B0604020202020204" pitchFamily="34" charset="0"/>
                        <a:buNone/>
                      </a:pPr>
                      <a:endParaRPr lang="it-IT" sz="2500" dirty="0"/>
                    </a:p>
                    <a:p>
                      <a:pPr marL="342900" indent="-342900" algn="just">
                        <a:buFont typeface="Arial" panose="020B0604020202020204" pitchFamily="34" charset="0"/>
                        <a:buChar char="•"/>
                      </a:pPr>
                      <a:r>
                        <a:rPr lang="en-GB" sz="2500" dirty="0" err="1"/>
                        <a:t>L’analisi</a:t>
                      </a:r>
                      <a:r>
                        <a:rPr lang="en-GB" sz="2500" dirty="0"/>
                        <a:t> di </a:t>
                      </a:r>
                      <a:r>
                        <a:rPr lang="en-GB" sz="2500" dirty="0" err="1"/>
                        <a:t>mercato</a:t>
                      </a:r>
                      <a:r>
                        <a:rPr lang="en-GB" sz="2500" dirty="0"/>
                        <a:t> è di </a:t>
                      </a:r>
                      <a:r>
                        <a:rPr lang="en-GB" sz="2500" dirty="0" err="1"/>
                        <a:t>ampia</a:t>
                      </a:r>
                      <a:r>
                        <a:rPr lang="en-GB" sz="2500" dirty="0"/>
                        <a:t> </a:t>
                      </a:r>
                      <a:r>
                        <a:rPr lang="en-GB" sz="2500" dirty="0" err="1"/>
                        <a:t>portata</a:t>
                      </a:r>
                      <a:r>
                        <a:rPr lang="en-GB" sz="2500" dirty="0"/>
                        <a:t>, </a:t>
                      </a:r>
                      <a:r>
                        <a:rPr lang="en-GB" sz="2500" dirty="0" err="1"/>
                        <a:t>raccoglie</a:t>
                      </a:r>
                      <a:r>
                        <a:rPr lang="en-GB" sz="2500" dirty="0"/>
                        <a:t> </a:t>
                      </a:r>
                      <a:r>
                        <a:rPr lang="en-GB" sz="2500" dirty="0" err="1"/>
                        <a:t>una</a:t>
                      </a:r>
                      <a:r>
                        <a:rPr lang="en-GB" sz="2500" dirty="0"/>
                        <a:t> </a:t>
                      </a:r>
                      <a:r>
                        <a:rPr lang="en-GB" sz="2500" dirty="0" err="1"/>
                        <a:t>grande</a:t>
                      </a:r>
                      <a:r>
                        <a:rPr lang="en-GB" sz="2500" dirty="0"/>
                        <a:t> mole di numeri e </a:t>
                      </a:r>
                      <a:r>
                        <a:rPr lang="en-GB" sz="2500" dirty="0" err="1"/>
                        <a:t>dati</a:t>
                      </a:r>
                      <a:endParaRPr lang="en-GB" sz="2500" dirty="0"/>
                    </a:p>
                    <a:p>
                      <a:pPr marL="0" indent="0" algn="just">
                        <a:buFont typeface="Arial" panose="020B0604020202020204" pitchFamily="34" charset="0"/>
                        <a:buNone/>
                      </a:pPr>
                      <a:endParaRPr lang="it-IT" sz="2500" dirty="0"/>
                    </a:p>
                    <a:p>
                      <a:pPr marL="342900" indent="-342900" algn="just">
                        <a:buFont typeface="Arial" panose="020B0604020202020204" pitchFamily="34" charset="0"/>
                        <a:buChar char="•"/>
                      </a:pPr>
                      <a:r>
                        <a:rPr lang="en-GB" sz="2500" dirty="0" err="1"/>
                        <a:t>L’analisi</a:t>
                      </a:r>
                      <a:r>
                        <a:rPr lang="en-GB" sz="2500" dirty="0"/>
                        <a:t> di </a:t>
                      </a:r>
                      <a:r>
                        <a:rPr lang="en-GB" sz="2500" dirty="0" err="1"/>
                        <a:t>mercato</a:t>
                      </a:r>
                      <a:r>
                        <a:rPr lang="en-GB" sz="2500" dirty="0"/>
                        <a:t> </a:t>
                      </a:r>
                      <a:r>
                        <a:rPr lang="en-GB" sz="2500" dirty="0" err="1"/>
                        <a:t>raccoglie</a:t>
                      </a:r>
                      <a:r>
                        <a:rPr lang="en-GB" sz="2500" dirty="0"/>
                        <a:t> grand e </a:t>
                      </a:r>
                      <a:r>
                        <a:rPr lang="en-GB" sz="2500" dirty="0" err="1"/>
                        <a:t>complessi</a:t>
                      </a:r>
                      <a:r>
                        <a:rPr lang="en-GB" sz="2500" dirty="0"/>
                        <a:t> cluster di </a:t>
                      </a:r>
                      <a:r>
                        <a:rPr lang="en-GB" sz="2500" dirty="0" err="1"/>
                        <a:t>dati</a:t>
                      </a:r>
                      <a:endParaRPr lang="en-GB" sz="2500" baseline="0" dirty="0"/>
                    </a:p>
                    <a:p>
                      <a:pPr marL="342900" indent="-342900" algn="just">
                        <a:buFont typeface="Arial" panose="020B0604020202020204" pitchFamily="34" charset="0"/>
                        <a:buChar char="•"/>
                      </a:pPr>
                      <a:endParaRPr lang="it-IT" sz="2500" baseline="0" dirty="0"/>
                    </a:p>
                    <a:p>
                      <a:pPr marL="342900" indent="-342900" algn="just">
                        <a:buFont typeface="Arial" panose="020B0604020202020204" pitchFamily="34" charset="0"/>
                        <a:buChar char="•"/>
                      </a:pPr>
                      <a:r>
                        <a:rPr lang="en-GB" sz="2500" dirty="0" err="1"/>
                        <a:t>L’analisi</a:t>
                      </a:r>
                      <a:r>
                        <a:rPr lang="en-GB" sz="2500" dirty="0"/>
                        <a:t> di </a:t>
                      </a:r>
                      <a:r>
                        <a:rPr lang="en-GB" sz="2500" dirty="0" err="1"/>
                        <a:t>mercato</a:t>
                      </a:r>
                      <a:r>
                        <a:rPr lang="en-GB" sz="2500" dirty="0"/>
                        <a:t> </a:t>
                      </a:r>
                      <a:r>
                        <a:rPr lang="en-GB" sz="2500" dirty="0" err="1"/>
                        <a:t>fornisce</a:t>
                      </a:r>
                      <a:r>
                        <a:rPr lang="en-GB" sz="2500" dirty="0"/>
                        <a:t> </a:t>
                      </a:r>
                      <a:r>
                        <a:rPr lang="en-GB" sz="2500" dirty="0" err="1"/>
                        <a:t>una</a:t>
                      </a:r>
                      <a:r>
                        <a:rPr lang="en-GB" sz="2500" dirty="0"/>
                        <a:t> </a:t>
                      </a:r>
                      <a:r>
                        <a:rPr lang="en-GB" sz="2500" dirty="0" err="1"/>
                        <a:t>prospettiva</a:t>
                      </a:r>
                      <a:r>
                        <a:rPr lang="en-GB" sz="2500" dirty="0"/>
                        <a:t> di </a:t>
                      </a:r>
                      <a:r>
                        <a:rPr lang="en-GB" sz="2500" dirty="0" err="1"/>
                        <a:t>lungo</a:t>
                      </a:r>
                      <a:r>
                        <a:rPr lang="en-GB" sz="2500" dirty="0"/>
                        <a:t> </a:t>
                      </a:r>
                      <a:r>
                        <a:rPr lang="en-GB" sz="2500" dirty="0" err="1"/>
                        <a:t>periodo</a:t>
                      </a:r>
                      <a:endParaRPr lang="en-GB" sz="2500" dirty="0"/>
                    </a:p>
                    <a:p>
                      <a:pPr marL="342900" indent="-342900" algn="just">
                        <a:buFont typeface="Arial" panose="020B0604020202020204" pitchFamily="34" charset="0"/>
                        <a:buChar char="•"/>
                      </a:pPr>
                      <a:endParaRPr lang="it-IT" sz="2500" dirty="0"/>
                    </a:p>
                    <a:p>
                      <a:pPr marL="342900" indent="-342900" algn="just">
                        <a:buFont typeface="Arial" panose="020B0604020202020204" pitchFamily="34" charset="0"/>
                        <a:buChar char="•"/>
                      </a:pPr>
                      <a:r>
                        <a:rPr lang="en-GB" sz="2500" dirty="0" err="1"/>
                        <a:t>L’analisi</a:t>
                      </a:r>
                      <a:r>
                        <a:rPr lang="en-GB" sz="2500" dirty="0"/>
                        <a:t> di </a:t>
                      </a:r>
                      <a:r>
                        <a:rPr lang="en-GB" sz="2500" dirty="0" err="1"/>
                        <a:t>mercato</a:t>
                      </a:r>
                      <a:r>
                        <a:rPr lang="en-GB" sz="2500" dirty="0"/>
                        <a:t> </a:t>
                      </a:r>
                      <a:r>
                        <a:rPr lang="en-GB" sz="2500" dirty="0" err="1"/>
                        <a:t>fornisce</a:t>
                      </a:r>
                      <a:r>
                        <a:rPr lang="en-GB" sz="2500" dirty="0"/>
                        <a:t> solo </a:t>
                      </a:r>
                      <a:r>
                        <a:rPr lang="en-GB" sz="2500" dirty="0" err="1"/>
                        <a:t>dati</a:t>
                      </a:r>
                      <a:r>
                        <a:rPr lang="en-GB" sz="2500" dirty="0"/>
                        <a:t> </a:t>
                      </a:r>
                      <a:r>
                        <a:rPr lang="en-GB" sz="2500" dirty="0" err="1"/>
                        <a:t>quantitativi</a:t>
                      </a:r>
                      <a:endParaRPr lang="en-GB" sz="2500" dirty="0"/>
                    </a:p>
                  </a:txBody>
                  <a:tcPr>
                    <a:solidFill>
                      <a:srgbClr val="FFECFC"/>
                    </a:solidFill>
                  </a:tcPr>
                </a:tc>
                <a:tc>
                  <a:txBody>
                    <a:bodyPr/>
                    <a:lstStyle/>
                    <a:p>
                      <a:pPr marL="342900" indent="-342900" algn="just">
                        <a:buFont typeface="Arial" panose="020B0604020202020204" pitchFamily="34" charset="0"/>
                        <a:buChar char="•"/>
                      </a:pPr>
                      <a:r>
                        <a:rPr lang="en-GB" sz="2500" dirty="0" err="1"/>
                        <a:t>D’altro</a:t>
                      </a:r>
                      <a:r>
                        <a:rPr lang="en-GB" sz="2500" dirty="0"/>
                        <a:t> canto, le </a:t>
                      </a:r>
                      <a:r>
                        <a:rPr lang="en-GB" sz="2500" dirty="0" err="1"/>
                        <a:t>ricerche</a:t>
                      </a:r>
                      <a:r>
                        <a:rPr lang="en-GB" sz="2500" dirty="0"/>
                        <a:t> di </a:t>
                      </a:r>
                      <a:r>
                        <a:rPr lang="en-GB" sz="2500" dirty="0" err="1"/>
                        <a:t>mercato</a:t>
                      </a:r>
                      <a:r>
                        <a:rPr lang="en-GB" sz="2500" dirty="0"/>
                        <a:t> </a:t>
                      </a:r>
                      <a:r>
                        <a:rPr lang="en-GB" sz="2500" dirty="0" err="1"/>
                        <a:t>sono</a:t>
                      </a:r>
                      <a:r>
                        <a:rPr lang="en-GB" sz="2500" dirty="0"/>
                        <a:t> </a:t>
                      </a:r>
                      <a:r>
                        <a:rPr lang="en-GB" sz="2500" dirty="0" err="1"/>
                        <a:t>piuttosto</a:t>
                      </a:r>
                      <a:r>
                        <a:rPr lang="en-GB" sz="2500" dirty="0"/>
                        <a:t> </a:t>
                      </a:r>
                      <a:r>
                        <a:rPr lang="en-GB" sz="2500" dirty="0" err="1"/>
                        <a:t>mirate</a:t>
                      </a:r>
                      <a:r>
                        <a:rPr lang="en-GB" sz="2500" dirty="0"/>
                        <a:t> e </a:t>
                      </a:r>
                      <a:r>
                        <a:rPr lang="en-GB" sz="2500" dirty="0" err="1"/>
                        <a:t>hanno</a:t>
                      </a:r>
                      <a:r>
                        <a:rPr lang="en-GB" sz="2500" dirty="0"/>
                        <a:t> in </a:t>
                      </a:r>
                      <a:r>
                        <a:rPr lang="en-GB" sz="2500" dirty="0" err="1"/>
                        <a:t>genere</a:t>
                      </a:r>
                      <a:r>
                        <a:rPr lang="en-GB" sz="2500" dirty="0"/>
                        <a:t> </a:t>
                      </a:r>
                      <a:r>
                        <a:rPr lang="en-GB" sz="2500" dirty="0" err="1"/>
                        <a:t>l’obiettivo</a:t>
                      </a:r>
                      <a:r>
                        <a:rPr lang="en-GB" sz="2500" dirty="0"/>
                        <a:t> di </a:t>
                      </a:r>
                      <a:r>
                        <a:rPr lang="en-GB" sz="2500" dirty="0" err="1"/>
                        <a:t>testare</a:t>
                      </a:r>
                      <a:r>
                        <a:rPr lang="en-GB" sz="2500" dirty="0"/>
                        <a:t> </a:t>
                      </a:r>
                      <a:r>
                        <a:rPr lang="en-GB" sz="2500" dirty="0" err="1"/>
                        <a:t>un’ipotesi</a:t>
                      </a:r>
                      <a:r>
                        <a:rPr lang="en-GB" sz="2500" dirty="0"/>
                        <a:t> o </a:t>
                      </a:r>
                      <a:r>
                        <a:rPr lang="en-GB" sz="2500" dirty="0" err="1"/>
                        <a:t>conoscere</a:t>
                      </a:r>
                      <a:r>
                        <a:rPr lang="en-GB" sz="2500" dirty="0"/>
                        <a:t>/</a:t>
                      </a:r>
                      <a:r>
                        <a:rPr lang="en-GB" sz="2500" dirty="0" err="1"/>
                        <a:t>identificare</a:t>
                      </a:r>
                      <a:r>
                        <a:rPr lang="en-GB" sz="2500" dirty="0"/>
                        <a:t> </a:t>
                      </a:r>
                      <a:r>
                        <a:rPr lang="en-GB" sz="2500" dirty="0" err="1"/>
                        <a:t>i</a:t>
                      </a:r>
                      <a:r>
                        <a:rPr lang="en-GB" sz="2500" dirty="0"/>
                        <a:t> </a:t>
                      </a:r>
                      <a:r>
                        <a:rPr lang="en-GB" sz="2500" dirty="0" err="1"/>
                        <a:t>clienti</a:t>
                      </a:r>
                      <a:endParaRPr lang="en-GB" sz="2500" dirty="0"/>
                    </a:p>
                    <a:p>
                      <a:pPr marL="342900" indent="-342900" algn="just">
                        <a:buFont typeface="Arial" panose="020B0604020202020204" pitchFamily="34" charset="0"/>
                        <a:buChar char="•"/>
                      </a:pPr>
                      <a:endParaRPr lang="it-IT" sz="2500" dirty="0"/>
                    </a:p>
                    <a:p>
                      <a:pPr marL="342900" indent="-342900" algn="just">
                        <a:buFont typeface="Arial" panose="020B0604020202020204" pitchFamily="34" charset="0"/>
                        <a:buChar char="•"/>
                      </a:pPr>
                      <a:r>
                        <a:rPr lang="en-GB" sz="2500" dirty="0"/>
                        <a:t>La </a:t>
                      </a:r>
                      <a:r>
                        <a:rPr lang="en-GB" sz="2500" dirty="0" err="1"/>
                        <a:t>ricerca</a:t>
                      </a:r>
                      <a:r>
                        <a:rPr lang="en-GB" sz="2500" dirty="0"/>
                        <a:t> di </a:t>
                      </a:r>
                      <a:r>
                        <a:rPr lang="en-GB" sz="2500" dirty="0" err="1"/>
                        <a:t>mercato</a:t>
                      </a:r>
                      <a:r>
                        <a:rPr lang="en-GB" sz="2500" dirty="0"/>
                        <a:t> è </a:t>
                      </a:r>
                      <a:r>
                        <a:rPr lang="en-GB" sz="2500" dirty="0" err="1"/>
                        <a:t>limitata</a:t>
                      </a:r>
                      <a:r>
                        <a:rPr lang="en-GB" sz="2500" dirty="0"/>
                        <a:t> </a:t>
                      </a:r>
                      <a:r>
                        <a:rPr lang="en-GB" sz="2500" dirty="0" err="1"/>
                        <a:t>nel</a:t>
                      </a:r>
                      <a:r>
                        <a:rPr lang="en-GB" sz="2500" dirty="0"/>
                        <a:t> tempo, </a:t>
                      </a:r>
                      <a:r>
                        <a:rPr lang="en-GB" sz="2500" dirty="0" err="1"/>
                        <a:t>nella</a:t>
                      </a:r>
                      <a:r>
                        <a:rPr lang="en-GB" sz="2500" dirty="0"/>
                        <a:t> </a:t>
                      </a:r>
                      <a:r>
                        <a:rPr lang="en-GB" sz="2500" dirty="0" err="1"/>
                        <a:t>sua</a:t>
                      </a:r>
                      <a:r>
                        <a:rPr lang="en-GB" sz="2500" dirty="0"/>
                        <a:t> audience, </a:t>
                      </a:r>
                      <a:r>
                        <a:rPr lang="en-GB" sz="2500" dirty="0" err="1"/>
                        <a:t>nelle</a:t>
                      </a:r>
                      <a:r>
                        <a:rPr lang="en-GB" sz="2500" dirty="0"/>
                        <a:t> </a:t>
                      </a:r>
                      <a:r>
                        <a:rPr lang="en-GB" sz="2500" dirty="0" err="1"/>
                        <a:t>emozioni</a:t>
                      </a:r>
                      <a:r>
                        <a:rPr lang="en-GB" sz="2500" dirty="0"/>
                        <a:t> e </a:t>
                      </a:r>
                      <a:r>
                        <a:rPr lang="en-GB" sz="2500" dirty="0" err="1"/>
                        <a:t>nelle</a:t>
                      </a:r>
                      <a:r>
                        <a:rPr lang="en-GB" sz="2500" dirty="0"/>
                        <a:t> opinion. Si </a:t>
                      </a:r>
                      <a:r>
                        <a:rPr lang="en-GB" sz="2500" dirty="0" err="1"/>
                        <a:t>basa</a:t>
                      </a:r>
                      <a:r>
                        <a:rPr lang="en-GB" sz="2500" dirty="0"/>
                        <a:t> </a:t>
                      </a:r>
                      <a:r>
                        <a:rPr lang="en-GB" sz="2500" dirty="0" err="1"/>
                        <a:t>sull’interpretazione</a:t>
                      </a:r>
                      <a:r>
                        <a:rPr lang="en-GB" sz="2500" dirty="0"/>
                        <a:t> </a:t>
                      </a:r>
                      <a:r>
                        <a:rPr lang="en-GB" sz="2500" dirty="0" err="1"/>
                        <a:t>umana</a:t>
                      </a:r>
                      <a:endParaRPr lang="en-GB" sz="2500" dirty="0"/>
                    </a:p>
                    <a:p>
                      <a:pPr marL="342900" indent="-342900" algn="just">
                        <a:buFont typeface="Arial" panose="020B0604020202020204" pitchFamily="34" charset="0"/>
                        <a:buChar char="•"/>
                      </a:pPr>
                      <a:endParaRPr lang="it-IT" sz="2500" dirty="0"/>
                    </a:p>
                    <a:p>
                      <a:pPr marL="342900" indent="-342900" algn="just">
                        <a:buFont typeface="Arial" panose="020B0604020202020204" pitchFamily="34" charset="0"/>
                        <a:buChar char="•"/>
                      </a:pPr>
                      <a:r>
                        <a:rPr lang="en-GB" sz="2500" dirty="0"/>
                        <a:t>La </a:t>
                      </a:r>
                      <a:r>
                        <a:rPr lang="en-GB" sz="2500" dirty="0" err="1"/>
                        <a:t>ricerca</a:t>
                      </a:r>
                      <a:r>
                        <a:rPr lang="en-GB" sz="2500" dirty="0"/>
                        <a:t> di </a:t>
                      </a:r>
                      <a:r>
                        <a:rPr lang="en-GB" sz="2500" dirty="0" err="1"/>
                        <a:t>mercato</a:t>
                      </a:r>
                      <a:r>
                        <a:rPr lang="en-GB" sz="2500" dirty="0"/>
                        <a:t> </a:t>
                      </a:r>
                      <a:r>
                        <a:rPr lang="en-GB" sz="2500" dirty="0" err="1"/>
                        <a:t>raccoglie</a:t>
                      </a:r>
                      <a:r>
                        <a:rPr lang="en-GB" sz="2500" dirty="0"/>
                        <a:t> solo </a:t>
                      </a:r>
                      <a:r>
                        <a:rPr lang="en-GB" sz="2500" dirty="0" err="1"/>
                        <a:t>i</a:t>
                      </a:r>
                      <a:r>
                        <a:rPr lang="en-GB" sz="2500" dirty="0"/>
                        <a:t> </a:t>
                      </a:r>
                      <a:r>
                        <a:rPr lang="en-GB" sz="2500" dirty="0" err="1"/>
                        <a:t>dati</a:t>
                      </a:r>
                      <a:r>
                        <a:rPr lang="en-GB" sz="2500" dirty="0"/>
                        <a:t> </a:t>
                      </a:r>
                      <a:r>
                        <a:rPr lang="en-GB" sz="2500" dirty="0" err="1"/>
                        <a:t>necessari</a:t>
                      </a:r>
                      <a:r>
                        <a:rPr lang="en-GB" sz="2500" dirty="0"/>
                        <a:t> per </a:t>
                      </a:r>
                      <a:r>
                        <a:rPr lang="en-GB" sz="2500" dirty="0" err="1"/>
                        <a:t>poter</a:t>
                      </a:r>
                      <a:r>
                        <a:rPr lang="en-GB" sz="2500" dirty="0"/>
                        <a:t> </a:t>
                      </a:r>
                      <a:r>
                        <a:rPr lang="en-GB" sz="2500" dirty="0" err="1"/>
                        <a:t>rispondere</a:t>
                      </a:r>
                      <a:r>
                        <a:rPr lang="en-GB" sz="2500" dirty="0"/>
                        <a:t> a </a:t>
                      </a:r>
                      <a:r>
                        <a:rPr lang="en-GB" sz="2500" dirty="0" err="1"/>
                        <a:t>determinati</a:t>
                      </a:r>
                      <a:r>
                        <a:rPr lang="en-GB" sz="2500" dirty="0"/>
                        <a:t> </a:t>
                      </a:r>
                      <a:r>
                        <a:rPr lang="en-GB" sz="2500" dirty="0" err="1"/>
                        <a:t>problemi</a:t>
                      </a:r>
                      <a:r>
                        <a:rPr lang="en-GB" sz="2500" dirty="0"/>
                        <a:t> di </a:t>
                      </a:r>
                      <a:r>
                        <a:rPr lang="en-GB" sz="2500" dirty="0" err="1"/>
                        <a:t>ricerca</a:t>
                      </a:r>
                      <a:endParaRPr lang="en-GB" sz="2500" dirty="0"/>
                    </a:p>
                    <a:p>
                      <a:pPr marL="342900" indent="-342900" algn="just">
                        <a:buFont typeface="Arial" panose="020B0604020202020204" pitchFamily="34" charset="0"/>
                        <a:buChar char="•"/>
                      </a:pPr>
                      <a:endParaRPr lang="it-IT" sz="2500" dirty="0"/>
                    </a:p>
                    <a:p>
                      <a:pPr marL="342900" indent="-342900" algn="just">
                        <a:buFont typeface="Arial" panose="020B0604020202020204" pitchFamily="34" charset="0"/>
                        <a:buChar char="•"/>
                      </a:pPr>
                      <a:r>
                        <a:rPr lang="en-GB" sz="2500" dirty="0"/>
                        <a:t>I </a:t>
                      </a:r>
                      <a:r>
                        <a:rPr lang="en-GB" sz="2500" dirty="0" err="1"/>
                        <a:t>dati</a:t>
                      </a:r>
                      <a:r>
                        <a:rPr lang="en-GB" sz="2500" dirty="0"/>
                        <a:t> </a:t>
                      </a:r>
                      <a:r>
                        <a:rPr lang="en-GB" sz="2500" dirty="0" err="1"/>
                        <a:t>delle</a:t>
                      </a:r>
                      <a:r>
                        <a:rPr lang="en-GB" sz="2500" dirty="0"/>
                        <a:t> </a:t>
                      </a:r>
                      <a:r>
                        <a:rPr lang="en-GB" sz="2500" dirty="0" err="1"/>
                        <a:t>ricerche</a:t>
                      </a:r>
                      <a:r>
                        <a:rPr lang="en-GB" sz="2500" dirty="0"/>
                        <a:t> di </a:t>
                      </a:r>
                      <a:r>
                        <a:rPr lang="en-GB" sz="2500" dirty="0" err="1"/>
                        <a:t>mercato</a:t>
                      </a:r>
                      <a:r>
                        <a:rPr lang="en-GB" sz="2500" dirty="0"/>
                        <a:t> </a:t>
                      </a:r>
                      <a:r>
                        <a:rPr lang="en-GB" sz="2500" dirty="0" err="1"/>
                        <a:t>sono</a:t>
                      </a:r>
                      <a:r>
                        <a:rPr lang="en-GB" sz="2500" dirty="0"/>
                        <a:t> </a:t>
                      </a:r>
                      <a:r>
                        <a:rPr lang="en-GB" sz="2500" dirty="0" err="1"/>
                        <a:t>utili</a:t>
                      </a:r>
                      <a:r>
                        <a:rPr lang="en-GB" sz="2500" dirty="0"/>
                        <a:t> solo per </a:t>
                      </a:r>
                      <a:r>
                        <a:rPr lang="en-GB" sz="2500" dirty="0" err="1"/>
                        <a:t>pochi</a:t>
                      </a:r>
                      <a:r>
                        <a:rPr lang="en-GB" sz="2500" dirty="0"/>
                        <a:t> anni</a:t>
                      </a:r>
                    </a:p>
                    <a:p>
                      <a:pPr marL="342900" indent="-342900" algn="just">
                        <a:buFont typeface="Arial" panose="020B0604020202020204" pitchFamily="34" charset="0"/>
                        <a:buChar char="•"/>
                      </a:pPr>
                      <a:endParaRPr lang="it-IT" sz="2500" dirty="0"/>
                    </a:p>
                    <a:p>
                      <a:pPr marL="342900" indent="-342900" algn="just">
                        <a:buFont typeface="Arial" panose="020B0604020202020204" pitchFamily="34" charset="0"/>
                        <a:buChar char="•"/>
                      </a:pPr>
                      <a:r>
                        <a:rPr lang="en-GB" sz="2500" dirty="0"/>
                        <a:t>Le </a:t>
                      </a:r>
                      <a:r>
                        <a:rPr lang="en-GB" sz="2500" dirty="0" err="1"/>
                        <a:t>ricerche</a:t>
                      </a:r>
                      <a:r>
                        <a:rPr lang="en-GB" sz="2500" dirty="0"/>
                        <a:t> di </a:t>
                      </a:r>
                      <a:r>
                        <a:rPr lang="en-GB" sz="2500" dirty="0" err="1"/>
                        <a:t>mercato</a:t>
                      </a:r>
                      <a:r>
                        <a:rPr lang="en-GB" sz="2500" dirty="0"/>
                        <a:t> </a:t>
                      </a:r>
                      <a:r>
                        <a:rPr lang="en-GB" sz="2500" dirty="0" err="1"/>
                        <a:t>possono</a:t>
                      </a:r>
                      <a:r>
                        <a:rPr lang="en-GB" sz="2500" dirty="0"/>
                        <a:t> </a:t>
                      </a:r>
                      <a:r>
                        <a:rPr lang="en-GB" sz="2500" dirty="0" err="1"/>
                        <a:t>fornire</a:t>
                      </a:r>
                      <a:r>
                        <a:rPr lang="en-GB" sz="2500" dirty="0"/>
                        <a:t> </a:t>
                      </a:r>
                      <a:r>
                        <a:rPr lang="en-GB" sz="2500" dirty="0" err="1"/>
                        <a:t>sia</a:t>
                      </a:r>
                      <a:r>
                        <a:rPr lang="en-GB" sz="2500" dirty="0"/>
                        <a:t> </a:t>
                      </a:r>
                      <a:r>
                        <a:rPr lang="en-GB" sz="2500" dirty="0" err="1"/>
                        <a:t>dati</a:t>
                      </a:r>
                      <a:r>
                        <a:rPr lang="en-GB" sz="2500" dirty="0"/>
                        <a:t> qualitative </a:t>
                      </a:r>
                      <a:r>
                        <a:rPr lang="en-GB" sz="2500" dirty="0" err="1"/>
                        <a:t>che</a:t>
                      </a:r>
                      <a:r>
                        <a:rPr lang="en-GB" sz="2500" dirty="0"/>
                        <a:t> </a:t>
                      </a:r>
                      <a:r>
                        <a:rPr lang="en-GB" sz="2500" dirty="0" err="1"/>
                        <a:t>quantitativi</a:t>
                      </a:r>
                      <a:endParaRPr lang="en-GB" sz="2500" dirty="0"/>
                    </a:p>
                  </a:txBody>
                  <a:tcPr>
                    <a:solidFill>
                      <a:srgbClr val="FFECFC"/>
                    </a:solidFill>
                  </a:tcPr>
                </a:tc>
                <a:extLst>
                  <a:ext uri="{0D108BD9-81ED-4DB2-BD59-A6C34878D82A}">
                    <a16:rowId xmlns:a16="http://schemas.microsoft.com/office/drawing/2014/main" val="1827236046"/>
                  </a:ext>
                </a:extLst>
              </a:tr>
            </a:tbl>
          </a:graphicData>
        </a:graphic>
      </p:graphicFrame>
      <p:sp>
        <p:nvSpPr>
          <p:cNvPr id="4" name="CasellaDiTesto 3">
            <a:extLst>
              <a:ext uri="{FF2B5EF4-FFF2-40B4-BE49-F238E27FC236}">
                <a16:creationId xmlns:a16="http://schemas.microsoft.com/office/drawing/2014/main" id="{65215A94-DB06-471C-9B26-F80FA3376459}"/>
              </a:ext>
            </a:extLst>
          </p:cNvPr>
          <p:cNvSpPr txBox="1"/>
          <p:nvPr/>
        </p:nvSpPr>
        <p:spPr>
          <a:xfrm>
            <a:off x="497150" y="197001"/>
            <a:ext cx="9561250" cy="938719"/>
          </a:xfrm>
          <a:prstGeom prst="rect">
            <a:avLst/>
          </a:prstGeom>
          <a:noFill/>
        </p:spPr>
        <p:txBody>
          <a:bodyPr wrap="square" rtlCol="0">
            <a:spAutoFit/>
          </a:bodyPr>
          <a:lstStyle/>
          <a:p>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Unità</a:t>
            </a:r>
            <a:r>
              <a:rPr lang="en-U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2: </a:t>
            </a:r>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Analisi</a:t>
            </a:r>
            <a:r>
              <a:rPr lang="en-U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di </a:t>
            </a:r>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mercato</a:t>
            </a:r>
            <a:endParaRPr lang="en-US" sz="5500" b="1" dirty="0">
              <a:solidFill>
                <a:srgbClr val="B05894"/>
              </a:solidFill>
            </a:endParaRPr>
          </a:p>
        </p:txBody>
      </p:sp>
      <p:sp>
        <p:nvSpPr>
          <p:cNvPr id="2" name="CasellaDiTesto 18">
            <a:extLst>
              <a:ext uri="{FF2B5EF4-FFF2-40B4-BE49-F238E27FC236}">
                <a16:creationId xmlns:a16="http://schemas.microsoft.com/office/drawing/2014/main" id="{1B076C3F-97EB-9B40-3057-21740DBE9D9A}"/>
              </a:ext>
            </a:extLst>
          </p:cNvPr>
          <p:cNvSpPr txBox="1"/>
          <p:nvPr/>
        </p:nvSpPr>
        <p:spPr>
          <a:xfrm>
            <a:off x="497150" y="1037413"/>
            <a:ext cx="16616254" cy="738664"/>
          </a:xfrm>
          <a:prstGeom prst="rect">
            <a:avLst/>
          </a:prstGeom>
          <a:noFill/>
        </p:spPr>
        <p:txBody>
          <a:bodyPr wrap="square" rtlCol="0">
            <a:spAutoFit/>
          </a:bodyPr>
          <a:lstStyle/>
          <a:p>
            <a:r>
              <a:rPr lang="en-US" sz="42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Sezione</a:t>
            </a:r>
            <a:r>
              <a:rPr lang="en-US" sz="42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2.2: </a:t>
            </a:r>
            <a:r>
              <a:rPr lang="en-GB" sz="4200" b="1" dirty="0" err="1">
                <a:latin typeface="Microsoft Sans Serif" panose="020B0604020202020204" pitchFamily="34" charset="0"/>
                <a:ea typeface="Microsoft Sans Serif" panose="020B0604020202020204" pitchFamily="34" charset="0"/>
                <a:cs typeface="Microsoft Sans Serif" panose="020B0604020202020204" pitchFamily="34" charset="0"/>
              </a:rPr>
              <a:t>Differenze</a:t>
            </a:r>
            <a:r>
              <a:rPr lang="en-GB" sz="4200" b="1"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4200" b="1" dirty="0" err="1">
                <a:latin typeface="Microsoft Sans Serif" panose="020B0604020202020204" pitchFamily="34" charset="0"/>
                <a:ea typeface="Microsoft Sans Serif" panose="020B0604020202020204" pitchFamily="34" charset="0"/>
                <a:cs typeface="Microsoft Sans Serif" panose="020B0604020202020204" pitchFamily="34" charset="0"/>
              </a:rPr>
              <a:t>tra</a:t>
            </a:r>
            <a:r>
              <a:rPr lang="en-GB" sz="4200" b="1"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4200" b="1" dirty="0" err="1">
                <a:latin typeface="Microsoft Sans Serif" panose="020B0604020202020204" pitchFamily="34" charset="0"/>
                <a:ea typeface="Microsoft Sans Serif" panose="020B0604020202020204" pitchFamily="34" charset="0"/>
                <a:cs typeface="Microsoft Sans Serif" panose="020B0604020202020204" pitchFamily="34" charset="0"/>
              </a:rPr>
              <a:t>analisi</a:t>
            </a:r>
            <a:r>
              <a:rPr lang="en-GB" sz="4200" b="1" dirty="0">
                <a:latin typeface="Microsoft Sans Serif" panose="020B0604020202020204" pitchFamily="34" charset="0"/>
                <a:ea typeface="Microsoft Sans Serif" panose="020B0604020202020204" pitchFamily="34" charset="0"/>
                <a:cs typeface="Microsoft Sans Serif" panose="020B0604020202020204" pitchFamily="34" charset="0"/>
              </a:rPr>
              <a:t> e </a:t>
            </a:r>
            <a:r>
              <a:rPr lang="en-GB" sz="4200" b="1" dirty="0" err="1">
                <a:latin typeface="Microsoft Sans Serif" panose="020B0604020202020204" pitchFamily="34" charset="0"/>
                <a:ea typeface="Microsoft Sans Serif" panose="020B0604020202020204" pitchFamily="34" charset="0"/>
                <a:cs typeface="Microsoft Sans Serif" panose="020B0604020202020204" pitchFamily="34" charset="0"/>
              </a:rPr>
              <a:t>ricerca</a:t>
            </a:r>
            <a:r>
              <a:rPr lang="en-GB" sz="4200" b="1" dirty="0">
                <a:latin typeface="Microsoft Sans Serif" panose="020B0604020202020204" pitchFamily="34" charset="0"/>
                <a:ea typeface="Microsoft Sans Serif" panose="020B0604020202020204" pitchFamily="34" charset="0"/>
                <a:cs typeface="Microsoft Sans Serif" panose="020B0604020202020204" pitchFamily="34" charset="0"/>
              </a:rPr>
              <a:t> di </a:t>
            </a:r>
            <a:r>
              <a:rPr lang="en-GB" sz="4200" b="1" dirty="0" err="1">
                <a:latin typeface="Microsoft Sans Serif" panose="020B0604020202020204" pitchFamily="34" charset="0"/>
                <a:ea typeface="Microsoft Sans Serif" panose="020B0604020202020204" pitchFamily="34" charset="0"/>
                <a:cs typeface="Microsoft Sans Serif" panose="020B0604020202020204" pitchFamily="34" charset="0"/>
              </a:rPr>
              <a:t>mercato</a:t>
            </a:r>
            <a:endParaRPr lang="en-US" sz="4200" b="1" dirty="0"/>
          </a:p>
        </p:txBody>
      </p:sp>
    </p:spTree>
    <p:extLst>
      <p:ext uri="{BB962C8B-B14F-4D97-AF65-F5344CB8AC3E}">
        <p14:creationId xmlns:p14="http://schemas.microsoft.com/office/powerpoint/2010/main" val="26962523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728</TotalTime>
  <Words>1684</Words>
  <Application>Microsoft Office PowerPoint</Application>
  <PresentationFormat>Custom</PresentationFormat>
  <Paragraphs>154</Paragraphs>
  <Slides>15</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Arial</vt:lpstr>
      <vt:lpstr>Calibri</vt:lpstr>
      <vt:lpstr>Microsoft Sans Serif</vt:lpstr>
      <vt:lpstr>Office Theme</vt:lpstr>
      <vt:lpstr>Diseño personalizado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E4F PPT TEMPLATE</dc:title>
  <dc:creator>Monia Coppola</dc:creator>
  <cp:keywords>DAE5WsvJFTY,BAEXurJiHZU</cp:keywords>
  <cp:lastModifiedBy>gloria ridolfi</cp:lastModifiedBy>
  <cp:revision>69</cp:revision>
  <dcterms:created xsi:type="dcterms:W3CDTF">2022-02-25T10:54:18Z</dcterms:created>
  <dcterms:modified xsi:type="dcterms:W3CDTF">2023-01-27T08:14:09Z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2022-02-25T00:00:00Z</vt:filetime>
  </property>
  <property fmtid="{D5CDD505-2E9C-101B-9397-08002B2CF9AE}" pid="3" name="Creator">
    <vt:lpwstr>Canva</vt:lpwstr>
  </property>
  <property fmtid="{D5CDD505-2E9C-101B-9397-08002B2CF9AE}" pid="4" name="LastSaved">
    <vt:filetime>2022-02-25T00:00:00Z</vt:filetime>
  </property>
</Properties>
</file>