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sldIdLst>
    <p:sldId id="256" r:id="rId3"/>
    <p:sldId id="277" r:id="rId4"/>
    <p:sldId id="257" r:id="rId5"/>
    <p:sldId id="258" r:id="rId6"/>
    <p:sldId id="260" r:id="rId7"/>
    <p:sldId id="261" r:id="rId8"/>
    <p:sldId id="281" r:id="rId9"/>
    <p:sldId id="262" r:id="rId10"/>
    <p:sldId id="263" r:id="rId11"/>
    <p:sldId id="264" r:id="rId12"/>
    <p:sldId id="265" r:id="rId13"/>
    <p:sldId id="266" r:id="rId14"/>
    <p:sldId id="282" r:id="rId15"/>
    <p:sldId id="267" r:id="rId16"/>
    <p:sldId id="269" r:id="rId17"/>
    <p:sldId id="270" r:id="rId18"/>
    <p:sldId id="271" r:id="rId19"/>
    <p:sldId id="283" r:id="rId20"/>
    <p:sldId id="275" r:id="rId21"/>
    <p:sldId id="276" r:id="rId22"/>
    <p:sldId id="273" r:id="rId23"/>
    <p:sldId id="284" r:id="rId24"/>
    <p:sldId id="259" r:id="rId25"/>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5894"/>
    <a:srgbClr val="FEB1A6"/>
    <a:srgbClr val="C6EEA9"/>
    <a:srgbClr val="FE270F"/>
    <a:srgbClr val="FF270E"/>
    <a:srgbClr val="5CC90B"/>
    <a:srgbClr val="645F63"/>
    <a:srgbClr val="582A4A"/>
    <a:srgbClr val="994980"/>
    <a:srgbClr val="C88A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9" d="100"/>
          <a:sy n="39" d="100"/>
        </p:scale>
        <p:origin x="52" y="13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EC64A4-E48F-4639-B0BF-AA76E9B85274}"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s-ES"/>
        </a:p>
      </dgm:t>
    </dgm:pt>
    <dgm:pt modelId="{7B80BBCE-6DEA-44B3-9CCD-83CE96B7DCCA}">
      <dgm:prSet phldrT="[Texto]" custT="1"/>
      <dgm:spPr>
        <a:solidFill>
          <a:srgbClr val="994980"/>
        </a:solidFill>
      </dgm:spPr>
      <dgm:t>
        <a:bodyPr/>
        <a:lstStyle/>
        <a:p>
          <a:r>
            <a:rPr lang="es-ES" sz="2000" dirty="0">
              <a:latin typeface="Microsoft Sans Serif" panose="020B0604020202020204" pitchFamily="34" charset="0"/>
              <a:ea typeface="Microsoft Sans Serif" panose="020B0604020202020204" pitchFamily="34" charset="0"/>
              <a:cs typeface="Microsoft Sans Serif" panose="020B0604020202020204" pitchFamily="34" charset="0"/>
            </a:rPr>
            <a:t>Store fisico</a:t>
          </a:r>
        </a:p>
      </dgm:t>
    </dgm:pt>
    <dgm:pt modelId="{95C4D7AA-CA34-423C-B57F-42990DE79D76}">
      <dgm:prSet phldrT="[Texto]" custT="1"/>
      <dgm:spPr>
        <a:solidFill>
          <a:srgbClr val="DFBBD4"/>
        </a:solidFill>
      </dgm:spPr>
      <dgm:t>
        <a:bodyPr/>
        <a:lstStyle/>
        <a:p>
          <a:r>
            <a:rPr lang="es-ES" sz="20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Mobile</a:t>
          </a:r>
          <a:endParaRPr lang="es-ES" sz="16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dgm:t>
    </dgm:pt>
    <dgm:pt modelId="{2B7F45B2-A026-4A36-8E12-14414415C640}">
      <dgm:prSet phldrT="[Texto]" custT="1"/>
      <dgm:spPr>
        <a:solidFill>
          <a:srgbClr val="C88AB5"/>
        </a:solidFill>
      </dgm:spPr>
      <dgm:t>
        <a:bodyPr/>
        <a:lstStyle/>
        <a:p>
          <a:r>
            <a:rPr lang="es-ES" sz="18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Online Marketplace</a:t>
          </a:r>
        </a:p>
      </dgm:t>
    </dgm:pt>
    <dgm:pt modelId="{B8117EF5-FBA7-4865-A4C1-1C2F94FFE42F}">
      <dgm:prSet phldrT="[Texto]" custT="1"/>
      <dgm:spPr>
        <a:solidFill>
          <a:srgbClr val="582A4A"/>
        </a:solidFill>
      </dgm:spPr>
      <dgm:t>
        <a:bodyPr/>
        <a:lstStyle/>
        <a:p>
          <a:r>
            <a:rPr lang="es-E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eCommerce</a:t>
          </a:r>
          <a:endParaRPr lang="es-ES" sz="1700" dirty="0">
            <a:latin typeface="Microsoft Sans Serif" panose="020B0604020202020204" pitchFamily="34" charset="0"/>
            <a:ea typeface="Microsoft Sans Serif" panose="020B0604020202020204" pitchFamily="34" charset="0"/>
            <a:cs typeface="Microsoft Sans Serif" panose="020B0604020202020204" pitchFamily="34" charset="0"/>
          </a:endParaRPr>
        </a:p>
      </dgm:t>
    </dgm:pt>
    <dgm:pt modelId="{34DC2FE7-9CCB-4EB5-AC5F-1979471D0EA4}">
      <dgm:prSet phldrT="[Texto]" custT="1"/>
      <dgm:spPr>
        <a:solidFill>
          <a:srgbClr val="645F63"/>
        </a:solidFill>
      </dgm:spPr>
      <dgm:t>
        <a:bodyPr/>
        <a:lstStyle/>
        <a:p>
          <a:r>
            <a:rPr 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User</a:t>
          </a:r>
          <a:endParaRPr lang="es-ES"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dgm:t>
    </dgm:pt>
    <dgm:pt modelId="{9EEB4FAE-F94A-4B0E-B3F3-179C81764013}" type="sibTrans" cxnId="{95AE142A-F22B-4669-8AF3-6D7EE416AC57}">
      <dgm:prSet/>
      <dgm:spPr/>
      <dgm:t>
        <a:bodyPr/>
        <a:lstStyle/>
        <a:p>
          <a:endParaRPr lang="es-ES" sz="1800"/>
        </a:p>
      </dgm:t>
    </dgm:pt>
    <dgm:pt modelId="{61BE50FD-350B-458B-82E8-E40E6D9270A6}" type="parTrans" cxnId="{95AE142A-F22B-4669-8AF3-6D7EE416AC57}">
      <dgm:prSet/>
      <dgm:spPr/>
      <dgm:t>
        <a:bodyPr/>
        <a:lstStyle/>
        <a:p>
          <a:endParaRPr lang="es-ES" sz="1800"/>
        </a:p>
      </dgm:t>
    </dgm:pt>
    <dgm:pt modelId="{C6BE92C5-1085-4649-B62C-5786BBDE0B11}" type="sibTrans" cxnId="{9B9BD6D2-0CD1-4623-9433-8080039F6231}">
      <dgm:prSet/>
      <dgm:spPr/>
      <dgm:t>
        <a:bodyPr/>
        <a:lstStyle/>
        <a:p>
          <a:endParaRPr lang="es-ES" sz="1800"/>
        </a:p>
      </dgm:t>
    </dgm:pt>
    <dgm:pt modelId="{11FBC355-6E6C-45B1-A946-5D49C6C3E629}" type="parTrans" cxnId="{9B9BD6D2-0CD1-4623-9433-8080039F6231}">
      <dgm:prSet custT="1"/>
      <dgm:spPr>
        <a:ln>
          <a:solidFill>
            <a:srgbClr val="645F63"/>
          </a:solidFill>
        </a:ln>
      </dgm:spPr>
      <dgm:t>
        <a:bodyPr/>
        <a:lstStyle/>
        <a:p>
          <a:endParaRPr lang="es-ES" sz="500"/>
        </a:p>
      </dgm:t>
    </dgm:pt>
    <dgm:pt modelId="{125DFCE4-CBCC-4B66-B887-5432D80AAB28}" type="sibTrans" cxnId="{F0FE22CE-5E58-4A7C-BD05-3E96B0CEA18E}">
      <dgm:prSet/>
      <dgm:spPr/>
      <dgm:t>
        <a:bodyPr/>
        <a:lstStyle/>
        <a:p>
          <a:endParaRPr lang="es-ES" sz="1800"/>
        </a:p>
      </dgm:t>
    </dgm:pt>
    <dgm:pt modelId="{41FCFBD6-55B9-48E2-992F-1EF238B3211D}" type="parTrans" cxnId="{F0FE22CE-5E58-4A7C-BD05-3E96B0CEA18E}">
      <dgm:prSet custT="1"/>
      <dgm:spPr>
        <a:ln>
          <a:solidFill>
            <a:srgbClr val="645F63"/>
          </a:solidFill>
        </a:ln>
      </dgm:spPr>
      <dgm:t>
        <a:bodyPr/>
        <a:lstStyle/>
        <a:p>
          <a:endParaRPr lang="es-ES" sz="500"/>
        </a:p>
      </dgm:t>
    </dgm:pt>
    <dgm:pt modelId="{7EF1E8BB-D5CD-4745-AF56-C33E4D61A0AC}" type="sibTrans" cxnId="{D423C707-9F12-46F9-A6C1-CA2443FB3C58}">
      <dgm:prSet/>
      <dgm:spPr/>
      <dgm:t>
        <a:bodyPr/>
        <a:lstStyle/>
        <a:p>
          <a:endParaRPr lang="es-ES" sz="1800"/>
        </a:p>
      </dgm:t>
    </dgm:pt>
    <dgm:pt modelId="{6AA3B1BC-F8F8-4D0D-A6F5-3266128AD525}" type="parTrans" cxnId="{D423C707-9F12-46F9-A6C1-CA2443FB3C58}">
      <dgm:prSet custT="1"/>
      <dgm:spPr>
        <a:ln>
          <a:solidFill>
            <a:srgbClr val="645F63"/>
          </a:solidFill>
        </a:ln>
      </dgm:spPr>
      <dgm:t>
        <a:bodyPr/>
        <a:lstStyle/>
        <a:p>
          <a:endParaRPr lang="es-ES" sz="500"/>
        </a:p>
      </dgm:t>
    </dgm:pt>
    <dgm:pt modelId="{8F575AEA-FD05-42CC-8846-6BF919761A8B}" type="sibTrans" cxnId="{4E405E37-6402-4ED9-91E8-6FEB3B4DD8EF}">
      <dgm:prSet/>
      <dgm:spPr/>
      <dgm:t>
        <a:bodyPr/>
        <a:lstStyle/>
        <a:p>
          <a:endParaRPr lang="es-ES" sz="1800"/>
        </a:p>
      </dgm:t>
    </dgm:pt>
    <dgm:pt modelId="{A3B42E83-5202-4A22-BAED-B204526FF35A}" type="parTrans" cxnId="{4E405E37-6402-4ED9-91E8-6FEB3B4DD8EF}">
      <dgm:prSet custT="1"/>
      <dgm:spPr>
        <a:ln>
          <a:solidFill>
            <a:srgbClr val="645F63"/>
          </a:solidFill>
        </a:ln>
      </dgm:spPr>
      <dgm:t>
        <a:bodyPr/>
        <a:lstStyle/>
        <a:p>
          <a:endParaRPr lang="es-ES" sz="500"/>
        </a:p>
      </dgm:t>
    </dgm:pt>
    <dgm:pt modelId="{4C45955F-B665-4949-8D93-49D5B59C9BAA}" type="pres">
      <dgm:prSet presAssocID="{ACEC64A4-E48F-4639-B0BF-AA76E9B85274}" presName="cycle" presStyleCnt="0">
        <dgm:presLayoutVars>
          <dgm:chMax val="1"/>
          <dgm:dir/>
          <dgm:animLvl val="ctr"/>
          <dgm:resizeHandles val="exact"/>
        </dgm:presLayoutVars>
      </dgm:prSet>
      <dgm:spPr/>
    </dgm:pt>
    <dgm:pt modelId="{E10F6076-5F29-410E-8E8C-E39627A9F72A}" type="pres">
      <dgm:prSet presAssocID="{34DC2FE7-9CCB-4EB5-AC5F-1979471D0EA4}" presName="centerShape" presStyleLbl="node0" presStyleIdx="0" presStyleCnt="1" custScaleX="103249"/>
      <dgm:spPr/>
    </dgm:pt>
    <dgm:pt modelId="{B911E96E-A3D2-4118-B02E-5DA3D1E7104C}" type="pres">
      <dgm:prSet presAssocID="{A3B42E83-5202-4A22-BAED-B204526FF35A}" presName="Name9" presStyleLbl="parChTrans1D2" presStyleIdx="0" presStyleCnt="4"/>
      <dgm:spPr/>
    </dgm:pt>
    <dgm:pt modelId="{AE38B6F5-CB24-423D-8581-39FE5670BA4D}" type="pres">
      <dgm:prSet presAssocID="{A3B42E83-5202-4A22-BAED-B204526FF35A}" presName="connTx" presStyleLbl="parChTrans1D2" presStyleIdx="0" presStyleCnt="4"/>
      <dgm:spPr/>
    </dgm:pt>
    <dgm:pt modelId="{488D1870-DE31-41BC-9FB7-A11E661E7494}" type="pres">
      <dgm:prSet presAssocID="{B8117EF5-FBA7-4865-A4C1-1C2F94FFE42F}" presName="node" presStyleLbl="node1" presStyleIdx="0" presStyleCnt="4" custScaleX="169588" custScaleY="96071">
        <dgm:presLayoutVars>
          <dgm:bulletEnabled val="1"/>
        </dgm:presLayoutVars>
      </dgm:prSet>
      <dgm:spPr/>
    </dgm:pt>
    <dgm:pt modelId="{71040B3C-56A4-4CBB-8FEA-6C83879E69CA}" type="pres">
      <dgm:prSet presAssocID="{6AA3B1BC-F8F8-4D0D-A6F5-3266128AD525}" presName="Name9" presStyleLbl="parChTrans1D2" presStyleIdx="1" presStyleCnt="4"/>
      <dgm:spPr/>
    </dgm:pt>
    <dgm:pt modelId="{30A51764-C060-4943-8DB5-B107B2F7792E}" type="pres">
      <dgm:prSet presAssocID="{6AA3B1BC-F8F8-4D0D-A6F5-3266128AD525}" presName="connTx" presStyleLbl="parChTrans1D2" presStyleIdx="1" presStyleCnt="4"/>
      <dgm:spPr/>
    </dgm:pt>
    <dgm:pt modelId="{C402ECF3-2E49-487F-94E5-8A038F06A662}" type="pres">
      <dgm:prSet presAssocID="{2B7F45B2-A026-4A36-8E12-14414415C640}" presName="node" presStyleLbl="node1" presStyleIdx="1" presStyleCnt="4" custScaleX="157474" custScaleY="109347" custRadScaleRad="107888" custRadScaleInc="-1191">
        <dgm:presLayoutVars>
          <dgm:bulletEnabled val="1"/>
        </dgm:presLayoutVars>
      </dgm:prSet>
      <dgm:spPr/>
    </dgm:pt>
    <dgm:pt modelId="{3E4F558C-504B-443A-847B-41ABA957D25D}" type="pres">
      <dgm:prSet presAssocID="{41FCFBD6-55B9-48E2-992F-1EF238B3211D}" presName="Name9" presStyleLbl="parChTrans1D2" presStyleIdx="2" presStyleCnt="4"/>
      <dgm:spPr/>
    </dgm:pt>
    <dgm:pt modelId="{1AE18F38-25FE-4DE1-8768-CCE7758E3870}" type="pres">
      <dgm:prSet presAssocID="{41FCFBD6-55B9-48E2-992F-1EF238B3211D}" presName="connTx" presStyleLbl="parChTrans1D2" presStyleIdx="2" presStyleCnt="4"/>
      <dgm:spPr/>
    </dgm:pt>
    <dgm:pt modelId="{76B192D7-745E-446A-ABC2-9DFE97769869}" type="pres">
      <dgm:prSet presAssocID="{95C4D7AA-CA34-423C-B57F-42990DE79D76}" presName="node" presStyleLbl="node1" presStyleIdx="2" presStyleCnt="4" custScaleX="136396" custScaleY="111508">
        <dgm:presLayoutVars>
          <dgm:bulletEnabled val="1"/>
        </dgm:presLayoutVars>
      </dgm:prSet>
      <dgm:spPr/>
    </dgm:pt>
    <dgm:pt modelId="{8EE5EFDB-BB84-4D23-A5BD-3C4D5EFA995A}" type="pres">
      <dgm:prSet presAssocID="{11FBC355-6E6C-45B1-A946-5D49C6C3E629}" presName="Name9" presStyleLbl="parChTrans1D2" presStyleIdx="3" presStyleCnt="4"/>
      <dgm:spPr/>
    </dgm:pt>
    <dgm:pt modelId="{A514E8E1-FC0F-4197-B288-805FD8E242FA}" type="pres">
      <dgm:prSet presAssocID="{11FBC355-6E6C-45B1-A946-5D49C6C3E629}" presName="connTx" presStyleLbl="parChTrans1D2" presStyleIdx="3" presStyleCnt="4"/>
      <dgm:spPr/>
    </dgm:pt>
    <dgm:pt modelId="{304DC816-1DBC-4C20-80C6-B6D22E7719C1}" type="pres">
      <dgm:prSet presAssocID="{7B80BBCE-6DEA-44B3-9CCD-83CE96B7DCCA}" presName="node" presStyleLbl="node1" presStyleIdx="3" presStyleCnt="4" custScaleX="140621" custScaleY="103575" custRadScaleRad="107386" custRadScaleInc="1196">
        <dgm:presLayoutVars>
          <dgm:bulletEnabled val="1"/>
        </dgm:presLayoutVars>
      </dgm:prSet>
      <dgm:spPr/>
    </dgm:pt>
  </dgm:ptLst>
  <dgm:cxnLst>
    <dgm:cxn modelId="{34806903-E270-4253-A98E-3C654EBD21D7}" type="presOf" srcId="{2B7F45B2-A026-4A36-8E12-14414415C640}" destId="{C402ECF3-2E49-487F-94E5-8A038F06A662}" srcOrd="0" destOrd="0" presId="urn:microsoft.com/office/officeart/2005/8/layout/radial1"/>
    <dgm:cxn modelId="{D423C707-9F12-46F9-A6C1-CA2443FB3C58}" srcId="{34DC2FE7-9CCB-4EB5-AC5F-1979471D0EA4}" destId="{2B7F45B2-A026-4A36-8E12-14414415C640}" srcOrd="1" destOrd="0" parTransId="{6AA3B1BC-F8F8-4D0D-A6F5-3266128AD525}" sibTransId="{7EF1E8BB-D5CD-4745-AF56-C33E4D61A0AC}"/>
    <dgm:cxn modelId="{1D416709-0339-4669-80E4-1039FA17ACC8}" type="presOf" srcId="{34DC2FE7-9CCB-4EB5-AC5F-1979471D0EA4}" destId="{E10F6076-5F29-410E-8E8C-E39627A9F72A}" srcOrd="0" destOrd="0" presId="urn:microsoft.com/office/officeart/2005/8/layout/radial1"/>
    <dgm:cxn modelId="{751A3822-C7F6-42B7-ABD2-DC681EBC9D48}" type="presOf" srcId="{ACEC64A4-E48F-4639-B0BF-AA76E9B85274}" destId="{4C45955F-B665-4949-8D93-49D5B59C9BAA}" srcOrd="0" destOrd="0" presId="urn:microsoft.com/office/officeart/2005/8/layout/radial1"/>
    <dgm:cxn modelId="{95AE142A-F22B-4669-8AF3-6D7EE416AC57}" srcId="{ACEC64A4-E48F-4639-B0BF-AA76E9B85274}" destId="{34DC2FE7-9CCB-4EB5-AC5F-1979471D0EA4}" srcOrd="0" destOrd="0" parTransId="{61BE50FD-350B-458B-82E8-E40E6D9270A6}" sibTransId="{9EEB4FAE-F94A-4B0E-B3F3-179C81764013}"/>
    <dgm:cxn modelId="{C091292A-00C1-4534-861B-B81ED7F70B88}" type="presOf" srcId="{11FBC355-6E6C-45B1-A946-5D49C6C3E629}" destId="{8EE5EFDB-BB84-4D23-A5BD-3C4D5EFA995A}" srcOrd="0" destOrd="0" presId="urn:microsoft.com/office/officeart/2005/8/layout/radial1"/>
    <dgm:cxn modelId="{4E405E37-6402-4ED9-91E8-6FEB3B4DD8EF}" srcId="{34DC2FE7-9CCB-4EB5-AC5F-1979471D0EA4}" destId="{B8117EF5-FBA7-4865-A4C1-1C2F94FFE42F}" srcOrd="0" destOrd="0" parTransId="{A3B42E83-5202-4A22-BAED-B204526FF35A}" sibTransId="{8F575AEA-FD05-42CC-8846-6BF919761A8B}"/>
    <dgm:cxn modelId="{A8BD695E-B9EC-43B6-AC24-789C467A47F7}" type="presOf" srcId="{95C4D7AA-CA34-423C-B57F-42990DE79D76}" destId="{76B192D7-745E-446A-ABC2-9DFE97769869}" srcOrd="0" destOrd="0" presId="urn:microsoft.com/office/officeart/2005/8/layout/radial1"/>
    <dgm:cxn modelId="{1E3AFC8B-D335-465A-A78B-80BDC932404D}" type="presOf" srcId="{6AA3B1BC-F8F8-4D0D-A6F5-3266128AD525}" destId="{71040B3C-56A4-4CBB-8FEA-6C83879E69CA}" srcOrd="0" destOrd="0" presId="urn:microsoft.com/office/officeart/2005/8/layout/radial1"/>
    <dgm:cxn modelId="{B6DCF0A6-AFF8-413B-86D5-D2F740B5DBF8}" type="presOf" srcId="{6AA3B1BC-F8F8-4D0D-A6F5-3266128AD525}" destId="{30A51764-C060-4943-8DB5-B107B2F7792E}" srcOrd="1" destOrd="0" presId="urn:microsoft.com/office/officeart/2005/8/layout/radial1"/>
    <dgm:cxn modelId="{0F3CBDAB-602C-4989-ABDC-E2A4AA312927}" type="presOf" srcId="{41FCFBD6-55B9-48E2-992F-1EF238B3211D}" destId="{3E4F558C-504B-443A-847B-41ABA957D25D}" srcOrd="0" destOrd="0" presId="urn:microsoft.com/office/officeart/2005/8/layout/radial1"/>
    <dgm:cxn modelId="{094D5CB0-113E-441C-B16D-E999B801D850}" type="presOf" srcId="{41FCFBD6-55B9-48E2-992F-1EF238B3211D}" destId="{1AE18F38-25FE-4DE1-8768-CCE7758E3870}" srcOrd="1" destOrd="0" presId="urn:microsoft.com/office/officeart/2005/8/layout/radial1"/>
    <dgm:cxn modelId="{1AD9A1BA-3859-4416-912A-ED47328B3C93}" type="presOf" srcId="{A3B42E83-5202-4A22-BAED-B204526FF35A}" destId="{AE38B6F5-CB24-423D-8581-39FE5670BA4D}" srcOrd="1" destOrd="0" presId="urn:microsoft.com/office/officeart/2005/8/layout/radial1"/>
    <dgm:cxn modelId="{F0FE22CE-5E58-4A7C-BD05-3E96B0CEA18E}" srcId="{34DC2FE7-9CCB-4EB5-AC5F-1979471D0EA4}" destId="{95C4D7AA-CA34-423C-B57F-42990DE79D76}" srcOrd="2" destOrd="0" parTransId="{41FCFBD6-55B9-48E2-992F-1EF238B3211D}" sibTransId="{125DFCE4-CBCC-4B66-B887-5432D80AAB28}"/>
    <dgm:cxn modelId="{9B9BD6D2-0CD1-4623-9433-8080039F6231}" srcId="{34DC2FE7-9CCB-4EB5-AC5F-1979471D0EA4}" destId="{7B80BBCE-6DEA-44B3-9CCD-83CE96B7DCCA}" srcOrd="3" destOrd="0" parTransId="{11FBC355-6E6C-45B1-A946-5D49C6C3E629}" sibTransId="{C6BE92C5-1085-4649-B62C-5786BBDE0B11}"/>
    <dgm:cxn modelId="{7BE86ADB-E3D2-423C-9166-545EAC10C6B7}" type="presOf" srcId="{B8117EF5-FBA7-4865-A4C1-1C2F94FFE42F}" destId="{488D1870-DE31-41BC-9FB7-A11E661E7494}" srcOrd="0" destOrd="0" presId="urn:microsoft.com/office/officeart/2005/8/layout/radial1"/>
    <dgm:cxn modelId="{E772B6DE-42C5-4CC3-8218-15AFE1BF543D}" type="presOf" srcId="{11FBC355-6E6C-45B1-A946-5D49C6C3E629}" destId="{A514E8E1-FC0F-4197-B288-805FD8E242FA}" srcOrd="1" destOrd="0" presId="urn:microsoft.com/office/officeart/2005/8/layout/radial1"/>
    <dgm:cxn modelId="{1C3643E9-933B-4907-9900-26BFABBD1383}" type="presOf" srcId="{A3B42E83-5202-4A22-BAED-B204526FF35A}" destId="{B911E96E-A3D2-4118-B02E-5DA3D1E7104C}" srcOrd="0" destOrd="0" presId="urn:microsoft.com/office/officeart/2005/8/layout/radial1"/>
    <dgm:cxn modelId="{A8ECA1FD-447B-41D1-A5F7-8FDC70CE4FF0}" type="presOf" srcId="{7B80BBCE-6DEA-44B3-9CCD-83CE96B7DCCA}" destId="{304DC816-1DBC-4C20-80C6-B6D22E7719C1}" srcOrd="0" destOrd="0" presId="urn:microsoft.com/office/officeart/2005/8/layout/radial1"/>
    <dgm:cxn modelId="{D811F398-7079-4253-82AA-42F6D6627E73}" type="presParOf" srcId="{4C45955F-B665-4949-8D93-49D5B59C9BAA}" destId="{E10F6076-5F29-410E-8E8C-E39627A9F72A}" srcOrd="0" destOrd="0" presId="urn:microsoft.com/office/officeart/2005/8/layout/radial1"/>
    <dgm:cxn modelId="{88A4B1E2-0CA2-41ED-BD4C-DE3677A1E3BA}" type="presParOf" srcId="{4C45955F-B665-4949-8D93-49D5B59C9BAA}" destId="{B911E96E-A3D2-4118-B02E-5DA3D1E7104C}" srcOrd="1" destOrd="0" presId="urn:microsoft.com/office/officeart/2005/8/layout/radial1"/>
    <dgm:cxn modelId="{5D87E28D-6D82-4E7F-B8B4-1E17F5CD0F87}" type="presParOf" srcId="{B911E96E-A3D2-4118-B02E-5DA3D1E7104C}" destId="{AE38B6F5-CB24-423D-8581-39FE5670BA4D}" srcOrd="0" destOrd="0" presId="urn:microsoft.com/office/officeart/2005/8/layout/radial1"/>
    <dgm:cxn modelId="{D2AC2DF8-6FBC-47F8-B565-36A96BF14A89}" type="presParOf" srcId="{4C45955F-B665-4949-8D93-49D5B59C9BAA}" destId="{488D1870-DE31-41BC-9FB7-A11E661E7494}" srcOrd="2" destOrd="0" presId="urn:microsoft.com/office/officeart/2005/8/layout/radial1"/>
    <dgm:cxn modelId="{A6ADD8CB-2A0E-4A60-AB5F-7A3EB16B80F8}" type="presParOf" srcId="{4C45955F-B665-4949-8D93-49D5B59C9BAA}" destId="{71040B3C-56A4-4CBB-8FEA-6C83879E69CA}" srcOrd="3" destOrd="0" presId="urn:microsoft.com/office/officeart/2005/8/layout/radial1"/>
    <dgm:cxn modelId="{DD4D1B67-E5F5-4C0C-8C23-A3FD46B5BFAC}" type="presParOf" srcId="{71040B3C-56A4-4CBB-8FEA-6C83879E69CA}" destId="{30A51764-C060-4943-8DB5-B107B2F7792E}" srcOrd="0" destOrd="0" presId="urn:microsoft.com/office/officeart/2005/8/layout/radial1"/>
    <dgm:cxn modelId="{1A4C333E-CFC0-4EC4-AF14-654CD0B67048}" type="presParOf" srcId="{4C45955F-B665-4949-8D93-49D5B59C9BAA}" destId="{C402ECF3-2E49-487F-94E5-8A038F06A662}" srcOrd="4" destOrd="0" presId="urn:microsoft.com/office/officeart/2005/8/layout/radial1"/>
    <dgm:cxn modelId="{8CA77589-F612-466E-AB67-6FBCA4248FA4}" type="presParOf" srcId="{4C45955F-B665-4949-8D93-49D5B59C9BAA}" destId="{3E4F558C-504B-443A-847B-41ABA957D25D}" srcOrd="5" destOrd="0" presId="urn:microsoft.com/office/officeart/2005/8/layout/radial1"/>
    <dgm:cxn modelId="{73E9E0E6-8E07-4031-AA99-692A52268ADF}" type="presParOf" srcId="{3E4F558C-504B-443A-847B-41ABA957D25D}" destId="{1AE18F38-25FE-4DE1-8768-CCE7758E3870}" srcOrd="0" destOrd="0" presId="urn:microsoft.com/office/officeart/2005/8/layout/radial1"/>
    <dgm:cxn modelId="{9F203EA9-BAB4-4A8C-99E4-1C45508499E9}" type="presParOf" srcId="{4C45955F-B665-4949-8D93-49D5B59C9BAA}" destId="{76B192D7-745E-446A-ABC2-9DFE97769869}" srcOrd="6" destOrd="0" presId="urn:microsoft.com/office/officeart/2005/8/layout/radial1"/>
    <dgm:cxn modelId="{95F0FEE4-B2BB-45B2-9F4A-663A2E1A69EA}" type="presParOf" srcId="{4C45955F-B665-4949-8D93-49D5B59C9BAA}" destId="{8EE5EFDB-BB84-4D23-A5BD-3C4D5EFA995A}" srcOrd="7" destOrd="0" presId="urn:microsoft.com/office/officeart/2005/8/layout/radial1"/>
    <dgm:cxn modelId="{A9F5E541-B75C-446B-B854-D46BB2DB35C2}" type="presParOf" srcId="{8EE5EFDB-BB84-4D23-A5BD-3C4D5EFA995A}" destId="{A514E8E1-FC0F-4197-B288-805FD8E242FA}" srcOrd="0" destOrd="0" presId="urn:microsoft.com/office/officeart/2005/8/layout/radial1"/>
    <dgm:cxn modelId="{298C8D29-304C-42BF-9D62-B9CF7AF48000}" type="presParOf" srcId="{4C45955F-B665-4949-8D93-49D5B59C9BAA}" destId="{304DC816-1DBC-4C20-80C6-B6D22E7719C1}"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7EDAEF-EC29-410F-8A08-433B8CAE3DE1}"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s-ES"/>
        </a:p>
      </dgm:t>
    </dgm:pt>
    <dgm:pt modelId="{83D58302-C782-4640-9898-3B5E6336E02E}">
      <dgm:prSet phldrT="[Texto]" custT="1"/>
      <dgm:spPr>
        <a:solidFill>
          <a:srgbClr val="582A4A"/>
        </a:solidFill>
      </dgm:spPr>
      <dgm:t>
        <a:bodyPr/>
        <a:lstStyle/>
        <a:p>
          <a:r>
            <a:rPr lang="es-E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eCommerce</a:t>
          </a:r>
          <a:endParaRPr lang="es-ES" sz="1300" dirty="0">
            <a:latin typeface="Microsoft Sans Serif" panose="020B0604020202020204" pitchFamily="34" charset="0"/>
            <a:ea typeface="Microsoft Sans Serif" panose="020B0604020202020204" pitchFamily="34" charset="0"/>
            <a:cs typeface="Microsoft Sans Serif" panose="020B0604020202020204" pitchFamily="34" charset="0"/>
          </a:endParaRPr>
        </a:p>
      </dgm:t>
    </dgm:pt>
    <dgm:pt modelId="{38085C1B-6963-46B3-A464-5C0E820E9A2E}" type="parTrans" cxnId="{49DBAC05-96B7-4E7B-909B-0E5FB53371A7}">
      <dgm:prSet/>
      <dgm:spPr/>
      <dgm:t>
        <a:bodyPr/>
        <a:lstStyle/>
        <a:p>
          <a:endParaRPr lang="es-ES"/>
        </a:p>
      </dgm:t>
    </dgm:pt>
    <dgm:pt modelId="{A0C6B072-CF07-4B7F-9CC2-73770C9BBE6E}" type="sibTrans" cxnId="{49DBAC05-96B7-4E7B-909B-0E5FB53371A7}">
      <dgm:prSet/>
      <dgm:spPr>
        <a:solidFill>
          <a:schemeClr val="bg1">
            <a:lumMod val="75000"/>
          </a:schemeClr>
        </a:solidFill>
      </dgm:spPr>
      <dgm:t>
        <a:bodyPr/>
        <a:lstStyle/>
        <a:p>
          <a:endParaRPr lang="es-ES"/>
        </a:p>
      </dgm:t>
    </dgm:pt>
    <dgm:pt modelId="{37FAB309-962C-4851-AE5E-16D235F5B6FF}">
      <dgm:prSet phldrT="[Texto]" custT="1"/>
      <dgm:spPr>
        <a:solidFill>
          <a:srgbClr val="C88AB5"/>
        </a:solidFill>
      </dgm:spPr>
      <dgm:t>
        <a:bodyPr/>
        <a:lstStyle/>
        <a:p>
          <a:r>
            <a:rPr lang="es-ES" sz="18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Online Marketplace</a:t>
          </a:r>
        </a:p>
      </dgm:t>
    </dgm:pt>
    <dgm:pt modelId="{3960AE6C-FD21-4FFD-B17F-F2A23E474BAB}" type="parTrans" cxnId="{05686F7F-3069-42D0-BF99-C11E39E2503D}">
      <dgm:prSet/>
      <dgm:spPr/>
      <dgm:t>
        <a:bodyPr/>
        <a:lstStyle/>
        <a:p>
          <a:endParaRPr lang="es-ES"/>
        </a:p>
      </dgm:t>
    </dgm:pt>
    <dgm:pt modelId="{9F5D6513-5675-4DF9-820E-440980DE68BB}" type="sibTrans" cxnId="{05686F7F-3069-42D0-BF99-C11E39E2503D}">
      <dgm:prSet/>
      <dgm:spPr>
        <a:solidFill>
          <a:schemeClr val="bg1">
            <a:lumMod val="75000"/>
          </a:schemeClr>
        </a:solidFill>
      </dgm:spPr>
      <dgm:t>
        <a:bodyPr/>
        <a:lstStyle/>
        <a:p>
          <a:endParaRPr lang="es-ES"/>
        </a:p>
      </dgm:t>
    </dgm:pt>
    <dgm:pt modelId="{2A5AC29F-0FDF-4A28-96FF-9239DA13DE94}">
      <dgm:prSet phldrT="[Texto]" custT="1"/>
      <dgm:spPr>
        <a:solidFill>
          <a:srgbClr val="DFBBD4"/>
        </a:solidFill>
      </dgm:spPr>
      <dgm:t>
        <a:bodyPr/>
        <a:lstStyle/>
        <a:p>
          <a:r>
            <a:rPr lang="es-ES" sz="20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Mobile</a:t>
          </a:r>
          <a:endParaRPr lang="es-ES" sz="16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dgm:t>
    </dgm:pt>
    <dgm:pt modelId="{A225955D-782C-46C7-90EC-FADFAB054F84}" type="parTrans" cxnId="{386204BF-0CA1-4A77-9D92-07070C875038}">
      <dgm:prSet/>
      <dgm:spPr/>
      <dgm:t>
        <a:bodyPr/>
        <a:lstStyle/>
        <a:p>
          <a:endParaRPr lang="es-ES"/>
        </a:p>
      </dgm:t>
    </dgm:pt>
    <dgm:pt modelId="{4E67D1A2-5AA2-44F1-B5EC-8377E4906E0B}" type="sibTrans" cxnId="{386204BF-0CA1-4A77-9D92-07070C875038}">
      <dgm:prSet/>
      <dgm:spPr>
        <a:solidFill>
          <a:schemeClr val="bg1">
            <a:lumMod val="75000"/>
          </a:schemeClr>
        </a:solidFill>
      </dgm:spPr>
      <dgm:t>
        <a:bodyPr/>
        <a:lstStyle/>
        <a:p>
          <a:endParaRPr lang="es-ES"/>
        </a:p>
      </dgm:t>
    </dgm:pt>
    <dgm:pt modelId="{B9C96800-E826-446F-867F-BC6178458D5F}">
      <dgm:prSet phldrT="[Texto]" custT="1"/>
      <dgm:spPr>
        <a:solidFill>
          <a:srgbClr val="994980"/>
        </a:solidFill>
      </dgm:spPr>
      <dgm:t>
        <a:bodyPr/>
        <a:lstStyle/>
        <a:p>
          <a:r>
            <a:rPr lang="es-ES" sz="2000" dirty="0">
              <a:latin typeface="Microsoft Sans Serif" panose="020B0604020202020204" pitchFamily="34" charset="0"/>
              <a:ea typeface="Microsoft Sans Serif" panose="020B0604020202020204" pitchFamily="34" charset="0"/>
              <a:cs typeface="Microsoft Sans Serif" panose="020B0604020202020204" pitchFamily="34" charset="0"/>
            </a:rPr>
            <a:t>Store fisico</a:t>
          </a:r>
        </a:p>
      </dgm:t>
    </dgm:pt>
    <dgm:pt modelId="{4C921A76-D979-465B-B90D-4FAACCD67030}" type="parTrans" cxnId="{02827FEC-1118-4A02-A73C-1187A213F70A}">
      <dgm:prSet/>
      <dgm:spPr/>
      <dgm:t>
        <a:bodyPr/>
        <a:lstStyle/>
        <a:p>
          <a:endParaRPr lang="es-ES"/>
        </a:p>
      </dgm:t>
    </dgm:pt>
    <dgm:pt modelId="{CAC52FCF-8289-4DD0-B250-1B49F3C4A54C}" type="sibTrans" cxnId="{02827FEC-1118-4A02-A73C-1187A213F70A}">
      <dgm:prSet/>
      <dgm:spPr>
        <a:solidFill>
          <a:schemeClr val="bg1">
            <a:lumMod val="75000"/>
          </a:schemeClr>
        </a:solidFill>
        <a:ln>
          <a:solidFill>
            <a:schemeClr val="bg1">
              <a:lumMod val="85000"/>
            </a:schemeClr>
          </a:solidFill>
        </a:ln>
      </dgm:spPr>
      <dgm:t>
        <a:bodyPr/>
        <a:lstStyle/>
        <a:p>
          <a:endParaRPr lang="es-ES"/>
        </a:p>
      </dgm:t>
    </dgm:pt>
    <dgm:pt modelId="{67539B7D-D67E-40E4-B3D6-50CC2E07F867}">
      <dgm:prSet phldrT="[Texto]" custT="1"/>
      <dgm:spPr>
        <a:solidFill>
          <a:srgbClr val="645F63"/>
        </a:solidFill>
      </dgm:spPr>
      <dgm:t>
        <a:bodyPr/>
        <a:lstStyle/>
        <a:p>
          <a:r>
            <a:rPr 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User</a:t>
          </a:r>
          <a:endParaRPr lang="es-ES" sz="2300" dirty="0">
            <a:latin typeface="Microsoft Sans Serif" panose="020B0604020202020204" pitchFamily="34" charset="0"/>
            <a:ea typeface="Microsoft Sans Serif" panose="020B0604020202020204" pitchFamily="34" charset="0"/>
            <a:cs typeface="Microsoft Sans Serif" panose="020B0604020202020204" pitchFamily="34" charset="0"/>
          </a:endParaRPr>
        </a:p>
      </dgm:t>
    </dgm:pt>
    <dgm:pt modelId="{C31F32F5-5B15-4AF7-8932-295B3B8769B3}" type="sibTrans" cxnId="{5A8D8E00-A890-4FB7-A699-622BAC2D9A09}">
      <dgm:prSet/>
      <dgm:spPr/>
      <dgm:t>
        <a:bodyPr/>
        <a:lstStyle/>
        <a:p>
          <a:endParaRPr lang="es-ES"/>
        </a:p>
      </dgm:t>
    </dgm:pt>
    <dgm:pt modelId="{A9C41A56-65F5-4207-BD1B-057B2E1438BA}" type="parTrans" cxnId="{5A8D8E00-A890-4FB7-A699-622BAC2D9A09}">
      <dgm:prSet/>
      <dgm:spPr/>
      <dgm:t>
        <a:bodyPr/>
        <a:lstStyle/>
        <a:p>
          <a:endParaRPr lang="es-ES"/>
        </a:p>
      </dgm:t>
    </dgm:pt>
    <dgm:pt modelId="{091027B3-E02A-4A76-B60E-35E1626C563B}" type="pres">
      <dgm:prSet presAssocID="{947EDAEF-EC29-410F-8A08-433B8CAE3DE1}" presName="Name0" presStyleCnt="0">
        <dgm:presLayoutVars>
          <dgm:chMax val="1"/>
          <dgm:dir/>
          <dgm:animLvl val="ctr"/>
          <dgm:resizeHandles val="exact"/>
        </dgm:presLayoutVars>
      </dgm:prSet>
      <dgm:spPr/>
    </dgm:pt>
    <dgm:pt modelId="{97E31E1B-7190-4FC1-BF8B-37DC7DF7AFB6}" type="pres">
      <dgm:prSet presAssocID="{67539B7D-D67E-40E4-B3D6-50CC2E07F867}" presName="centerShape" presStyleLbl="node0" presStyleIdx="0" presStyleCnt="1" custScaleX="81059" custScaleY="79900"/>
      <dgm:spPr/>
    </dgm:pt>
    <dgm:pt modelId="{A91D6418-9EC7-4A36-9561-FFA7B6FAD3CD}" type="pres">
      <dgm:prSet presAssocID="{83D58302-C782-4640-9898-3B5E6336E02E}" presName="node" presStyleLbl="node1" presStyleIdx="0" presStyleCnt="4" custScaleX="191685" custScaleY="106604">
        <dgm:presLayoutVars>
          <dgm:bulletEnabled val="1"/>
        </dgm:presLayoutVars>
      </dgm:prSet>
      <dgm:spPr/>
    </dgm:pt>
    <dgm:pt modelId="{DD526634-1511-4EC7-B3B3-4F9FA74188C8}" type="pres">
      <dgm:prSet presAssocID="{83D58302-C782-4640-9898-3B5E6336E02E}" presName="dummy" presStyleCnt="0"/>
      <dgm:spPr/>
    </dgm:pt>
    <dgm:pt modelId="{FB929B56-2DB0-462A-A31B-39ED6031F8CA}" type="pres">
      <dgm:prSet presAssocID="{A0C6B072-CF07-4B7F-9CC2-73770C9BBE6E}" presName="sibTrans" presStyleLbl="sibTrans2D1" presStyleIdx="0" presStyleCnt="4"/>
      <dgm:spPr/>
    </dgm:pt>
    <dgm:pt modelId="{62869AF2-620A-4D77-8858-446EEAA166A9}" type="pres">
      <dgm:prSet presAssocID="{37FAB309-962C-4851-AE5E-16D235F5B6FF}" presName="node" presStyleLbl="node1" presStyleIdx="1" presStyleCnt="4" custScaleX="174870" custScaleY="116245" custRadScaleRad="100784" custRadScaleInc="464">
        <dgm:presLayoutVars>
          <dgm:bulletEnabled val="1"/>
        </dgm:presLayoutVars>
      </dgm:prSet>
      <dgm:spPr/>
    </dgm:pt>
    <dgm:pt modelId="{6A6D76B0-FED8-45B2-8481-D26A10CD5F56}" type="pres">
      <dgm:prSet presAssocID="{37FAB309-962C-4851-AE5E-16D235F5B6FF}" presName="dummy" presStyleCnt="0"/>
      <dgm:spPr/>
    </dgm:pt>
    <dgm:pt modelId="{2CDA8852-FB26-48A3-ACF4-085290911D39}" type="pres">
      <dgm:prSet presAssocID="{9F5D6513-5675-4DF9-820E-440980DE68BB}" presName="sibTrans" presStyleLbl="sibTrans2D1" presStyleIdx="1" presStyleCnt="4"/>
      <dgm:spPr/>
    </dgm:pt>
    <dgm:pt modelId="{32E6144D-F8C4-44A9-BA1B-29D48AB3E0C2}" type="pres">
      <dgm:prSet presAssocID="{2A5AC29F-0FDF-4A28-96FF-9239DA13DE94}" presName="node" presStyleLbl="node1" presStyleIdx="2" presStyleCnt="4" custScaleX="146640" custScaleY="123084">
        <dgm:presLayoutVars>
          <dgm:bulletEnabled val="1"/>
        </dgm:presLayoutVars>
      </dgm:prSet>
      <dgm:spPr/>
    </dgm:pt>
    <dgm:pt modelId="{AA58FBE5-88A2-4FD7-A08C-E2A83921EEA0}" type="pres">
      <dgm:prSet presAssocID="{2A5AC29F-0FDF-4A28-96FF-9239DA13DE94}" presName="dummy" presStyleCnt="0"/>
      <dgm:spPr/>
    </dgm:pt>
    <dgm:pt modelId="{68BB3E0E-9786-4A14-88FD-309A467FA781}" type="pres">
      <dgm:prSet presAssocID="{4E67D1A2-5AA2-44F1-B5EC-8377E4906E0B}" presName="sibTrans" presStyleLbl="sibTrans2D1" presStyleIdx="2" presStyleCnt="4"/>
      <dgm:spPr/>
    </dgm:pt>
    <dgm:pt modelId="{0F6B9D69-7796-4C31-994B-8ACC24753B93}" type="pres">
      <dgm:prSet presAssocID="{B9C96800-E826-446F-867F-BC6178458D5F}" presName="node" presStyleLbl="node1" presStyleIdx="3" presStyleCnt="4" custScaleX="146664" custScaleY="114142">
        <dgm:presLayoutVars>
          <dgm:bulletEnabled val="1"/>
        </dgm:presLayoutVars>
      </dgm:prSet>
      <dgm:spPr/>
    </dgm:pt>
    <dgm:pt modelId="{3CADA0B9-F403-4F33-9E26-BDDC86E0A0AD}" type="pres">
      <dgm:prSet presAssocID="{B9C96800-E826-446F-867F-BC6178458D5F}" presName="dummy" presStyleCnt="0"/>
      <dgm:spPr/>
    </dgm:pt>
    <dgm:pt modelId="{2366A8D3-9D85-4C37-B50F-66982062CC5F}" type="pres">
      <dgm:prSet presAssocID="{CAC52FCF-8289-4DD0-B250-1B49F3C4A54C}" presName="sibTrans" presStyleLbl="sibTrans2D1" presStyleIdx="3" presStyleCnt="4"/>
      <dgm:spPr/>
    </dgm:pt>
  </dgm:ptLst>
  <dgm:cxnLst>
    <dgm:cxn modelId="{5A8D8E00-A890-4FB7-A699-622BAC2D9A09}" srcId="{947EDAEF-EC29-410F-8A08-433B8CAE3DE1}" destId="{67539B7D-D67E-40E4-B3D6-50CC2E07F867}" srcOrd="0" destOrd="0" parTransId="{A9C41A56-65F5-4207-BD1B-057B2E1438BA}" sibTransId="{C31F32F5-5B15-4AF7-8932-295B3B8769B3}"/>
    <dgm:cxn modelId="{49DBAC05-96B7-4E7B-909B-0E5FB53371A7}" srcId="{67539B7D-D67E-40E4-B3D6-50CC2E07F867}" destId="{83D58302-C782-4640-9898-3B5E6336E02E}" srcOrd="0" destOrd="0" parTransId="{38085C1B-6963-46B3-A464-5C0E820E9A2E}" sibTransId="{A0C6B072-CF07-4B7F-9CC2-73770C9BBE6E}"/>
    <dgm:cxn modelId="{22195740-AB21-4F5C-8A35-CE424A849A43}" type="presOf" srcId="{2A5AC29F-0FDF-4A28-96FF-9239DA13DE94}" destId="{32E6144D-F8C4-44A9-BA1B-29D48AB3E0C2}" srcOrd="0" destOrd="0" presId="urn:microsoft.com/office/officeart/2005/8/layout/radial6"/>
    <dgm:cxn modelId="{8F951141-843B-4506-BCBE-3648FD0EEC34}" type="presOf" srcId="{83D58302-C782-4640-9898-3B5E6336E02E}" destId="{A91D6418-9EC7-4A36-9561-FFA7B6FAD3CD}" srcOrd="0" destOrd="0" presId="urn:microsoft.com/office/officeart/2005/8/layout/radial6"/>
    <dgm:cxn modelId="{7F22A67B-84D8-4136-A38E-5806B67AECB8}" type="presOf" srcId="{947EDAEF-EC29-410F-8A08-433B8CAE3DE1}" destId="{091027B3-E02A-4A76-B60E-35E1626C563B}" srcOrd="0" destOrd="0" presId="urn:microsoft.com/office/officeart/2005/8/layout/radial6"/>
    <dgm:cxn modelId="{B202657C-7513-43F2-993A-E1408764BC01}" type="presOf" srcId="{CAC52FCF-8289-4DD0-B250-1B49F3C4A54C}" destId="{2366A8D3-9D85-4C37-B50F-66982062CC5F}" srcOrd="0" destOrd="0" presId="urn:microsoft.com/office/officeart/2005/8/layout/radial6"/>
    <dgm:cxn modelId="{05686F7F-3069-42D0-BF99-C11E39E2503D}" srcId="{67539B7D-D67E-40E4-B3D6-50CC2E07F867}" destId="{37FAB309-962C-4851-AE5E-16D235F5B6FF}" srcOrd="1" destOrd="0" parTransId="{3960AE6C-FD21-4FFD-B17F-F2A23E474BAB}" sibTransId="{9F5D6513-5675-4DF9-820E-440980DE68BB}"/>
    <dgm:cxn modelId="{8FBE3086-6236-4C7C-9FAD-595AE81ACD1B}" type="presOf" srcId="{9F5D6513-5675-4DF9-820E-440980DE68BB}" destId="{2CDA8852-FB26-48A3-ACF4-085290911D39}" srcOrd="0" destOrd="0" presId="urn:microsoft.com/office/officeart/2005/8/layout/radial6"/>
    <dgm:cxn modelId="{3A4D1E9A-AED0-44FC-9A84-4FB24796138E}" type="presOf" srcId="{B9C96800-E826-446F-867F-BC6178458D5F}" destId="{0F6B9D69-7796-4C31-994B-8ACC24753B93}" srcOrd="0" destOrd="0" presId="urn:microsoft.com/office/officeart/2005/8/layout/radial6"/>
    <dgm:cxn modelId="{BD325BA6-036A-4013-8D68-6D3518D45F19}" type="presOf" srcId="{67539B7D-D67E-40E4-B3D6-50CC2E07F867}" destId="{97E31E1B-7190-4FC1-BF8B-37DC7DF7AFB6}" srcOrd="0" destOrd="0" presId="urn:microsoft.com/office/officeart/2005/8/layout/radial6"/>
    <dgm:cxn modelId="{386204BF-0CA1-4A77-9D92-07070C875038}" srcId="{67539B7D-D67E-40E4-B3D6-50CC2E07F867}" destId="{2A5AC29F-0FDF-4A28-96FF-9239DA13DE94}" srcOrd="2" destOrd="0" parTransId="{A225955D-782C-46C7-90EC-FADFAB054F84}" sibTransId="{4E67D1A2-5AA2-44F1-B5EC-8377E4906E0B}"/>
    <dgm:cxn modelId="{4AF95FC2-ED00-4F30-B54F-9F83E31D51AD}" type="presOf" srcId="{4E67D1A2-5AA2-44F1-B5EC-8377E4906E0B}" destId="{68BB3E0E-9786-4A14-88FD-309A467FA781}" srcOrd="0" destOrd="0" presId="urn:microsoft.com/office/officeart/2005/8/layout/radial6"/>
    <dgm:cxn modelId="{8CF3A9E4-2375-4B1B-B14D-3DC306937784}" type="presOf" srcId="{A0C6B072-CF07-4B7F-9CC2-73770C9BBE6E}" destId="{FB929B56-2DB0-462A-A31B-39ED6031F8CA}" srcOrd="0" destOrd="0" presId="urn:microsoft.com/office/officeart/2005/8/layout/radial6"/>
    <dgm:cxn modelId="{08F668E9-C8D9-4DA0-A232-35569BFB3733}" type="presOf" srcId="{37FAB309-962C-4851-AE5E-16D235F5B6FF}" destId="{62869AF2-620A-4D77-8858-446EEAA166A9}" srcOrd="0" destOrd="0" presId="urn:microsoft.com/office/officeart/2005/8/layout/radial6"/>
    <dgm:cxn modelId="{02827FEC-1118-4A02-A73C-1187A213F70A}" srcId="{67539B7D-D67E-40E4-B3D6-50CC2E07F867}" destId="{B9C96800-E826-446F-867F-BC6178458D5F}" srcOrd="3" destOrd="0" parTransId="{4C921A76-D979-465B-B90D-4FAACCD67030}" sibTransId="{CAC52FCF-8289-4DD0-B250-1B49F3C4A54C}"/>
    <dgm:cxn modelId="{2A2B01E8-DCDA-44B7-85D0-2E7658486703}" type="presParOf" srcId="{091027B3-E02A-4A76-B60E-35E1626C563B}" destId="{97E31E1B-7190-4FC1-BF8B-37DC7DF7AFB6}" srcOrd="0" destOrd="0" presId="urn:microsoft.com/office/officeart/2005/8/layout/radial6"/>
    <dgm:cxn modelId="{FC6A3454-6859-447E-9E30-432FD57F8DD1}" type="presParOf" srcId="{091027B3-E02A-4A76-B60E-35E1626C563B}" destId="{A91D6418-9EC7-4A36-9561-FFA7B6FAD3CD}" srcOrd="1" destOrd="0" presId="urn:microsoft.com/office/officeart/2005/8/layout/radial6"/>
    <dgm:cxn modelId="{0FA1958E-81A2-42C2-B487-99A96F7264BC}" type="presParOf" srcId="{091027B3-E02A-4A76-B60E-35E1626C563B}" destId="{DD526634-1511-4EC7-B3B3-4F9FA74188C8}" srcOrd="2" destOrd="0" presId="urn:microsoft.com/office/officeart/2005/8/layout/radial6"/>
    <dgm:cxn modelId="{4705662A-760C-4F8F-8B73-7DB264C3CCC7}" type="presParOf" srcId="{091027B3-E02A-4A76-B60E-35E1626C563B}" destId="{FB929B56-2DB0-462A-A31B-39ED6031F8CA}" srcOrd="3" destOrd="0" presId="urn:microsoft.com/office/officeart/2005/8/layout/radial6"/>
    <dgm:cxn modelId="{6132C668-A6E5-472A-AC14-3014AD63B0E1}" type="presParOf" srcId="{091027B3-E02A-4A76-B60E-35E1626C563B}" destId="{62869AF2-620A-4D77-8858-446EEAA166A9}" srcOrd="4" destOrd="0" presId="urn:microsoft.com/office/officeart/2005/8/layout/radial6"/>
    <dgm:cxn modelId="{9D7F8485-48C7-4291-A682-16A89D98DAA6}" type="presParOf" srcId="{091027B3-E02A-4A76-B60E-35E1626C563B}" destId="{6A6D76B0-FED8-45B2-8481-D26A10CD5F56}" srcOrd="5" destOrd="0" presId="urn:microsoft.com/office/officeart/2005/8/layout/radial6"/>
    <dgm:cxn modelId="{5A259EEE-DA0E-4E71-BF2E-D1255B01710B}" type="presParOf" srcId="{091027B3-E02A-4A76-B60E-35E1626C563B}" destId="{2CDA8852-FB26-48A3-ACF4-085290911D39}" srcOrd="6" destOrd="0" presId="urn:microsoft.com/office/officeart/2005/8/layout/radial6"/>
    <dgm:cxn modelId="{723B8A52-FC7D-41D7-82CE-F8B562715FE7}" type="presParOf" srcId="{091027B3-E02A-4A76-B60E-35E1626C563B}" destId="{32E6144D-F8C4-44A9-BA1B-29D48AB3E0C2}" srcOrd="7" destOrd="0" presId="urn:microsoft.com/office/officeart/2005/8/layout/radial6"/>
    <dgm:cxn modelId="{D8286632-A50E-48C8-945E-C77A57B21B46}" type="presParOf" srcId="{091027B3-E02A-4A76-B60E-35E1626C563B}" destId="{AA58FBE5-88A2-4FD7-A08C-E2A83921EEA0}" srcOrd="8" destOrd="0" presId="urn:microsoft.com/office/officeart/2005/8/layout/radial6"/>
    <dgm:cxn modelId="{07524511-5AA1-4D70-9469-D65AA9A49419}" type="presParOf" srcId="{091027B3-E02A-4A76-B60E-35E1626C563B}" destId="{68BB3E0E-9786-4A14-88FD-309A467FA781}" srcOrd="9" destOrd="0" presId="urn:microsoft.com/office/officeart/2005/8/layout/radial6"/>
    <dgm:cxn modelId="{994C5AD1-FFD4-4FE3-92C5-B987B5DA75A4}" type="presParOf" srcId="{091027B3-E02A-4A76-B60E-35E1626C563B}" destId="{0F6B9D69-7796-4C31-994B-8ACC24753B93}" srcOrd="10" destOrd="0" presId="urn:microsoft.com/office/officeart/2005/8/layout/radial6"/>
    <dgm:cxn modelId="{EC0E3FFB-914B-40C4-9025-0FE66765969B}" type="presParOf" srcId="{091027B3-E02A-4A76-B60E-35E1626C563B}" destId="{3CADA0B9-F403-4F33-9E26-BDDC86E0A0AD}" srcOrd="11" destOrd="0" presId="urn:microsoft.com/office/officeart/2005/8/layout/radial6"/>
    <dgm:cxn modelId="{C65C8395-DB61-4414-9841-67B0834B0ECD}" type="presParOf" srcId="{091027B3-E02A-4A76-B60E-35E1626C563B}" destId="{2366A8D3-9D85-4C37-B50F-66982062CC5F}" srcOrd="12" destOrd="0" presId="urn:microsoft.com/office/officeart/2005/8/layout/radial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F6076-5F29-410E-8E8C-E39627A9F72A}">
      <dsp:nvSpPr>
        <dsp:cNvPr id="0" name=""/>
        <dsp:cNvSpPr/>
      </dsp:nvSpPr>
      <dsp:spPr>
        <a:xfrm>
          <a:off x="1496220" y="1879740"/>
          <a:ext cx="1227387" cy="1188764"/>
        </a:xfrm>
        <a:prstGeom prst="ellipse">
          <a:avLst/>
        </a:prstGeom>
        <a:solidFill>
          <a:srgbClr val="645F6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dirty="0" err="1">
              <a:latin typeface="Microsoft Sans Serif" panose="020B0604020202020204" pitchFamily="34" charset="0"/>
              <a:ea typeface="Microsoft Sans Serif" panose="020B0604020202020204" pitchFamily="34" charset="0"/>
              <a:cs typeface="Microsoft Sans Serif" panose="020B0604020202020204" pitchFamily="34" charset="0"/>
            </a:rPr>
            <a:t>User</a:t>
          </a:r>
          <a:endParaRPr lang="es-ES" sz="2000" kern="1200" dirty="0">
            <a:latin typeface="Microsoft Sans Serif" panose="020B0604020202020204" pitchFamily="34" charset="0"/>
            <a:ea typeface="Microsoft Sans Serif" panose="020B0604020202020204" pitchFamily="34" charset="0"/>
            <a:cs typeface="Microsoft Sans Serif" panose="020B0604020202020204" pitchFamily="34" charset="0"/>
          </a:endParaRPr>
        </a:p>
      </dsp:txBody>
      <dsp:txXfrm>
        <a:off x="1675967" y="2053830"/>
        <a:ext cx="867893" cy="840584"/>
      </dsp:txXfrm>
    </dsp:sp>
    <dsp:sp modelId="{B911E96E-A3D2-4118-B02E-5DA3D1E7104C}">
      <dsp:nvSpPr>
        <dsp:cNvPr id="0" name=""/>
        <dsp:cNvSpPr/>
      </dsp:nvSpPr>
      <dsp:spPr>
        <a:xfrm rot="16200000">
          <a:off x="1918440" y="1663500"/>
          <a:ext cx="382948" cy="49531"/>
        </a:xfrm>
        <a:custGeom>
          <a:avLst/>
          <a:gdLst/>
          <a:ahLst/>
          <a:cxnLst/>
          <a:rect l="0" t="0" r="0" b="0"/>
          <a:pathLst>
            <a:path>
              <a:moveTo>
                <a:pt x="0" y="24765"/>
              </a:moveTo>
              <a:lnTo>
                <a:pt x="382948" y="24765"/>
              </a:lnTo>
            </a:path>
          </a:pathLst>
        </a:custGeom>
        <a:noFill/>
        <a:ln w="12700" cap="flat" cmpd="sng" algn="ctr">
          <a:solidFill>
            <a:srgbClr val="645F63"/>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100340" y="1678692"/>
        <a:ext cx="19147" cy="19147"/>
      </dsp:txXfrm>
    </dsp:sp>
    <dsp:sp modelId="{488D1870-DE31-41BC-9FB7-A11E661E7494}">
      <dsp:nvSpPr>
        <dsp:cNvPr id="0" name=""/>
        <dsp:cNvSpPr/>
      </dsp:nvSpPr>
      <dsp:spPr>
        <a:xfrm>
          <a:off x="1101913" y="354733"/>
          <a:ext cx="2016002" cy="1142058"/>
        </a:xfrm>
        <a:prstGeom prst="ellipse">
          <a:avLst/>
        </a:prstGeom>
        <a:solidFill>
          <a:srgbClr val="582A4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err="1">
              <a:latin typeface="Microsoft Sans Serif" panose="020B0604020202020204" pitchFamily="34" charset="0"/>
              <a:ea typeface="Microsoft Sans Serif" panose="020B0604020202020204" pitchFamily="34" charset="0"/>
              <a:cs typeface="Microsoft Sans Serif" panose="020B0604020202020204" pitchFamily="34" charset="0"/>
            </a:rPr>
            <a:t>eCommerce</a:t>
          </a:r>
          <a:endParaRPr lang="es-ES" sz="1700" kern="1200" dirty="0">
            <a:latin typeface="Microsoft Sans Serif" panose="020B0604020202020204" pitchFamily="34" charset="0"/>
            <a:ea typeface="Microsoft Sans Serif" panose="020B0604020202020204" pitchFamily="34" charset="0"/>
            <a:cs typeface="Microsoft Sans Serif" panose="020B0604020202020204" pitchFamily="34" charset="0"/>
          </a:endParaRPr>
        </a:p>
      </dsp:txBody>
      <dsp:txXfrm>
        <a:off x="1397150" y="521984"/>
        <a:ext cx="1425528" cy="807556"/>
      </dsp:txXfrm>
    </dsp:sp>
    <dsp:sp modelId="{71040B3C-56A4-4CBB-8FEA-6C83879E69CA}">
      <dsp:nvSpPr>
        <dsp:cNvPr id="0" name=""/>
        <dsp:cNvSpPr/>
      </dsp:nvSpPr>
      <dsp:spPr>
        <a:xfrm rot="10765308">
          <a:off x="2722375" y="2443169"/>
          <a:ext cx="1199" cy="49531"/>
        </a:xfrm>
        <a:custGeom>
          <a:avLst/>
          <a:gdLst/>
          <a:ahLst/>
          <a:cxnLst/>
          <a:rect l="0" t="0" r="0" b="0"/>
          <a:pathLst>
            <a:path>
              <a:moveTo>
                <a:pt x="0" y="24765"/>
              </a:moveTo>
              <a:lnTo>
                <a:pt x="1199" y="24765"/>
              </a:lnTo>
            </a:path>
          </a:pathLst>
        </a:custGeom>
        <a:noFill/>
        <a:ln w="12700" cap="flat" cmpd="sng" algn="ctr">
          <a:solidFill>
            <a:srgbClr val="645F63"/>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rot="10800000">
        <a:off x="2722945" y="2467905"/>
        <a:ext cx="59" cy="59"/>
      </dsp:txXfrm>
    </dsp:sp>
    <dsp:sp modelId="{C402ECF3-2E49-487F-94E5-8A038F06A662}">
      <dsp:nvSpPr>
        <dsp:cNvPr id="0" name=""/>
        <dsp:cNvSpPr/>
      </dsp:nvSpPr>
      <dsp:spPr>
        <a:xfrm>
          <a:off x="2722276" y="1808557"/>
          <a:ext cx="1871995" cy="1299878"/>
        </a:xfrm>
        <a:prstGeom prst="ellipse">
          <a:avLst/>
        </a:prstGeom>
        <a:solidFill>
          <a:srgbClr val="C88AB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Online Marketplace</a:t>
          </a:r>
        </a:p>
      </dsp:txBody>
      <dsp:txXfrm>
        <a:off x="2996423" y="1998920"/>
        <a:ext cx="1323701" cy="919152"/>
      </dsp:txXfrm>
    </dsp:sp>
    <dsp:sp modelId="{3E4F558C-504B-443A-847B-41ABA957D25D}">
      <dsp:nvSpPr>
        <dsp:cNvPr id="0" name=""/>
        <dsp:cNvSpPr/>
      </dsp:nvSpPr>
      <dsp:spPr>
        <a:xfrm rot="5400000">
          <a:off x="1964317" y="3189335"/>
          <a:ext cx="291193" cy="49531"/>
        </a:xfrm>
        <a:custGeom>
          <a:avLst/>
          <a:gdLst/>
          <a:ahLst/>
          <a:cxnLst/>
          <a:rect l="0" t="0" r="0" b="0"/>
          <a:pathLst>
            <a:path>
              <a:moveTo>
                <a:pt x="0" y="24765"/>
              </a:moveTo>
              <a:lnTo>
                <a:pt x="291193" y="24765"/>
              </a:lnTo>
            </a:path>
          </a:pathLst>
        </a:custGeom>
        <a:noFill/>
        <a:ln w="12700" cap="flat" cmpd="sng" algn="ctr">
          <a:solidFill>
            <a:srgbClr val="645F63"/>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102634" y="3206821"/>
        <a:ext cx="14559" cy="14559"/>
      </dsp:txXfrm>
    </dsp:sp>
    <dsp:sp modelId="{76B192D7-745E-446A-ABC2-9DFE97769869}">
      <dsp:nvSpPr>
        <dsp:cNvPr id="0" name=""/>
        <dsp:cNvSpPr/>
      </dsp:nvSpPr>
      <dsp:spPr>
        <a:xfrm>
          <a:off x="1299200" y="3359698"/>
          <a:ext cx="1621427" cy="1325567"/>
        </a:xfrm>
        <a:prstGeom prst="ellipse">
          <a:avLst/>
        </a:prstGeom>
        <a:solidFill>
          <a:srgbClr val="DFBBD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Mobile</a:t>
          </a:r>
          <a:endParaRPr lang="es-ES" sz="160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dsp:txBody>
      <dsp:txXfrm>
        <a:off x="1536652" y="3553823"/>
        <a:ext cx="1146523" cy="937317"/>
      </dsp:txXfrm>
    </dsp:sp>
    <dsp:sp modelId="{8EE5EFDB-BB84-4D23-A5BD-3C4D5EFA995A}">
      <dsp:nvSpPr>
        <dsp:cNvPr id="0" name=""/>
        <dsp:cNvSpPr/>
      </dsp:nvSpPr>
      <dsp:spPr>
        <a:xfrm rot="10834675">
          <a:off x="1397299" y="2442667"/>
          <a:ext cx="98956" cy="49531"/>
        </a:xfrm>
        <a:custGeom>
          <a:avLst/>
          <a:gdLst/>
          <a:ahLst/>
          <a:cxnLst/>
          <a:rect l="0" t="0" r="0" b="0"/>
          <a:pathLst>
            <a:path>
              <a:moveTo>
                <a:pt x="0" y="24765"/>
              </a:moveTo>
              <a:lnTo>
                <a:pt x="98956" y="24765"/>
              </a:lnTo>
            </a:path>
          </a:pathLst>
        </a:custGeom>
        <a:noFill/>
        <a:ln w="12700" cap="flat" cmpd="sng" algn="ctr">
          <a:solidFill>
            <a:srgbClr val="645F63"/>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rot="10800000">
        <a:off x="1444304" y="2464959"/>
        <a:ext cx="4947" cy="4947"/>
      </dsp:txXfrm>
    </dsp:sp>
    <dsp:sp modelId="{304DC816-1DBC-4C20-80C6-B6D22E7719C1}">
      <dsp:nvSpPr>
        <dsp:cNvPr id="0" name=""/>
        <dsp:cNvSpPr/>
      </dsp:nvSpPr>
      <dsp:spPr>
        <a:xfrm>
          <a:off x="-274271" y="1842872"/>
          <a:ext cx="1671652" cy="1231262"/>
        </a:xfrm>
        <a:prstGeom prst="ellipse">
          <a:avLst/>
        </a:prstGeom>
        <a:solidFill>
          <a:srgbClr val="9949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Microsoft Sans Serif" panose="020B0604020202020204" pitchFamily="34" charset="0"/>
              <a:ea typeface="Microsoft Sans Serif" panose="020B0604020202020204" pitchFamily="34" charset="0"/>
              <a:cs typeface="Microsoft Sans Serif" panose="020B0604020202020204" pitchFamily="34" charset="0"/>
            </a:rPr>
            <a:t>Store fisico</a:t>
          </a:r>
        </a:p>
      </dsp:txBody>
      <dsp:txXfrm>
        <a:off x="-29463" y="2023186"/>
        <a:ext cx="1182036" cy="8706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66A8D3-9D85-4C37-B50F-66982062CC5F}">
      <dsp:nvSpPr>
        <dsp:cNvPr id="0" name=""/>
        <dsp:cNvSpPr/>
      </dsp:nvSpPr>
      <dsp:spPr>
        <a:xfrm>
          <a:off x="423272" y="814654"/>
          <a:ext cx="3322480" cy="3322480"/>
        </a:xfrm>
        <a:prstGeom prst="blockArc">
          <a:avLst>
            <a:gd name="adj1" fmla="val 10800000"/>
            <a:gd name="adj2" fmla="val 16200000"/>
            <a:gd name="adj3" fmla="val 4640"/>
          </a:avLst>
        </a:prstGeom>
        <a:solidFill>
          <a:schemeClr val="bg1">
            <a:lumMod val="75000"/>
          </a:schemeClr>
        </a:solidFill>
        <a:ln>
          <a:solidFill>
            <a:schemeClr val="bg1">
              <a:lumMod val="85000"/>
            </a:schemeClr>
          </a:solidFill>
        </a:ln>
        <a:effectLst/>
      </dsp:spPr>
      <dsp:style>
        <a:lnRef idx="0">
          <a:scrgbClr r="0" g="0" b="0"/>
        </a:lnRef>
        <a:fillRef idx="1">
          <a:scrgbClr r="0" g="0" b="0"/>
        </a:fillRef>
        <a:effectRef idx="0">
          <a:scrgbClr r="0" g="0" b="0"/>
        </a:effectRef>
        <a:fontRef idx="minor">
          <a:schemeClr val="lt1"/>
        </a:fontRef>
      </dsp:style>
    </dsp:sp>
    <dsp:sp modelId="{68BB3E0E-9786-4A14-88FD-309A467FA781}">
      <dsp:nvSpPr>
        <dsp:cNvPr id="0" name=""/>
        <dsp:cNvSpPr/>
      </dsp:nvSpPr>
      <dsp:spPr>
        <a:xfrm>
          <a:off x="423272" y="814654"/>
          <a:ext cx="3322480" cy="3322480"/>
        </a:xfrm>
        <a:prstGeom prst="blockArc">
          <a:avLst>
            <a:gd name="adj1" fmla="val 5400000"/>
            <a:gd name="adj2" fmla="val 10800000"/>
            <a:gd name="adj3" fmla="val 464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2CDA8852-FB26-48A3-ACF4-085290911D39}">
      <dsp:nvSpPr>
        <dsp:cNvPr id="0" name=""/>
        <dsp:cNvSpPr/>
      </dsp:nvSpPr>
      <dsp:spPr>
        <a:xfrm>
          <a:off x="423277" y="814654"/>
          <a:ext cx="3322480" cy="3322480"/>
        </a:xfrm>
        <a:prstGeom prst="blockArc">
          <a:avLst>
            <a:gd name="adj1" fmla="val 8417"/>
            <a:gd name="adj2" fmla="val 5400010"/>
            <a:gd name="adj3" fmla="val 464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FB929B56-2DB0-462A-A31B-39ED6031F8CA}">
      <dsp:nvSpPr>
        <dsp:cNvPr id="0" name=""/>
        <dsp:cNvSpPr/>
      </dsp:nvSpPr>
      <dsp:spPr>
        <a:xfrm>
          <a:off x="423277" y="814654"/>
          <a:ext cx="3322480" cy="3322480"/>
        </a:xfrm>
        <a:prstGeom prst="blockArc">
          <a:avLst>
            <a:gd name="adj1" fmla="val 16199990"/>
            <a:gd name="adj2" fmla="val 8417"/>
            <a:gd name="adj3" fmla="val 464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97E31E1B-7190-4FC1-BF8B-37DC7DF7AFB6}">
      <dsp:nvSpPr>
        <dsp:cNvPr id="0" name=""/>
        <dsp:cNvSpPr/>
      </dsp:nvSpPr>
      <dsp:spPr>
        <a:xfrm>
          <a:off x="1464696" y="1864940"/>
          <a:ext cx="1239632" cy="1221908"/>
        </a:xfrm>
        <a:prstGeom prst="ellipse">
          <a:avLst/>
        </a:prstGeom>
        <a:solidFill>
          <a:srgbClr val="645F6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s-ES" sz="2400" kern="1200" dirty="0" err="1">
              <a:latin typeface="Microsoft Sans Serif" panose="020B0604020202020204" pitchFamily="34" charset="0"/>
              <a:ea typeface="Microsoft Sans Serif" panose="020B0604020202020204" pitchFamily="34" charset="0"/>
              <a:cs typeface="Microsoft Sans Serif" panose="020B0604020202020204" pitchFamily="34" charset="0"/>
            </a:rPr>
            <a:t>User</a:t>
          </a:r>
          <a:endParaRPr lang="es-ES" sz="2300" kern="1200" dirty="0">
            <a:latin typeface="Microsoft Sans Serif" panose="020B0604020202020204" pitchFamily="34" charset="0"/>
            <a:ea typeface="Microsoft Sans Serif" panose="020B0604020202020204" pitchFamily="34" charset="0"/>
            <a:cs typeface="Microsoft Sans Serif" panose="020B0604020202020204" pitchFamily="34" charset="0"/>
          </a:endParaRPr>
        </a:p>
      </dsp:txBody>
      <dsp:txXfrm>
        <a:off x="1646236" y="2043884"/>
        <a:ext cx="876552" cy="864020"/>
      </dsp:txXfrm>
    </dsp:sp>
    <dsp:sp modelId="{A91D6418-9EC7-4A36-9561-FFA7B6FAD3CD}">
      <dsp:nvSpPr>
        <dsp:cNvPr id="0" name=""/>
        <dsp:cNvSpPr/>
      </dsp:nvSpPr>
      <dsp:spPr>
        <a:xfrm>
          <a:off x="1058511" y="282591"/>
          <a:ext cx="2052002" cy="1141204"/>
        </a:xfrm>
        <a:prstGeom prst="ellipse">
          <a:avLst/>
        </a:prstGeom>
        <a:solidFill>
          <a:srgbClr val="582A4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 sz="2000" kern="1200" dirty="0" err="1">
              <a:latin typeface="Microsoft Sans Serif" panose="020B0604020202020204" pitchFamily="34" charset="0"/>
              <a:ea typeface="Microsoft Sans Serif" panose="020B0604020202020204" pitchFamily="34" charset="0"/>
              <a:cs typeface="Microsoft Sans Serif" panose="020B0604020202020204" pitchFamily="34" charset="0"/>
            </a:rPr>
            <a:t>eCommerce</a:t>
          </a:r>
          <a:endParaRPr lang="es-ES" sz="1300" kern="1200" dirty="0">
            <a:latin typeface="Microsoft Sans Serif" panose="020B0604020202020204" pitchFamily="34" charset="0"/>
            <a:ea typeface="Microsoft Sans Serif" panose="020B0604020202020204" pitchFamily="34" charset="0"/>
            <a:cs typeface="Microsoft Sans Serif" panose="020B0604020202020204" pitchFamily="34" charset="0"/>
          </a:endParaRPr>
        </a:p>
      </dsp:txBody>
      <dsp:txXfrm>
        <a:off x="1359020" y="449716"/>
        <a:ext cx="1450984" cy="806954"/>
      </dsp:txXfrm>
    </dsp:sp>
    <dsp:sp modelId="{62869AF2-620A-4D77-8858-446EEAA166A9}">
      <dsp:nvSpPr>
        <dsp:cNvPr id="0" name=""/>
        <dsp:cNvSpPr/>
      </dsp:nvSpPr>
      <dsp:spPr>
        <a:xfrm>
          <a:off x="2771216" y="1857662"/>
          <a:ext cx="1871997" cy="1244411"/>
        </a:xfrm>
        <a:prstGeom prst="ellipse">
          <a:avLst/>
        </a:prstGeom>
        <a:solidFill>
          <a:srgbClr val="C88AB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Online Marketplace</a:t>
          </a:r>
        </a:p>
      </dsp:txBody>
      <dsp:txXfrm>
        <a:off x="3045364" y="2039902"/>
        <a:ext cx="1323701" cy="879931"/>
      </dsp:txXfrm>
    </dsp:sp>
    <dsp:sp modelId="{32E6144D-F8C4-44A9-BA1B-29D48AB3E0C2}">
      <dsp:nvSpPr>
        <dsp:cNvPr id="0" name=""/>
        <dsp:cNvSpPr/>
      </dsp:nvSpPr>
      <dsp:spPr>
        <a:xfrm>
          <a:off x="1299616" y="3439785"/>
          <a:ext cx="1569792" cy="1317623"/>
        </a:xfrm>
        <a:prstGeom prst="ellipse">
          <a:avLst/>
        </a:prstGeom>
        <a:solidFill>
          <a:srgbClr val="DFBBD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Mobile</a:t>
          </a:r>
          <a:endParaRPr lang="es-ES" sz="160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dsp:txBody>
      <dsp:txXfrm>
        <a:off x="1529507" y="3632746"/>
        <a:ext cx="1110010" cy="931701"/>
      </dsp:txXfrm>
    </dsp:sp>
    <dsp:sp modelId="{0F6B9D69-7796-4C31-994B-8ACC24753B93}">
      <dsp:nvSpPr>
        <dsp:cNvPr id="0" name=""/>
        <dsp:cNvSpPr/>
      </dsp:nvSpPr>
      <dsp:spPr>
        <a:xfrm>
          <a:off x="-323213" y="1864945"/>
          <a:ext cx="1570049" cy="1221899"/>
        </a:xfrm>
        <a:prstGeom prst="ellipse">
          <a:avLst/>
        </a:prstGeom>
        <a:solidFill>
          <a:srgbClr val="9949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Microsoft Sans Serif" panose="020B0604020202020204" pitchFamily="34" charset="0"/>
              <a:ea typeface="Microsoft Sans Serif" panose="020B0604020202020204" pitchFamily="34" charset="0"/>
              <a:cs typeface="Microsoft Sans Serif" panose="020B0604020202020204" pitchFamily="34" charset="0"/>
            </a:rPr>
            <a:t>Store fisico</a:t>
          </a:r>
        </a:p>
      </dsp:txBody>
      <dsp:txXfrm>
        <a:off x="-93285" y="2043888"/>
        <a:ext cx="1110193" cy="864013"/>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30313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635" y="8883435"/>
            <a:ext cx="18287365" cy="1381125"/>
          </a:xfrm>
          <a:custGeom>
            <a:avLst/>
            <a:gdLst/>
            <a:ahLst/>
            <a:cxnLst/>
            <a:rect l="l" t="t" r="r" b="b"/>
            <a:pathLst>
              <a:path w="18287365" h="1381125">
                <a:moveTo>
                  <a:pt x="18287242" y="1381125"/>
                </a:moveTo>
                <a:lnTo>
                  <a:pt x="0" y="1381125"/>
                </a:lnTo>
                <a:lnTo>
                  <a:pt x="0" y="0"/>
                </a:lnTo>
                <a:lnTo>
                  <a:pt x="18287242" y="0"/>
                </a:lnTo>
                <a:lnTo>
                  <a:pt x="18287242" y="1381125"/>
                </a:lnTo>
                <a:close/>
              </a:path>
            </a:pathLst>
          </a:custGeom>
          <a:solidFill>
            <a:srgbClr val="F6E9F5"/>
          </a:solidFill>
        </p:spPr>
        <p:txBody>
          <a:bodyPr wrap="square" lIns="0" tIns="0" rIns="0" bIns="0" rtlCol="0"/>
          <a:lstStyle/>
          <a:p>
            <a:endParaRPr/>
          </a:p>
        </p:txBody>
      </p:sp>
      <p:pic>
        <p:nvPicPr>
          <p:cNvPr id="17" name="bg object 17"/>
          <p:cNvPicPr/>
          <p:nvPr userDrawn="1"/>
        </p:nvPicPr>
        <p:blipFill>
          <a:blip r:embed="rId3" cstate="print"/>
          <a:stretch>
            <a:fillRect/>
          </a:stretch>
        </p:blipFill>
        <p:spPr>
          <a:xfrm>
            <a:off x="2045793" y="9240624"/>
            <a:ext cx="3152774" cy="666749"/>
          </a:xfrm>
          <a:prstGeom prst="rect">
            <a:avLst/>
          </a:prstGeom>
        </p:spPr>
      </p:pic>
      <p:sp>
        <p:nvSpPr>
          <p:cNvPr id="18" name="bg object 18"/>
          <p:cNvSpPr/>
          <p:nvPr userDrawn="1"/>
        </p:nvSpPr>
        <p:spPr>
          <a:xfrm>
            <a:off x="42862" y="8856529"/>
            <a:ext cx="18202275" cy="0"/>
          </a:xfrm>
          <a:custGeom>
            <a:avLst/>
            <a:gdLst/>
            <a:ahLst/>
            <a:cxnLst/>
            <a:rect l="l" t="t" r="r" b="b"/>
            <a:pathLst>
              <a:path w="18202275">
                <a:moveTo>
                  <a:pt x="0" y="0"/>
                </a:moveTo>
                <a:lnTo>
                  <a:pt x="18202273" y="0"/>
                </a:lnTo>
              </a:path>
            </a:pathLst>
          </a:custGeom>
          <a:ln w="85724">
            <a:solidFill>
              <a:srgbClr val="B05894"/>
            </a:solidFill>
          </a:ln>
        </p:spPr>
        <p:txBody>
          <a:bodyPr wrap="square" lIns="0" tIns="0" rIns="0" bIns="0" rtlCol="0"/>
          <a:lstStyle/>
          <a:p>
            <a:endParaRPr/>
          </a:p>
        </p:txBody>
      </p:sp>
      <p:grpSp>
        <p:nvGrpSpPr>
          <p:cNvPr id="25" name="object 2">
            <a:extLst>
              <a:ext uri="{FF2B5EF4-FFF2-40B4-BE49-F238E27FC236}">
                <a16:creationId xmlns:a16="http://schemas.microsoft.com/office/drawing/2014/main" id="{3B8A40FF-BCCA-4458-BE33-0DE6267D64E8}"/>
              </a:ext>
            </a:extLst>
          </p:cNvPr>
          <p:cNvGrpSpPr/>
          <p:nvPr userDrawn="1"/>
        </p:nvGrpSpPr>
        <p:grpSpPr>
          <a:xfrm>
            <a:off x="379" y="8813666"/>
            <a:ext cx="18287365" cy="1474470"/>
            <a:chOff x="379" y="8813666"/>
            <a:chExt cx="18287365" cy="1474470"/>
          </a:xfrm>
        </p:grpSpPr>
        <p:sp>
          <p:nvSpPr>
            <p:cNvPr id="26" name="object 3">
              <a:extLst>
                <a:ext uri="{FF2B5EF4-FFF2-40B4-BE49-F238E27FC236}">
                  <a16:creationId xmlns:a16="http://schemas.microsoft.com/office/drawing/2014/main" id="{0E4C1E87-1514-4CA3-BDDE-558D9D270F89}"/>
                </a:ext>
              </a:extLst>
            </p:cNvPr>
            <p:cNvSpPr/>
            <p:nvPr/>
          </p:nvSpPr>
          <p:spPr>
            <a:xfrm>
              <a:off x="597090" y="9475139"/>
              <a:ext cx="434975" cy="532130"/>
            </a:xfrm>
            <a:custGeom>
              <a:avLst/>
              <a:gdLst/>
              <a:ahLst/>
              <a:cxnLst/>
              <a:rect l="l" t="t" r="r" b="b"/>
              <a:pathLst>
                <a:path w="434975" h="532129">
                  <a:moveTo>
                    <a:pt x="434467" y="158457"/>
                  </a:moveTo>
                  <a:lnTo>
                    <a:pt x="434454" y="156476"/>
                  </a:lnTo>
                  <a:lnTo>
                    <a:pt x="431546" y="151726"/>
                  </a:lnTo>
                  <a:lnTo>
                    <a:pt x="422567" y="147167"/>
                  </a:lnTo>
                  <a:lnTo>
                    <a:pt x="406869" y="135699"/>
                  </a:lnTo>
                  <a:lnTo>
                    <a:pt x="406869" y="189826"/>
                  </a:lnTo>
                  <a:lnTo>
                    <a:pt x="406869" y="362940"/>
                  </a:lnTo>
                  <a:lnTo>
                    <a:pt x="231838" y="490931"/>
                  </a:lnTo>
                  <a:lnTo>
                    <a:pt x="231838" y="316026"/>
                  </a:lnTo>
                  <a:lnTo>
                    <a:pt x="265214" y="291947"/>
                  </a:lnTo>
                  <a:lnTo>
                    <a:pt x="406869" y="189826"/>
                  </a:lnTo>
                  <a:lnTo>
                    <a:pt x="406869" y="135699"/>
                  </a:lnTo>
                  <a:lnTo>
                    <a:pt x="396405" y="128041"/>
                  </a:lnTo>
                  <a:lnTo>
                    <a:pt x="396405" y="162229"/>
                  </a:lnTo>
                  <a:lnTo>
                    <a:pt x="217982" y="291934"/>
                  </a:lnTo>
                  <a:lnTo>
                    <a:pt x="204254" y="282117"/>
                  </a:lnTo>
                  <a:lnTo>
                    <a:pt x="204254" y="316052"/>
                  </a:lnTo>
                  <a:lnTo>
                    <a:pt x="204254" y="490842"/>
                  </a:lnTo>
                  <a:lnTo>
                    <a:pt x="27597" y="360870"/>
                  </a:lnTo>
                  <a:lnTo>
                    <a:pt x="27597" y="189699"/>
                  </a:lnTo>
                  <a:lnTo>
                    <a:pt x="204254" y="316052"/>
                  </a:lnTo>
                  <a:lnTo>
                    <a:pt x="204254" y="282117"/>
                  </a:lnTo>
                  <a:lnTo>
                    <a:pt x="77419" y="191389"/>
                  </a:lnTo>
                  <a:lnTo>
                    <a:pt x="75069" y="189699"/>
                  </a:lnTo>
                  <a:lnTo>
                    <a:pt x="60350" y="179184"/>
                  </a:lnTo>
                  <a:lnTo>
                    <a:pt x="37426" y="162775"/>
                  </a:lnTo>
                  <a:lnTo>
                    <a:pt x="218008" y="31775"/>
                  </a:lnTo>
                  <a:lnTo>
                    <a:pt x="396405" y="162229"/>
                  </a:lnTo>
                  <a:lnTo>
                    <a:pt x="396405" y="128041"/>
                  </a:lnTo>
                  <a:lnTo>
                    <a:pt x="264782" y="31775"/>
                  </a:lnTo>
                  <a:lnTo>
                    <a:pt x="221348" y="25"/>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69" y="529920"/>
                  </a:lnTo>
                  <a:lnTo>
                    <a:pt x="212293" y="531025"/>
                  </a:lnTo>
                  <a:lnTo>
                    <a:pt x="215163" y="531939"/>
                  </a:lnTo>
                  <a:lnTo>
                    <a:pt x="215912" y="531939"/>
                  </a:lnTo>
                  <a:lnTo>
                    <a:pt x="220167" y="531939"/>
                  </a:lnTo>
                  <a:lnTo>
                    <a:pt x="220916" y="531939"/>
                  </a:lnTo>
                  <a:lnTo>
                    <a:pt x="223774" y="531037"/>
                  </a:lnTo>
                  <a:lnTo>
                    <a:pt x="225259" y="529945"/>
                  </a:lnTo>
                  <a:lnTo>
                    <a:pt x="228917" y="528091"/>
                  </a:lnTo>
                  <a:lnTo>
                    <a:pt x="229819" y="526618"/>
                  </a:lnTo>
                  <a:lnTo>
                    <a:pt x="278612" y="490931"/>
                  </a:lnTo>
                  <a:lnTo>
                    <a:pt x="432346" y="378510"/>
                  </a:lnTo>
                  <a:lnTo>
                    <a:pt x="434454" y="374370"/>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27" name="object 4">
              <a:extLst>
                <a:ext uri="{FF2B5EF4-FFF2-40B4-BE49-F238E27FC236}">
                  <a16:creationId xmlns:a16="http://schemas.microsoft.com/office/drawing/2014/main" id="{94FA3A65-A307-4ADB-BA2E-7FD2EACD1261}"/>
                </a:ext>
              </a:extLst>
            </p:cNvPr>
            <p:cNvPicPr/>
            <p:nvPr/>
          </p:nvPicPr>
          <p:blipFill>
            <a:blip r:embed="rId4" cstate="print"/>
            <a:stretch>
              <a:fillRect/>
            </a:stretch>
          </p:blipFill>
          <p:spPr>
            <a:xfrm>
              <a:off x="596934" y="9689613"/>
              <a:ext cx="435459" cy="254960"/>
            </a:xfrm>
            <a:prstGeom prst="rect">
              <a:avLst/>
            </a:prstGeom>
          </p:spPr>
        </p:pic>
        <p:sp>
          <p:nvSpPr>
            <p:cNvPr id="28" name="object 5">
              <a:extLst>
                <a:ext uri="{FF2B5EF4-FFF2-40B4-BE49-F238E27FC236}">
                  <a16:creationId xmlns:a16="http://schemas.microsoft.com/office/drawing/2014/main" id="{326D29DB-FC6D-447F-BCA1-BAEB3C10C957}"/>
                </a:ext>
              </a:extLst>
            </p:cNvPr>
            <p:cNvSpPr/>
            <p:nvPr/>
          </p:nvSpPr>
          <p:spPr>
            <a:xfrm>
              <a:off x="810056" y="9125191"/>
              <a:ext cx="434975" cy="532130"/>
            </a:xfrm>
            <a:custGeom>
              <a:avLst/>
              <a:gdLst/>
              <a:ahLst/>
              <a:cxnLst/>
              <a:rect l="l" t="t" r="r" b="b"/>
              <a:pathLst>
                <a:path w="434975" h="532129">
                  <a:moveTo>
                    <a:pt x="434454" y="156476"/>
                  </a:moveTo>
                  <a:lnTo>
                    <a:pt x="431533" y="151726"/>
                  </a:lnTo>
                  <a:lnTo>
                    <a:pt x="422579" y="147167"/>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82" y="291934"/>
                  </a:lnTo>
                  <a:lnTo>
                    <a:pt x="204241" y="282117"/>
                  </a:lnTo>
                  <a:lnTo>
                    <a:pt x="204241" y="316052"/>
                  </a:lnTo>
                  <a:lnTo>
                    <a:pt x="204241" y="490829"/>
                  </a:lnTo>
                  <a:lnTo>
                    <a:pt x="27597" y="360857"/>
                  </a:lnTo>
                  <a:lnTo>
                    <a:pt x="27597" y="189699"/>
                  </a:lnTo>
                  <a:lnTo>
                    <a:pt x="204241" y="316052"/>
                  </a:lnTo>
                  <a:lnTo>
                    <a:pt x="204241" y="282117"/>
                  </a:lnTo>
                  <a:lnTo>
                    <a:pt x="75057" y="189699"/>
                  </a:lnTo>
                  <a:lnTo>
                    <a:pt x="50393" y="172059"/>
                  </a:lnTo>
                  <a:lnTo>
                    <a:pt x="37426" y="162775"/>
                  </a:lnTo>
                  <a:lnTo>
                    <a:pt x="218008" y="31775"/>
                  </a:lnTo>
                  <a:lnTo>
                    <a:pt x="396405" y="162229"/>
                  </a:lnTo>
                  <a:lnTo>
                    <a:pt x="396405" y="128028"/>
                  </a:lnTo>
                  <a:lnTo>
                    <a:pt x="264769" y="31775"/>
                  </a:lnTo>
                  <a:lnTo>
                    <a:pt x="221335" y="12"/>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94" y="529932"/>
                  </a:lnTo>
                  <a:lnTo>
                    <a:pt x="212293" y="531025"/>
                  </a:lnTo>
                  <a:lnTo>
                    <a:pt x="215163" y="531926"/>
                  </a:lnTo>
                  <a:lnTo>
                    <a:pt x="215912" y="531926"/>
                  </a:lnTo>
                  <a:lnTo>
                    <a:pt x="220167" y="531926"/>
                  </a:lnTo>
                  <a:lnTo>
                    <a:pt x="220916" y="531926"/>
                  </a:lnTo>
                  <a:lnTo>
                    <a:pt x="223774" y="531037"/>
                  </a:lnTo>
                  <a:lnTo>
                    <a:pt x="225285" y="529932"/>
                  </a:lnTo>
                  <a:lnTo>
                    <a:pt x="228917" y="528091"/>
                  </a:lnTo>
                  <a:lnTo>
                    <a:pt x="229819" y="526618"/>
                  </a:lnTo>
                  <a:lnTo>
                    <a:pt x="278612" y="490931"/>
                  </a:lnTo>
                  <a:lnTo>
                    <a:pt x="432346" y="378510"/>
                  </a:lnTo>
                  <a:lnTo>
                    <a:pt x="434454" y="374370"/>
                  </a:lnTo>
                  <a:lnTo>
                    <a:pt x="434454" y="188760"/>
                  </a:lnTo>
                  <a:lnTo>
                    <a:pt x="434454" y="158457"/>
                  </a:lnTo>
                  <a:lnTo>
                    <a:pt x="434454" y="156476"/>
                  </a:lnTo>
                  <a:close/>
                </a:path>
              </a:pathLst>
            </a:custGeom>
            <a:solidFill>
              <a:srgbClr val="AB4E8E"/>
            </a:solidFill>
          </p:spPr>
          <p:txBody>
            <a:bodyPr wrap="square" lIns="0" tIns="0" rIns="0" bIns="0" rtlCol="0"/>
            <a:lstStyle/>
            <a:p>
              <a:endParaRPr/>
            </a:p>
          </p:txBody>
        </p:sp>
        <p:pic>
          <p:nvPicPr>
            <p:cNvPr id="29" name="object 6">
              <a:extLst>
                <a:ext uri="{FF2B5EF4-FFF2-40B4-BE49-F238E27FC236}">
                  <a16:creationId xmlns:a16="http://schemas.microsoft.com/office/drawing/2014/main" id="{432897F3-8DC0-4BA4-896A-9DD05ACCAE7C}"/>
                </a:ext>
              </a:extLst>
            </p:cNvPr>
            <p:cNvPicPr/>
            <p:nvPr/>
          </p:nvPicPr>
          <p:blipFill>
            <a:blip r:embed="rId5" cstate="print"/>
            <a:stretch>
              <a:fillRect/>
            </a:stretch>
          </p:blipFill>
          <p:spPr>
            <a:xfrm>
              <a:off x="809897" y="9339661"/>
              <a:ext cx="435459" cy="254959"/>
            </a:xfrm>
            <a:prstGeom prst="rect">
              <a:avLst/>
            </a:prstGeom>
          </p:spPr>
        </p:pic>
        <p:sp>
          <p:nvSpPr>
            <p:cNvPr id="30" name="object 7">
              <a:extLst>
                <a:ext uri="{FF2B5EF4-FFF2-40B4-BE49-F238E27FC236}">
                  <a16:creationId xmlns:a16="http://schemas.microsoft.com/office/drawing/2014/main" id="{9BAFE55B-7408-4744-9BC5-461DF6568996}"/>
                </a:ext>
              </a:extLst>
            </p:cNvPr>
            <p:cNvSpPr/>
            <p:nvPr/>
          </p:nvSpPr>
          <p:spPr>
            <a:xfrm>
              <a:off x="1023010" y="9486582"/>
              <a:ext cx="434975" cy="532130"/>
            </a:xfrm>
            <a:custGeom>
              <a:avLst/>
              <a:gdLst/>
              <a:ahLst/>
              <a:cxnLst/>
              <a:rect l="l" t="t" r="r" b="b"/>
              <a:pathLst>
                <a:path w="434975" h="532129">
                  <a:moveTo>
                    <a:pt x="434467" y="158457"/>
                  </a:moveTo>
                  <a:lnTo>
                    <a:pt x="434454" y="156476"/>
                  </a:lnTo>
                  <a:lnTo>
                    <a:pt x="431546" y="151714"/>
                  </a:lnTo>
                  <a:lnTo>
                    <a:pt x="422567" y="147154"/>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70" y="291922"/>
                  </a:lnTo>
                  <a:lnTo>
                    <a:pt x="204254" y="282117"/>
                  </a:lnTo>
                  <a:lnTo>
                    <a:pt x="204254" y="316052"/>
                  </a:lnTo>
                  <a:lnTo>
                    <a:pt x="204254" y="490829"/>
                  </a:lnTo>
                  <a:lnTo>
                    <a:pt x="27597" y="360857"/>
                  </a:lnTo>
                  <a:lnTo>
                    <a:pt x="27597" y="189687"/>
                  </a:lnTo>
                  <a:lnTo>
                    <a:pt x="204254" y="316052"/>
                  </a:lnTo>
                  <a:lnTo>
                    <a:pt x="204254" y="282117"/>
                  </a:lnTo>
                  <a:lnTo>
                    <a:pt x="152933" y="245402"/>
                  </a:lnTo>
                  <a:lnTo>
                    <a:pt x="75069" y="189687"/>
                  </a:lnTo>
                  <a:lnTo>
                    <a:pt x="37426" y="162775"/>
                  </a:lnTo>
                  <a:lnTo>
                    <a:pt x="218008" y="31775"/>
                  </a:lnTo>
                  <a:lnTo>
                    <a:pt x="396405" y="162229"/>
                  </a:lnTo>
                  <a:lnTo>
                    <a:pt x="396405" y="128028"/>
                  </a:lnTo>
                  <a:lnTo>
                    <a:pt x="264782" y="31775"/>
                  </a:lnTo>
                  <a:lnTo>
                    <a:pt x="221348" y="12"/>
                  </a:lnTo>
                  <a:lnTo>
                    <a:pt x="214795" y="0"/>
                  </a:lnTo>
                  <a:lnTo>
                    <a:pt x="6565" y="151053"/>
                  </a:lnTo>
                  <a:lnTo>
                    <a:pt x="2908" y="152946"/>
                  </a:lnTo>
                  <a:lnTo>
                    <a:pt x="12" y="157683"/>
                  </a:lnTo>
                  <a:lnTo>
                    <a:pt x="12" y="158445"/>
                  </a:lnTo>
                  <a:lnTo>
                    <a:pt x="12" y="162902"/>
                  </a:lnTo>
                  <a:lnTo>
                    <a:pt x="12" y="372249"/>
                  </a:lnTo>
                  <a:lnTo>
                    <a:pt x="2108" y="376377"/>
                  </a:lnTo>
                  <a:lnTo>
                    <a:pt x="206235" y="526567"/>
                  </a:lnTo>
                  <a:lnTo>
                    <a:pt x="207162" y="528066"/>
                  </a:lnTo>
                  <a:lnTo>
                    <a:pt x="210820" y="529945"/>
                  </a:lnTo>
                  <a:lnTo>
                    <a:pt x="212293" y="531012"/>
                  </a:lnTo>
                  <a:lnTo>
                    <a:pt x="215163" y="531926"/>
                  </a:lnTo>
                  <a:lnTo>
                    <a:pt x="215912" y="531926"/>
                  </a:lnTo>
                  <a:lnTo>
                    <a:pt x="220167" y="531926"/>
                  </a:lnTo>
                  <a:lnTo>
                    <a:pt x="220916" y="531926"/>
                  </a:lnTo>
                  <a:lnTo>
                    <a:pt x="223774" y="531025"/>
                  </a:lnTo>
                  <a:lnTo>
                    <a:pt x="225247" y="529958"/>
                  </a:lnTo>
                  <a:lnTo>
                    <a:pt x="228917" y="528091"/>
                  </a:lnTo>
                  <a:lnTo>
                    <a:pt x="229831" y="526592"/>
                  </a:lnTo>
                  <a:lnTo>
                    <a:pt x="278612" y="490931"/>
                  </a:lnTo>
                  <a:lnTo>
                    <a:pt x="432346" y="378510"/>
                  </a:lnTo>
                  <a:lnTo>
                    <a:pt x="434454" y="374357"/>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31" name="object 8">
              <a:extLst>
                <a:ext uri="{FF2B5EF4-FFF2-40B4-BE49-F238E27FC236}">
                  <a16:creationId xmlns:a16="http://schemas.microsoft.com/office/drawing/2014/main" id="{0DF0045C-60C2-4FAF-B4AC-8012DA50A29C}"/>
                </a:ext>
              </a:extLst>
            </p:cNvPr>
            <p:cNvPicPr/>
            <p:nvPr/>
          </p:nvPicPr>
          <p:blipFill>
            <a:blip r:embed="rId5" cstate="print"/>
            <a:stretch>
              <a:fillRect/>
            </a:stretch>
          </p:blipFill>
          <p:spPr>
            <a:xfrm>
              <a:off x="1022853" y="9701048"/>
              <a:ext cx="435459" cy="254959"/>
            </a:xfrm>
            <a:prstGeom prst="rect">
              <a:avLst/>
            </a:prstGeom>
          </p:spPr>
        </p:pic>
      </p:grpSp>
      <p:sp>
        <p:nvSpPr>
          <p:cNvPr id="37" name="CuadroTexto 36">
            <a:extLst>
              <a:ext uri="{FF2B5EF4-FFF2-40B4-BE49-F238E27FC236}">
                <a16:creationId xmlns:a16="http://schemas.microsoft.com/office/drawing/2014/main" id="{521C10D7-2AAC-4F4D-A7C0-605FC39B7E80}"/>
              </a:ext>
            </a:extLst>
          </p:cNvPr>
          <p:cNvSpPr txBox="1"/>
          <p:nvPr userDrawn="1"/>
        </p:nvSpPr>
        <p:spPr>
          <a:xfrm>
            <a:off x="5105400" y="9283125"/>
            <a:ext cx="12344400" cy="584775"/>
          </a:xfrm>
          <a:prstGeom prst="rect">
            <a:avLst/>
          </a:prstGeom>
          <a:noFill/>
        </p:spPr>
        <p:txBody>
          <a:bodyPr wrap="square">
            <a:spAutoFit/>
          </a:bodyPr>
          <a:lstStyle/>
          <a:p>
            <a:pPr algn="just">
              <a:spcBef>
                <a:spcPts val="30"/>
              </a:spcBef>
            </a:pPr>
            <a:r>
              <a:rPr lang="en-US" sz="1600" dirty="0"/>
              <a:t> "The</a:t>
            </a:r>
            <a:r>
              <a:rPr lang="en-US" sz="1600" spc="-15" dirty="0"/>
              <a:t> </a:t>
            </a:r>
            <a:r>
              <a:rPr lang="en-US" sz="1600" dirty="0"/>
              <a:t>European</a:t>
            </a:r>
            <a:r>
              <a:rPr lang="en-US" sz="1600" spc="-15" dirty="0"/>
              <a:t> </a:t>
            </a:r>
            <a:r>
              <a:rPr lang="en-US" sz="1600" dirty="0"/>
              <a:t>Commission</a:t>
            </a:r>
            <a:r>
              <a:rPr lang="en-US" sz="1600" spc="-10" dirty="0"/>
              <a:t> </a:t>
            </a:r>
            <a:r>
              <a:rPr lang="en-US" sz="1600" dirty="0"/>
              <a:t>support</a:t>
            </a:r>
            <a:r>
              <a:rPr lang="en-US" sz="1600" spc="-15" dirty="0"/>
              <a:t> </a:t>
            </a:r>
            <a:r>
              <a:rPr lang="en-US" sz="1600" dirty="0"/>
              <a:t>for</a:t>
            </a:r>
            <a:r>
              <a:rPr lang="en-US" sz="1600" spc="-10" dirty="0"/>
              <a:t> </a:t>
            </a:r>
            <a:r>
              <a:rPr lang="en-US" sz="1600" dirty="0"/>
              <a:t>the</a:t>
            </a:r>
            <a:r>
              <a:rPr lang="en-US" sz="1600" spc="-15" dirty="0"/>
              <a:t> </a:t>
            </a:r>
            <a:r>
              <a:rPr lang="en-US" sz="1600" dirty="0"/>
              <a:t>production</a:t>
            </a:r>
            <a:r>
              <a:rPr lang="en-US" sz="1600" spc="-10" dirty="0"/>
              <a:t> </a:t>
            </a:r>
            <a:r>
              <a:rPr lang="en-US" sz="1600" dirty="0"/>
              <a:t>of</a:t>
            </a:r>
            <a:r>
              <a:rPr lang="en-US" sz="1600" spc="-15" dirty="0"/>
              <a:t> </a:t>
            </a:r>
            <a:r>
              <a:rPr lang="en-US" sz="1600" dirty="0"/>
              <a:t>this</a:t>
            </a:r>
            <a:r>
              <a:rPr lang="en-US" sz="1600" spc="-15" dirty="0"/>
              <a:t> </a:t>
            </a:r>
            <a:r>
              <a:rPr lang="en-US" sz="1600" dirty="0"/>
              <a:t>publication</a:t>
            </a:r>
            <a:r>
              <a:rPr lang="en-US" sz="1600" spc="-10" dirty="0"/>
              <a:t> </a:t>
            </a:r>
            <a:r>
              <a:rPr lang="en-US" sz="1600" dirty="0"/>
              <a:t>does</a:t>
            </a:r>
            <a:r>
              <a:rPr lang="en-US" sz="1600" spc="-15" dirty="0"/>
              <a:t> </a:t>
            </a:r>
            <a:r>
              <a:rPr lang="en-US" sz="1600" dirty="0"/>
              <a:t>not</a:t>
            </a:r>
            <a:r>
              <a:rPr lang="en-US" sz="1600" spc="-10" dirty="0"/>
              <a:t> </a:t>
            </a:r>
            <a:r>
              <a:rPr lang="en-US" sz="1600" dirty="0"/>
              <a:t>constitute</a:t>
            </a:r>
            <a:r>
              <a:rPr lang="en-US" sz="1600" spc="-15" dirty="0"/>
              <a:t> </a:t>
            </a:r>
            <a:r>
              <a:rPr lang="en-US" sz="1600" dirty="0"/>
              <a:t>endorsement</a:t>
            </a:r>
            <a:r>
              <a:rPr lang="en-US" sz="1600" spc="-10" dirty="0"/>
              <a:t> </a:t>
            </a:r>
            <a:r>
              <a:rPr lang="en-US" sz="1600" dirty="0"/>
              <a:t>of</a:t>
            </a:r>
            <a:r>
              <a:rPr lang="en-US" sz="1600" spc="-15" dirty="0"/>
              <a:t> </a:t>
            </a:r>
            <a:r>
              <a:rPr lang="en-US" sz="1600" dirty="0"/>
              <a:t>the</a:t>
            </a:r>
            <a:r>
              <a:rPr lang="en-US" sz="1600" spc="-15" dirty="0"/>
              <a:t> </a:t>
            </a:r>
            <a:r>
              <a:rPr lang="en-US" sz="1600" dirty="0"/>
              <a:t>contents</a:t>
            </a:r>
            <a:r>
              <a:rPr lang="en-US" sz="1600" spc="-10" dirty="0"/>
              <a:t> </a:t>
            </a:r>
            <a:r>
              <a:rPr lang="en-US" sz="1600" dirty="0"/>
              <a:t>which</a:t>
            </a:r>
            <a:r>
              <a:rPr lang="en-US" sz="1600" spc="-155" dirty="0"/>
              <a:t> </a:t>
            </a:r>
            <a:r>
              <a:rPr lang="en-US" sz="1600" dirty="0"/>
              <a:t>reflects the views only of the authors, and the Commission cannot be held responsible for any use which may be made of the</a:t>
            </a:r>
            <a:r>
              <a:rPr lang="en-US" sz="1600" spc="5" dirty="0"/>
              <a:t> </a:t>
            </a:r>
            <a:r>
              <a:rPr lang="en-US" sz="1600" dirty="0"/>
              <a:t>information contained therein."</a:t>
            </a:r>
            <a:endParaRPr lang="es-ES" sz="1600" dirty="0"/>
          </a:p>
        </p:txBody>
      </p:sp>
      <p:sp>
        <p:nvSpPr>
          <p:cNvPr id="38" name="CuadroTexto 37">
            <a:extLst>
              <a:ext uri="{FF2B5EF4-FFF2-40B4-BE49-F238E27FC236}">
                <a16:creationId xmlns:a16="http://schemas.microsoft.com/office/drawing/2014/main" id="{675D9B00-34CB-424A-B0AB-383501E55D16}"/>
              </a:ext>
            </a:extLst>
          </p:cNvPr>
          <p:cNvSpPr txBox="1"/>
          <p:nvPr userDrawn="1"/>
        </p:nvSpPr>
        <p:spPr>
          <a:xfrm>
            <a:off x="4174398" y="5599283"/>
            <a:ext cx="9144000" cy="369332"/>
          </a:xfrm>
          <a:prstGeom prst="rect">
            <a:avLst/>
          </a:prstGeom>
          <a:noFill/>
        </p:spPr>
        <p:txBody>
          <a:bodyPr wrap="square">
            <a:spAutoFit/>
          </a:bodyPr>
          <a:lstStyle/>
          <a:p>
            <a:pPr marL="2416810" marR="2413635" algn="ctr">
              <a:spcBef>
                <a:spcPts val="415"/>
              </a:spcBef>
              <a:spcAft>
                <a:spcPts val="0"/>
              </a:spcAft>
            </a:pPr>
            <a:r>
              <a:rPr lang="en-US" sz="1800" b="1" dirty="0">
                <a:solidFill>
                  <a:srgbClr val="B05894"/>
                </a:solidFill>
                <a:effectLst/>
                <a:latin typeface="Microsoft Sans Serif" panose="020B0604020202020204" pitchFamily="34" charset="0"/>
                <a:ea typeface="Microsoft Sans Serif" panose="020B0604020202020204" pitchFamily="34" charset="0"/>
              </a:rPr>
              <a:t>e4f-network.eu</a:t>
            </a:r>
            <a:endParaRPr lang="es-ES" sz="1800" dirty="0">
              <a:effectLst/>
              <a:latin typeface="Microsoft Sans Serif" panose="020B0604020202020204" pitchFamily="34" charset="0"/>
              <a:ea typeface="Microsoft Sans Serif" panose="020B0604020202020204" pitchFamily="34" charset="0"/>
            </a:endParaRPr>
          </a:p>
        </p:txBody>
      </p:sp>
      <p:grpSp>
        <p:nvGrpSpPr>
          <p:cNvPr id="19" name="Grupo 18">
            <a:extLst>
              <a:ext uri="{FF2B5EF4-FFF2-40B4-BE49-F238E27FC236}">
                <a16:creationId xmlns:a16="http://schemas.microsoft.com/office/drawing/2014/main" id="{262FFA7B-73B6-441C-A2CC-6EA9F6EE7337}"/>
              </a:ext>
            </a:extLst>
          </p:cNvPr>
          <p:cNvGrpSpPr/>
          <p:nvPr userDrawn="1"/>
        </p:nvGrpSpPr>
        <p:grpSpPr>
          <a:xfrm>
            <a:off x="0" y="1775463"/>
            <a:ext cx="18288000" cy="3595707"/>
            <a:chOff x="-24581" y="1790700"/>
            <a:chExt cx="18288000" cy="3595707"/>
          </a:xfrm>
        </p:grpSpPr>
        <p:sp>
          <p:nvSpPr>
            <p:cNvPr id="20" name="object 10">
              <a:extLst>
                <a:ext uri="{FF2B5EF4-FFF2-40B4-BE49-F238E27FC236}">
                  <a16:creationId xmlns:a16="http://schemas.microsoft.com/office/drawing/2014/main" id="{11F37E96-FE8D-476B-BFB0-28ED7F39709E}"/>
                </a:ext>
              </a:extLst>
            </p:cNvPr>
            <p:cNvSpPr/>
            <p:nvPr/>
          </p:nvSpPr>
          <p:spPr>
            <a:xfrm>
              <a:off x="-24581" y="3473853"/>
              <a:ext cx="18288000" cy="514350"/>
            </a:xfrm>
            <a:custGeom>
              <a:avLst/>
              <a:gdLst/>
              <a:ahLst/>
              <a:cxnLst/>
              <a:rect l="l" t="t" r="r" b="b"/>
              <a:pathLst>
                <a:path w="18288000" h="514350">
                  <a:moveTo>
                    <a:pt x="0" y="514349"/>
                  </a:moveTo>
                  <a:lnTo>
                    <a:pt x="0" y="0"/>
                  </a:lnTo>
                  <a:lnTo>
                    <a:pt x="18288000" y="0"/>
                  </a:lnTo>
                  <a:lnTo>
                    <a:pt x="18288000" y="514349"/>
                  </a:lnTo>
                  <a:lnTo>
                    <a:pt x="0" y="514349"/>
                  </a:lnTo>
                  <a:close/>
                </a:path>
              </a:pathLst>
            </a:custGeom>
            <a:solidFill>
              <a:srgbClr val="B05894"/>
            </a:solidFill>
          </p:spPr>
          <p:txBody>
            <a:bodyPr wrap="square" lIns="0" tIns="0" rIns="0" bIns="0" rtlCol="0"/>
            <a:lstStyle/>
            <a:p>
              <a:endParaRPr/>
            </a:p>
          </p:txBody>
        </p:sp>
        <p:pic>
          <p:nvPicPr>
            <p:cNvPr id="21" name="Imagen 20">
              <a:extLst>
                <a:ext uri="{FF2B5EF4-FFF2-40B4-BE49-F238E27FC236}">
                  <a16:creationId xmlns:a16="http://schemas.microsoft.com/office/drawing/2014/main" id="{EB0E2C8F-4A84-4AD4-8BC1-F61351B590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81800" y="1790700"/>
              <a:ext cx="3876674" cy="3595707"/>
            </a:xfrm>
            <a:prstGeom prst="rect">
              <a:avLst/>
            </a:prstGeom>
          </p:spPr>
        </p:pic>
      </p:grpSp>
    </p:spTree>
  </p:cSld>
  <p:clrMap bg1="lt1" tx1="dk1" bg2="lt2" tx2="dk2" accent1="accent1" accent2="accent2" accent3="accent3" accent4="accent4" accent5="accent5" accent6="accent6" hlink="hlink" folHlink="folHlink"/>
  <p:sldLayoutIdLst>
    <p:sldLayoutId id="2147483665"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g object 16">
            <a:extLst>
              <a:ext uri="{FF2B5EF4-FFF2-40B4-BE49-F238E27FC236}">
                <a16:creationId xmlns:a16="http://schemas.microsoft.com/office/drawing/2014/main" id="{E95E46FD-F467-4ADE-ABD0-E6A4A9FE2A87}"/>
              </a:ext>
            </a:extLst>
          </p:cNvPr>
          <p:cNvSpPr/>
          <p:nvPr userDrawn="1"/>
        </p:nvSpPr>
        <p:spPr>
          <a:xfrm>
            <a:off x="635" y="8883435"/>
            <a:ext cx="18287365" cy="1381125"/>
          </a:xfrm>
          <a:custGeom>
            <a:avLst/>
            <a:gdLst/>
            <a:ahLst/>
            <a:cxnLst/>
            <a:rect l="l" t="t" r="r" b="b"/>
            <a:pathLst>
              <a:path w="18287365" h="1381125">
                <a:moveTo>
                  <a:pt x="18287242" y="1381125"/>
                </a:moveTo>
                <a:lnTo>
                  <a:pt x="0" y="1381125"/>
                </a:lnTo>
                <a:lnTo>
                  <a:pt x="0" y="0"/>
                </a:lnTo>
                <a:lnTo>
                  <a:pt x="18287242" y="0"/>
                </a:lnTo>
                <a:lnTo>
                  <a:pt x="18287242" y="1381125"/>
                </a:lnTo>
                <a:close/>
              </a:path>
            </a:pathLst>
          </a:custGeom>
          <a:solidFill>
            <a:srgbClr val="F6E9F5"/>
          </a:solidFill>
        </p:spPr>
        <p:txBody>
          <a:bodyPr wrap="square" lIns="0" tIns="0" rIns="0" bIns="0" rtlCol="0"/>
          <a:lstStyle/>
          <a:p>
            <a:endParaRPr/>
          </a:p>
        </p:txBody>
      </p:sp>
      <p:pic>
        <p:nvPicPr>
          <p:cNvPr id="8" name="bg object 17">
            <a:extLst>
              <a:ext uri="{FF2B5EF4-FFF2-40B4-BE49-F238E27FC236}">
                <a16:creationId xmlns:a16="http://schemas.microsoft.com/office/drawing/2014/main" id="{D778CF7E-9520-4B30-8263-3DF7E2FD8C1A}"/>
              </a:ext>
            </a:extLst>
          </p:cNvPr>
          <p:cNvPicPr/>
          <p:nvPr userDrawn="1"/>
        </p:nvPicPr>
        <p:blipFill>
          <a:blip r:embed="rId3" cstate="print"/>
          <a:stretch>
            <a:fillRect/>
          </a:stretch>
        </p:blipFill>
        <p:spPr>
          <a:xfrm>
            <a:off x="2045793" y="9240624"/>
            <a:ext cx="3152774" cy="666749"/>
          </a:xfrm>
          <a:prstGeom prst="rect">
            <a:avLst/>
          </a:prstGeom>
        </p:spPr>
      </p:pic>
      <p:sp>
        <p:nvSpPr>
          <p:cNvPr id="9" name="bg object 18">
            <a:extLst>
              <a:ext uri="{FF2B5EF4-FFF2-40B4-BE49-F238E27FC236}">
                <a16:creationId xmlns:a16="http://schemas.microsoft.com/office/drawing/2014/main" id="{596AACBD-3C44-44F7-A794-D07294759216}"/>
              </a:ext>
            </a:extLst>
          </p:cNvPr>
          <p:cNvSpPr/>
          <p:nvPr userDrawn="1"/>
        </p:nvSpPr>
        <p:spPr>
          <a:xfrm>
            <a:off x="42862" y="8856529"/>
            <a:ext cx="18202275" cy="0"/>
          </a:xfrm>
          <a:custGeom>
            <a:avLst/>
            <a:gdLst/>
            <a:ahLst/>
            <a:cxnLst/>
            <a:rect l="l" t="t" r="r" b="b"/>
            <a:pathLst>
              <a:path w="18202275">
                <a:moveTo>
                  <a:pt x="0" y="0"/>
                </a:moveTo>
                <a:lnTo>
                  <a:pt x="18202273" y="0"/>
                </a:lnTo>
              </a:path>
            </a:pathLst>
          </a:custGeom>
          <a:ln w="85724">
            <a:solidFill>
              <a:srgbClr val="B05894"/>
            </a:solidFill>
          </a:ln>
        </p:spPr>
        <p:txBody>
          <a:bodyPr wrap="square" lIns="0" tIns="0" rIns="0" bIns="0" rtlCol="0"/>
          <a:lstStyle/>
          <a:p>
            <a:endParaRPr/>
          </a:p>
        </p:txBody>
      </p:sp>
      <p:grpSp>
        <p:nvGrpSpPr>
          <p:cNvPr id="10" name="object 2">
            <a:extLst>
              <a:ext uri="{FF2B5EF4-FFF2-40B4-BE49-F238E27FC236}">
                <a16:creationId xmlns:a16="http://schemas.microsoft.com/office/drawing/2014/main" id="{DC67AE64-9ED4-47FE-8345-37E800B47F7D}"/>
              </a:ext>
            </a:extLst>
          </p:cNvPr>
          <p:cNvGrpSpPr/>
          <p:nvPr userDrawn="1"/>
        </p:nvGrpSpPr>
        <p:grpSpPr>
          <a:xfrm>
            <a:off x="379" y="8813666"/>
            <a:ext cx="18287365" cy="1474470"/>
            <a:chOff x="379" y="8813666"/>
            <a:chExt cx="18287365" cy="1474470"/>
          </a:xfrm>
        </p:grpSpPr>
        <p:sp>
          <p:nvSpPr>
            <p:cNvPr id="11" name="object 3">
              <a:extLst>
                <a:ext uri="{FF2B5EF4-FFF2-40B4-BE49-F238E27FC236}">
                  <a16:creationId xmlns:a16="http://schemas.microsoft.com/office/drawing/2014/main" id="{ACB47688-E4F5-4E94-9C96-F9D5A61FA187}"/>
                </a:ext>
              </a:extLst>
            </p:cNvPr>
            <p:cNvSpPr/>
            <p:nvPr/>
          </p:nvSpPr>
          <p:spPr>
            <a:xfrm>
              <a:off x="597090" y="9475139"/>
              <a:ext cx="434975" cy="532130"/>
            </a:xfrm>
            <a:custGeom>
              <a:avLst/>
              <a:gdLst/>
              <a:ahLst/>
              <a:cxnLst/>
              <a:rect l="l" t="t" r="r" b="b"/>
              <a:pathLst>
                <a:path w="434975" h="532129">
                  <a:moveTo>
                    <a:pt x="434467" y="158457"/>
                  </a:moveTo>
                  <a:lnTo>
                    <a:pt x="434454" y="156476"/>
                  </a:lnTo>
                  <a:lnTo>
                    <a:pt x="431546" y="151726"/>
                  </a:lnTo>
                  <a:lnTo>
                    <a:pt x="422567" y="147167"/>
                  </a:lnTo>
                  <a:lnTo>
                    <a:pt x="406869" y="135699"/>
                  </a:lnTo>
                  <a:lnTo>
                    <a:pt x="406869" y="189826"/>
                  </a:lnTo>
                  <a:lnTo>
                    <a:pt x="406869" y="362940"/>
                  </a:lnTo>
                  <a:lnTo>
                    <a:pt x="231838" y="490931"/>
                  </a:lnTo>
                  <a:lnTo>
                    <a:pt x="231838" y="316026"/>
                  </a:lnTo>
                  <a:lnTo>
                    <a:pt x="265214" y="291947"/>
                  </a:lnTo>
                  <a:lnTo>
                    <a:pt x="406869" y="189826"/>
                  </a:lnTo>
                  <a:lnTo>
                    <a:pt x="406869" y="135699"/>
                  </a:lnTo>
                  <a:lnTo>
                    <a:pt x="396405" y="128041"/>
                  </a:lnTo>
                  <a:lnTo>
                    <a:pt x="396405" y="162229"/>
                  </a:lnTo>
                  <a:lnTo>
                    <a:pt x="217982" y="291934"/>
                  </a:lnTo>
                  <a:lnTo>
                    <a:pt x="204254" y="282117"/>
                  </a:lnTo>
                  <a:lnTo>
                    <a:pt x="204254" y="316052"/>
                  </a:lnTo>
                  <a:lnTo>
                    <a:pt x="204254" y="490842"/>
                  </a:lnTo>
                  <a:lnTo>
                    <a:pt x="27597" y="360870"/>
                  </a:lnTo>
                  <a:lnTo>
                    <a:pt x="27597" y="189699"/>
                  </a:lnTo>
                  <a:lnTo>
                    <a:pt x="204254" y="316052"/>
                  </a:lnTo>
                  <a:lnTo>
                    <a:pt x="204254" y="282117"/>
                  </a:lnTo>
                  <a:lnTo>
                    <a:pt x="77419" y="191389"/>
                  </a:lnTo>
                  <a:lnTo>
                    <a:pt x="75069" y="189699"/>
                  </a:lnTo>
                  <a:lnTo>
                    <a:pt x="60350" y="179184"/>
                  </a:lnTo>
                  <a:lnTo>
                    <a:pt x="37426" y="162775"/>
                  </a:lnTo>
                  <a:lnTo>
                    <a:pt x="218008" y="31775"/>
                  </a:lnTo>
                  <a:lnTo>
                    <a:pt x="396405" y="162229"/>
                  </a:lnTo>
                  <a:lnTo>
                    <a:pt x="396405" y="128041"/>
                  </a:lnTo>
                  <a:lnTo>
                    <a:pt x="264782" y="31775"/>
                  </a:lnTo>
                  <a:lnTo>
                    <a:pt x="221348" y="25"/>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69" y="529920"/>
                  </a:lnTo>
                  <a:lnTo>
                    <a:pt x="212293" y="531025"/>
                  </a:lnTo>
                  <a:lnTo>
                    <a:pt x="215163" y="531939"/>
                  </a:lnTo>
                  <a:lnTo>
                    <a:pt x="215912" y="531939"/>
                  </a:lnTo>
                  <a:lnTo>
                    <a:pt x="220167" y="531939"/>
                  </a:lnTo>
                  <a:lnTo>
                    <a:pt x="220916" y="531939"/>
                  </a:lnTo>
                  <a:lnTo>
                    <a:pt x="223774" y="531037"/>
                  </a:lnTo>
                  <a:lnTo>
                    <a:pt x="225259" y="529945"/>
                  </a:lnTo>
                  <a:lnTo>
                    <a:pt x="228917" y="528091"/>
                  </a:lnTo>
                  <a:lnTo>
                    <a:pt x="229819" y="526618"/>
                  </a:lnTo>
                  <a:lnTo>
                    <a:pt x="278612" y="490931"/>
                  </a:lnTo>
                  <a:lnTo>
                    <a:pt x="432346" y="378510"/>
                  </a:lnTo>
                  <a:lnTo>
                    <a:pt x="434454" y="374370"/>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12" name="object 4">
              <a:extLst>
                <a:ext uri="{FF2B5EF4-FFF2-40B4-BE49-F238E27FC236}">
                  <a16:creationId xmlns:a16="http://schemas.microsoft.com/office/drawing/2014/main" id="{E5F35078-FC84-46BA-8493-4689CDB1AA6E}"/>
                </a:ext>
              </a:extLst>
            </p:cNvPr>
            <p:cNvPicPr/>
            <p:nvPr/>
          </p:nvPicPr>
          <p:blipFill>
            <a:blip r:embed="rId4" cstate="print"/>
            <a:stretch>
              <a:fillRect/>
            </a:stretch>
          </p:blipFill>
          <p:spPr>
            <a:xfrm>
              <a:off x="596934" y="9689613"/>
              <a:ext cx="435459" cy="254960"/>
            </a:xfrm>
            <a:prstGeom prst="rect">
              <a:avLst/>
            </a:prstGeom>
          </p:spPr>
        </p:pic>
        <p:sp>
          <p:nvSpPr>
            <p:cNvPr id="13" name="object 5">
              <a:extLst>
                <a:ext uri="{FF2B5EF4-FFF2-40B4-BE49-F238E27FC236}">
                  <a16:creationId xmlns:a16="http://schemas.microsoft.com/office/drawing/2014/main" id="{9201DC64-4478-4EB9-9025-51D6079FF496}"/>
                </a:ext>
              </a:extLst>
            </p:cNvPr>
            <p:cNvSpPr/>
            <p:nvPr/>
          </p:nvSpPr>
          <p:spPr>
            <a:xfrm>
              <a:off x="810056" y="9125191"/>
              <a:ext cx="434975" cy="532130"/>
            </a:xfrm>
            <a:custGeom>
              <a:avLst/>
              <a:gdLst/>
              <a:ahLst/>
              <a:cxnLst/>
              <a:rect l="l" t="t" r="r" b="b"/>
              <a:pathLst>
                <a:path w="434975" h="532129">
                  <a:moveTo>
                    <a:pt x="434454" y="156476"/>
                  </a:moveTo>
                  <a:lnTo>
                    <a:pt x="431533" y="151726"/>
                  </a:lnTo>
                  <a:lnTo>
                    <a:pt x="422579" y="147167"/>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82" y="291934"/>
                  </a:lnTo>
                  <a:lnTo>
                    <a:pt x="204241" y="282117"/>
                  </a:lnTo>
                  <a:lnTo>
                    <a:pt x="204241" y="316052"/>
                  </a:lnTo>
                  <a:lnTo>
                    <a:pt x="204241" y="490829"/>
                  </a:lnTo>
                  <a:lnTo>
                    <a:pt x="27597" y="360857"/>
                  </a:lnTo>
                  <a:lnTo>
                    <a:pt x="27597" y="189699"/>
                  </a:lnTo>
                  <a:lnTo>
                    <a:pt x="204241" y="316052"/>
                  </a:lnTo>
                  <a:lnTo>
                    <a:pt x="204241" y="282117"/>
                  </a:lnTo>
                  <a:lnTo>
                    <a:pt x="75057" y="189699"/>
                  </a:lnTo>
                  <a:lnTo>
                    <a:pt x="50393" y="172059"/>
                  </a:lnTo>
                  <a:lnTo>
                    <a:pt x="37426" y="162775"/>
                  </a:lnTo>
                  <a:lnTo>
                    <a:pt x="218008" y="31775"/>
                  </a:lnTo>
                  <a:lnTo>
                    <a:pt x="396405" y="162229"/>
                  </a:lnTo>
                  <a:lnTo>
                    <a:pt x="396405" y="128028"/>
                  </a:lnTo>
                  <a:lnTo>
                    <a:pt x="264769" y="31775"/>
                  </a:lnTo>
                  <a:lnTo>
                    <a:pt x="221335" y="12"/>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94" y="529932"/>
                  </a:lnTo>
                  <a:lnTo>
                    <a:pt x="212293" y="531025"/>
                  </a:lnTo>
                  <a:lnTo>
                    <a:pt x="215163" y="531926"/>
                  </a:lnTo>
                  <a:lnTo>
                    <a:pt x="215912" y="531926"/>
                  </a:lnTo>
                  <a:lnTo>
                    <a:pt x="220167" y="531926"/>
                  </a:lnTo>
                  <a:lnTo>
                    <a:pt x="220916" y="531926"/>
                  </a:lnTo>
                  <a:lnTo>
                    <a:pt x="223774" y="531037"/>
                  </a:lnTo>
                  <a:lnTo>
                    <a:pt x="225285" y="529932"/>
                  </a:lnTo>
                  <a:lnTo>
                    <a:pt x="228917" y="528091"/>
                  </a:lnTo>
                  <a:lnTo>
                    <a:pt x="229819" y="526618"/>
                  </a:lnTo>
                  <a:lnTo>
                    <a:pt x="278612" y="490931"/>
                  </a:lnTo>
                  <a:lnTo>
                    <a:pt x="432346" y="378510"/>
                  </a:lnTo>
                  <a:lnTo>
                    <a:pt x="434454" y="374370"/>
                  </a:lnTo>
                  <a:lnTo>
                    <a:pt x="434454" y="188760"/>
                  </a:lnTo>
                  <a:lnTo>
                    <a:pt x="434454" y="158457"/>
                  </a:lnTo>
                  <a:lnTo>
                    <a:pt x="434454" y="156476"/>
                  </a:lnTo>
                  <a:close/>
                </a:path>
              </a:pathLst>
            </a:custGeom>
            <a:solidFill>
              <a:srgbClr val="AB4E8E"/>
            </a:solidFill>
          </p:spPr>
          <p:txBody>
            <a:bodyPr wrap="square" lIns="0" tIns="0" rIns="0" bIns="0" rtlCol="0"/>
            <a:lstStyle/>
            <a:p>
              <a:endParaRPr/>
            </a:p>
          </p:txBody>
        </p:sp>
        <p:pic>
          <p:nvPicPr>
            <p:cNvPr id="14" name="object 6">
              <a:extLst>
                <a:ext uri="{FF2B5EF4-FFF2-40B4-BE49-F238E27FC236}">
                  <a16:creationId xmlns:a16="http://schemas.microsoft.com/office/drawing/2014/main" id="{5C346AD7-BE02-4237-8C03-A128D4DB66D4}"/>
                </a:ext>
              </a:extLst>
            </p:cNvPr>
            <p:cNvPicPr/>
            <p:nvPr/>
          </p:nvPicPr>
          <p:blipFill>
            <a:blip r:embed="rId5" cstate="print"/>
            <a:stretch>
              <a:fillRect/>
            </a:stretch>
          </p:blipFill>
          <p:spPr>
            <a:xfrm>
              <a:off x="809897" y="9339661"/>
              <a:ext cx="435459" cy="254959"/>
            </a:xfrm>
            <a:prstGeom prst="rect">
              <a:avLst/>
            </a:prstGeom>
          </p:spPr>
        </p:pic>
        <p:sp>
          <p:nvSpPr>
            <p:cNvPr id="15" name="object 7">
              <a:extLst>
                <a:ext uri="{FF2B5EF4-FFF2-40B4-BE49-F238E27FC236}">
                  <a16:creationId xmlns:a16="http://schemas.microsoft.com/office/drawing/2014/main" id="{675C40D4-E192-496A-B2DE-5B4634DF9FD1}"/>
                </a:ext>
              </a:extLst>
            </p:cNvPr>
            <p:cNvSpPr/>
            <p:nvPr/>
          </p:nvSpPr>
          <p:spPr>
            <a:xfrm>
              <a:off x="1023010" y="9486582"/>
              <a:ext cx="434975" cy="532130"/>
            </a:xfrm>
            <a:custGeom>
              <a:avLst/>
              <a:gdLst/>
              <a:ahLst/>
              <a:cxnLst/>
              <a:rect l="l" t="t" r="r" b="b"/>
              <a:pathLst>
                <a:path w="434975" h="532129">
                  <a:moveTo>
                    <a:pt x="434467" y="158457"/>
                  </a:moveTo>
                  <a:lnTo>
                    <a:pt x="434454" y="156476"/>
                  </a:lnTo>
                  <a:lnTo>
                    <a:pt x="431546" y="151714"/>
                  </a:lnTo>
                  <a:lnTo>
                    <a:pt x="422567" y="147154"/>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70" y="291922"/>
                  </a:lnTo>
                  <a:lnTo>
                    <a:pt x="204254" y="282117"/>
                  </a:lnTo>
                  <a:lnTo>
                    <a:pt x="204254" y="316052"/>
                  </a:lnTo>
                  <a:lnTo>
                    <a:pt x="204254" y="490829"/>
                  </a:lnTo>
                  <a:lnTo>
                    <a:pt x="27597" y="360857"/>
                  </a:lnTo>
                  <a:lnTo>
                    <a:pt x="27597" y="189687"/>
                  </a:lnTo>
                  <a:lnTo>
                    <a:pt x="204254" y="316052"/>
                  </a:lnTo>
                  <a:lnTo>
                    <a:pt x="204254" y="282117"/>
                  </a:lnTo>
                  <a:lnTo>
                    <a:pt x="152933" y="245402"/>
                  </a:lnTo>
                  <a:lnTo>
                    <a:pt x="75069" y="189687"/>
                  </a:lnTo>
                  <a:lnTo>
                    <a:pt x="37426" y="162775"/>
                  </a:lnTo>
                  <a:lnTo>
                    <a:pt x="218008" y="31775"/>
                  </a:lnTo>
                  <a:lnTo>
                    <a:pt x="396405" y="162229"/>
                  </a:lnTo>
                  <a:lnTo>
                    <a:pt x="396405" y="128028"/>
                  </a:lnTo>
                  <a:lnTo>
                    <a:pt x="264782" y="31775"/>
                  </a:lnTo>
                  <a:lnTo>
                    <a:pt x="221348" y="12"/>
                  </a:lnTo>
                  <a:lnTo>
                    <a:pt x="214795" y="0"/>
                  </a:lnTo>
                  <a:lnTo>
                    <a:pt x="6565" y="151053"/>
                  </a:lnTo>
                  <a:lnTo>
                    <a:pt x="2908" y="152946"/>
                  </a:lnTo>
                  <a:lnTo>
                    <a:pt x="12" y="157683"/>
                  </a:lnTo>
                  <a:lnTo>
                    <a:pt x="12" y="158445"/>
                  </a:lnTo>
                  <a:lnTo>
                    <a:pt x="12" y="162902"/>
                  </a:lnTo>
                  <a:lnTo>
                    <a:pt x="12" y="372249"/>
                  </a:lnTo>
                  <a:lnTo>
                    <a:pt x="2108" y="376377"/>
                  </a:lnTo>
                  <a:lnTo>
                    <a:pt x="206235" y="526567"/>
                  </a:lnTo>
                  <a:lnTo>
                    <a:pt x="207162" y="528066"/>
                  </a:lnTo>
                  <a:lnTo>
                    <a:pt x="210820" y="529945"/>
                  </a:lnTo>
                  <a:lnTo>
                    <a:pt x="212293" y="531012"/>
                  </a:lnTo>
                  <a:lnTo>
                    <a:pt x="215163" y="531926"/>
                  </a:lnTo>
                  <a:lnTo>
                    <a:pt x="215912" y="531926"/>
                  </a:lnTo>
                  <a:lnTo>
                    <a:pt x="220167" y="531926"/>
                  </a:lnTo>
                  <a:lnTo>
                    <a:pt x="220916" y="531926"/>
                  </a:lnTo>
                  <a:lnTo>
                    <a:pt x="223774" y="531025"/>
                  </a:lnTo>
                  <a:lnTo>
                    <a:pt x="225247" y="529958"/>
                  </a:lnTo>
                  <a:lnTo>
                    <a:pt x="228917" y="528091"/>
                  </a:lnTo>
                  <a:lnTo>
                    <a:pt x="229831" y="526592"/>
                  </a:lnTo>
                  <a:lnTo>
                    <a:pt x="278612" y="490931"/>
                  </a:lnTo>
                  <a:lnTo>
                    <a:pt x="432346" y="378510"/>
                  </a:lnTo>
                  <a:lnTo>
                    <a:pt x="434454" y="374357"/>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16" name="object 8">
              <a:extLst>
                <a:ext uri="{FF2B5EF4-FFF2-40B4-BE49-F238E27FC236}">
                  <a16:creationId xmlns:a16="http://schemas.microsoft.com/office/drawing/2014/main" id="{492B8A7E-0267-433F-BD96-9BA3EC33D5D3}"/>
                </a:ext>
              </a:extLst>
            </p:cNvPr>
            <p:cNvPicPr/>
            <p:nvPr/>
          </p:nvPicPr>
          <p:blipFill>
            <a:blip r:embed="rId5" cstate="print"/>
            <a:stretch>
              <a:fillRect/>
            </a:stretch>
          </p:blipFill>
          <p:spPr>
            <a:xfrm>
              <a:off x="1022853" y="9701048"/>
              <a:ext cx="435459" cy="254959"/>
            </a:xfrm>
            <a:prstGeom prst="rect">
              <a:avLst/>
            </a:prstGeom>
          </p:spPr>
        </p:pic>
      </p:grpSp>
      <p:sp>
        <p:nvSpPr>
          <p:cNvPr id="23" name="CuadroTexto 22">
            <a:extLst>
              <a:ext uri="{FF2B5EF4-FFF2-40B4-BE49-F238E27FC236}">
                <a16:creationId xmlns:a16="http://schemas.microsoft.com/office/drawing/2014/main" id="{1D54CE27-4B34-4A2D-BBA3-5AAF26A98167}"/>
              </a:ext>
            </a:extLst>
          </p:cNvPr>
          <p:cNvSpPr txBox="1"/>
          <p:nvPr userDrawn="1"/>
        </p:nvSpPr>
        <p:spPr>
          <a:xfrm>
            <a:off x="5105400" y="9283125"/>
            <a:ext cx="12344400" cy="584775"/>
          </a:xfrm>
          <a:prstGeom prst="rect">
            <a:avLst/>
          </a:prstGeom>
          <a:noFill/>
        </p:spPr>
        <p:txBody>
          <a:bodyPr wrap="square">
            <a:spAutoFit/>
          </a:bodyPr>
          <a:lstStyle/>
          <a:p>
            <a:pPr algn="just">
              <a:spcBef>
                <a:spcPts val="30"/>
              </a:spcBef>
            </a:pPr>
            <a:r>
              <a:rPr lang="en-US" sz="1600" dirty="0"/>
              <a:t> "The</a:t>
            </a:r>
            <a:r>
              <a:rPr lang="en-US" sz="1600" spc="-15" dirty="0"/>
              <a:t> </a:t>
            </a:r>
            <a:r>
              <a:rPr lang="en-US" sz="1600" dirty="0"/>
              <a:t>European</a:t>
            </a:r>
            <a:r>
              <a:rPr lang="en-US" sz="1600" spc="-15" dirty="0"/>
              <a:t> </a:t>
            </a:r>
            <a:r>
              <a:rPr lang="en-US" sz="1600" dirty="0"/>
              <a:t>Commission</a:t>
            </a:r>
            <a:r>
              <a:rPr lang="en-US" sz="1600" spc="-10" dirty="0"/>
              <a:t> </a:t>
            </a:r>
            <a:r>
              <a:rPr lang="en-US" sz="1600" dirty="0"/>
              <a:t>support</a:t>
            </a:r>
            <a:r>
              <a:rPr lang="en-US" sz="1600" spc="-15" dirty="0"/>
              <a:t> </a:t>
            </a:r>
            <a:r>
              <a:rPr lang="en-US" sz="1600" dirty="0"/>
              <a:t>for</a:t>
            </a:r>
            <a:r>
              <a:rPr lang="en-US" sz="1600" spc="-10" dirty="0"/>
              <a:t> </a:t>
            </a:r>
            <a:r>
              <a:rPr lang="en-US" sz="1600" dirty="0"/>
              <a:t>the</a:t>
            </a:r>
            <a:r>
              <a:rPr lang="en-US" sz="1600" spc="-15" dirty="0"/>
              <a:t> </a:t>
            </a:r>
            <a:r>
              <a:rPr lang="en-US" sz="1600" dirty="0"/>
              <a:t>production</a:t>
            </a:r>
            <a:r>
              <a:rPr lang="en-US" sz="1600" spc="-10" dirty="0"/>
              <a:t> </a:t>
            </a:r>
            <a:r>
              <a:rPr lang="en-US" sz="1600" dirty="0"/>
              <a:t>of</a:t>
            </a:r>
            <a:r>
              <a:rPr lang="en-US" sz="1600" spc="-15" dirty="0"/>
              <a:t> </a:t>
            </a:r>
            <a:r>
              <a:rPr lang="en-US" sz="1600" dirty="0"/>
              <a:t>this</a:t>
            </a:r>
            <a:r>
              <a:rPr lang="en-US" sz="1600" spc="-15" dirty="0"/>
              <a:t> </a:t>
            </a:r>
            <a:r>
              <a:rPr lang="en-US" sz="1600" dirty="0"/>
              <a:t>publication</a:t>
            </a:r>
            <a:r>
              <a:rPr lang="en-US" sz="1600" spc="-10" dirty="0"/>
              <a:t> </a:t>
            </a:r>
            <a:r>
              <a:rPr lang="en-US" sz="1600" dirty="0"/>
              <a:t>does</a:t>
            </a:r>
            <a:r>
              <a:rPr lang="en-US" sz="1600" spc="-15" dirty="0"/>
              <a:t> </a:t>
            </a:r>
            <a:r>
              <a:rPr lang="en-US" sz="1600" dirty="0"/>
              <a:t>not</a:t>
            </a:r>
            <a:r>
              <a:rPr lang="en-US" sz="1600" spc="-10" dirty="0"/>
              <a:t> </a:t>
            </a:r>
            <a:r>
              <a:rPr lang="en-US" sz="1600" dirty="0"/>
              <a:t>constitute</a:t>
            </a:r>
            <a:r>
              <a:rPr lang="en-US" sz="1600" spc="-15" dirty="0"/>
              <a:t> </a:t>
            </a:r>
            <a:r>
              <a:rPr lang="en-US" sz="1600" dirty="0"/>
              <a:t>endorsement</a:t>
            </a:r>
            <a:r>
              <a:rPr lang="en-US" sz="1600" spc="-10" dirty="0"/>
              <a:t> </a:t>
            </a:r>
            <a:r>
              <a:rPr lang="en-US" sz="1600" dirty="0"/>
              <a:t>of</a:t>
            </a:r>
            <a:r>
              <a:rPr lang="en-US" sz="1600" spc="-15" dirty="0"/>
              <a:t> </a:t>
            </a:r>
            <a:r>
              <a:rPr lang="en-US" sz="1600" dirty="0"/>
              <a:t>the</a:t>
            </a:r>
            <a:r>
              <a:rPr lang="en-US" sz="1600" spc="-15" dirty="0"/>
              <a:t> </a:t>
            </a:r>
            <a:r>
              <a:rPr lang="en-US" sz="1600" dirty="0"/>
              <a:t>contents</a:t>
            </a:r>
            <a:r>
              <a:rPr lang="en-US" sz="1600" spc="-10" dirty="0"/>
              <a:t> </a:t>
            </a:r>
            <a:r>
              <a:rPr lang="en-US" sz="1600" dirty="0"/>
              <a:t>which</a:t>
            </a:r>
            <a:r>
              <a:rPr lang="en-US" sz="1600" spc="-155" dirty="0"/>
              <a:t> </a:t>
            </a:r>
            <a:r>
              <a:rPr lang="en-US" sz="1600" dirty="0"/>
              <a:t>reflects the views only of the authors, and the Commission cannot be held responsible for any use which may be made of the</a:t>
            </a:r>
            <a:r>
              <a:rPr lang="en-US" sz="1600" spc="5" dirty="0"/>
              <a:t> </a:t>
            </a:r>
            <a:r>
              <a:rPr lang="en-US" sz="1600" dirty="0"/>
              <a:t>information contained therein."</a:t>
            </a:r>
            <a:endParaRPr lang="es-ES" sz="1600" dirty="0"/>
          </a:p>
        </p:txBody>
      </p:sp>
      <p:pic>
        <p:nvPicPr>
          <p:cNvPr id="3" name="Imagen 2">
            <a:extLst>
              <a:ext uri="{FF2B5EF4-FFF2-40B4-BE49-F238E27FC236}">
                <a16:creationId xmlns:a16="http://schemas.microsoft.com/office/drawing/2014/main" id="{B39E953B-CAA4-449F-ACCE-41955DA3CD1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002000" y="453887"/>
            <a:ext cx="1711842" cy="1587774"/>
          </a:xfrm>
          <a:prstGeom prst="rect">
            <a:avLst/>
          </a:prstGeom>
        </p:spPr>
      </p:pic>
    </p:spTree>
    <p:extLst>
      <p:ext uri="{BB962C8B-B14F-4D97-AF65-F5344CB8AC3E}">
        <p14:creationId xmlns:p14="http://schemas.microsoft.com/office/powerpoint/2010/main" val="4013780680"/>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loomly.com/" TargetMode="External"/><Relationship Id="rId7" Type="http://schemas.openxmlformats.org/officeDocument/2006/relationships/image" Target="../media/image11.png"/><Relationship Id="rId2" Type="http://schemas.openxmlformats.org/officeDocument/2006/relationships/hyperlink" Target="https://sproutsocial.com/"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audiense.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clearscope.io/" TargetMode="External"/><Relationship Id="rId7" Type="http://schemas.openxmlformats.org/officeDocument/2006/relationships/image" Target="../media/image14.png"/><Relationship Id="rId2" Type="http://schemas.openxmlformats.org/officeDocument/2006/relationships/hyperlink" Target="https://ahrefs.com/" TargetMode="Externa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hyperlink" Target="https://www.semrush.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optimizely.com/" TargetMode="External"/><Relationship Id="rId7" Type="http://schemas.openxmlformats.org/officeDocument/2006/relationships/image" Target="../media/image17.png"/><Relationship Id="rId2" Type="http://schemas.openxmlformats.org/officeDocument/2006/relationships/hyperlink" Target="https://unbounce.com/" TargetMode="Externa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s://www.hotjar.com/"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www.typeform.com/" TargetMode="External"/><Relationship Id="rId7" Type="http://schemas.openxmlformats.org/officeDocument/2006/relationships/image" Target="../media/image19.png"/><Relationship Id="rId2" Type="http://schemas.openxmlformats.org/officeDocument/2006/relationships/hyperlink" Target="https://sendgrid.com/" TargetMode="Externa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www.powtoon.com/" TargetMode="External"/><Relationship Id="rId4" Type="http://schemas.openxmlformats.org/officeDocument/2006/relationships/hyperlink" Target="https://www.canva.com/" TargetMode="External"/><Relationship Id="rId9"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79" y="8813666"/>
            <a:ext cx="18287365" cy="1474470"/>
            <a:chOff x="379" y="8813666"/>
            <a:chExt cx="18287365" cy="1474470"/>
          </a:xfrm>
        </p:grpSpPr>
        <p:sp>
          <p:nvSpPr>
            <p:cNvPr id="3" name="object 3"/>
            <p:cNvSpPr/>
            <p:nvPr/>
          </p:nvSpPr>
          <p:spPr>
            <a:xfrm>
              <a:off x="597090" y="9475139"/>
              <a:ext cx="434975" cy="532130"/>
            </a:xfrm>
            <a:custGeom>
              <a:avLst/>
              <a:gdLst/>
              <a:ahLst/>
              <a:cxnLst/>
              <a:rect l="l" t="t" r="r" b="b"/>
              <a:pathLst>
                <a:path w="434975" h="532129">
                  <a:moveTo>
                    <a:pt x="434467" y="158457"/>
                  </a:moveTo>
                  <a:lnTo>
                    <a:pt x="434454" y="156476"/>
                  </a:lnTo>
                  <a:lnTo>
                    <a:pt x="431546" y="151726"/>
                  </a:lnTo>
                  <a:lnTo>
                    <a:pt x="422567" y="147167"/>
                  </a:lnTo>
                  <a:lnTo>
                    <a:pt x="406869" y="135699"/>
                  </a:lnTo>
                  <a:lnTo>
                    <a:pt x="406869" y="189826"/>
                  </a:lnTo>
                  <a:lnTo>
                    <a:pt x="406869" y="362940"/>
                  </a:lnTo>
                  <a:lnTo>
                    <a:pt x="231838" y="490931"/>
                  </a:lnTo>
                  <a:lnTo>
                    <a:pt x="231838" y="316026"/>
                  </a:lnTo>
                  <a:lnTo>
                    <a:pt x="265214" y="291947"/>
                  </a:lnTo>
                  <a:lnTo>
                    <a:pt x="406869" y="189826"/>
                  </a:lnTo>
                  <a:lnTo>
                    <a:pt x="406869" y="135699"/>
                  </a:lnTo>
                  <a:lnTo>
                    <a:pt x="396405" y="128041"/>
                  </a:lnTo>
                  <a:lnTo>
                    <a:pt x="396405" y="162229"/>
                  </a:lnTo>
                  <a:lnTo>
                    <a:pt x="217982" y="291934"/>
                  </a:lnTo>
                  <a:lnTo>
                    <a:pt x="204254" y="282117"/>
                  </a:lnTo>
                  <a:lnTo>
                    <a:pt x="204254" y="316052"/>
                  </a:lnTo>
                  <a:lnTo>
                    <a:pt x="204254" y="490842"/>
                  </a:lnTo>
                  <a:lnTo>
                    <a:pt x="27597" y="360870"/>
                  </a:lnTo>
                  <a:lnTo>
                    <a:pt x="27597" y="189699"/>
                  </a:lnTo>
                  <a:lnTo>
                    <a:pt x="204254" y="316052"/>
                  </a:lnTo>
                  <a:lnTo>
                    <a:pt x="204254" y="282117"/>
                  </a:lnTo>
                  <a:lnTo>
                    <a:pt x="77419" y="191389"/>
                  </a:lnTo>
                  <a:lnTo>
                    <a:pt x="75069" y="189699"/>
                  </a:lnTo>
                  <a:lnTo>
                    <a:pt x="60350" y="179184"/>
                  </a:lnTo>
                  <a:lnTo>
                    <a:pt x="37426" y="162775"/>
                  </a:lnTo>
                  <a:lnTo>
                    <a:pt x="218008" y="31775"/>
                  </a:lnTo>
                  <a:lnTo>
                    <a:pt x="396405" y="162229"/>
                  </a:lnTo>
                  <a:lnTo>
                    <a:pt x="396405" y="128041"/>
                  </a:lnTo>
                  <a:lnTo>
                    <a:pt x="264782" y="31775"/>
                  </a:lnTo>
                  <a:lnTo>
                    <a:pt x="221348" y="25"/>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69" y="529920"/>
                  </a:lnTo>
                  <a:lnTo>
                    <a:pt x="212293" y="531025"/>
                  </a:lnTo>
                  <a:lnTo>
                    <a:pt x="215163" y="531939"/>
                  </a:lnTo>
                  <a:lnTo>
                    <a:pt x="215912" y="531939"/>
                  </a:lnTo>
                  <a:lnTo>
                    <a:pt x="220167" y="531939"/>
                  </a:lnTo>
                  <a:lnTo>
                    <a:pt x="220916" y="531939"/>
                  </a:lnTo>
                  <a:lnTo>
                    <a:pt x="223774" y="531037"/>
                  </a:lnTo>
                  <a:lnTo>
                    <a:pt x="225259" y="529945"/>
                  </a:lnTo>
                  <a:lnTo>
                    <a:pt x="228917" y="528091"/>
                  </a:lnTo>
                  <a:lnTo>
                    <a:pt x="229819" y="526618"/>
                  </a:lnTo>
                  <a:lnTo>
                    <a:pt x="278612" y="490931"/>
                  </a:lnTo>
                  <a:lnTo>
                    <a:pt x="432346" y="378510"/>
                  </a:lnTo>
                  <a:lnTo>
                    <a:pt x="434454" y="374370"/>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4" name="object 4"/>
            <p:cNvPicPr/>
            <p:nvPr/>
          </p:nvPicPr>
          <p:blipFill>
            <a:blip r:embed="rId2" cstate="print"/>
            <a:stretch>
              <a:fillRect/>
            </a:stretch>
          </p:blipFill>
          <p:spPr>
            <a:xfrm>
              <a:off x="596934" y="9689613"/>
              <a:ext cx="435459" cy="254960"/>
            </a:xfrm>
            <a:prstGeom prst="rect">
              <a:avLst/>
            </a:prstGeom>
          </p:spPr>
        </p:pic>
        <p:sp>
          <p:nvSpPr>
            <p:cNvPr id="5" name="object 5"/>
            <p:cNvSpPr/>
            <p:nvPr/>
          </p:nvSpPr>
          <p:spPr>
            <a:xfrm>
              <a:off x="810056" y="9125191"/>
              <a:ext cx="434975" cy="532130"/>
            </a:xfrm>
            <a:custGeom>
              <a:avLst/>
              <a:gdLst/>
              <a:ahLst/>
              <a:cxnLst/>
              <a:rect l="l" t="t" r="r" b="b"/>
              <a:pathLst>
                <a:path w="434975" h="532129">
                  <a:moveTo>
                    <a:pt x="434454" y="156476"/>
                  </a:moveTo>
                  <a:lnTo>
                    <a:pt x="431533" y="151726"/>
                  </a:lnTo>
                  <a:lnTo>
                    <a:pt x="422579" y="147167"/>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82" y="291934"/>
                  </a:lnTo>
                  <a:lnTo>
                    <a:pt x="204241" y="282117"/>
                  </a:lnTo>
                  <a:lnTo>
                    <a:pt x="204241" y="316052"/>
                  </a:lnTo>
                  <a:lnTo>
                    <a:pt x="204241" y="490829"/>
                  </a:lnTo>
                  <a:lnTo>
                    <a:pt x="27597" y="360857"/>
                  </a:lnTo>
                  <a:lnTo>
                    <a:pt x="27597" y="189699"/>
                  </a:lnTo>
                  <a:lnTo>
                    <a:pt x="204241" y="316052"/>
                  </a:lnTo>
                  <a:lnTo>
                    <a:pt x="204241" y="282117"/>
                  </a:lnTo>
                  <a:lnTo>
                    <a:pt x="75057" y="189699"/>
                  </a:lnTo>
                  <a:lnTo>
                    <a:pt x="50393" y="172059"/>
                  </a:lnTo>
                  <a:lnTo>
                    <a:pt x="37426" y="162775"/>
                  </a:lnTo>
                  <a:lnTo>
                    <a:pt x="218008" y="31775"/>
                  </a:lnTo>
                  <a:lnTo>
                    <a:pt x="396405" y="162229"/>
                  </a:lnTo>
                  <a:lnTo>
                    <a:pt x="396405" y="128028"/>
                  </a:lnTo>
                  <a:lnTo>
                    <a:pt x="264769" y="31775"/>
                  </a:lnTo>
                  <a:lnTo>
                    <a:pt x="221335" y="12"/>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94" y="529932"/>
                  </a:lnTo>
                  <a:lnTo>
                    <a:pt x="212293" y="531025"/>
                  </a:lnTo>
                  <a:lnTo>
                    <a:pt x="215163" y="531926"/>
                  </a:lnTo>
                  <a:lnTo>
                    <a:pt x="215912" y="531926"/>
                  </a:lnTo>
                  <a:lnTo>
                    <a:pt x="220167" y="531926"/>
                  </a:lnTo>
                  <a:lnTo>
                    <a:pt x="220916" y="531926"/>
                  </a:lnTo>
                  <a:lnTo>
                    <a:pt x="223774" y="531037"/>
                  </a:lnTo>
                  <a:lnTo>
                    <a:pt x="225285" y="529932"/>
                  </a:lnTo>
                  <a:lnTo>
                    <a:pt x="228917" y="528091"/>
                  </a:lnTo>
                  <a:lnTo>
                    <a:pt x="229819" y="526618"/>
                  </a:lnTo>
                  <a:lnTo>
                    <a:pt x="278612" y="490931"/>
                  </a:lnTo>
                  <a:lnTo>
                    <a:pt x="432346" y="378510"/>
                  </a:lnTo>
                  <a:lnTo>
                    <a:pt x="434454" y="374370"/>
                  </a:lnTo>
                  <a:lnTo>
                    <a:pt x="434454" y="188760"/>
                  </a:lnTo>
                  <a:lnTo>
                    <a:pt x="434454" y="158457"/>
                  </a:lnTo>
                  <a:lnTo>
                    <a:pt x="434454" y="156476"/>
                  </a:lnTo>
                  <a:close/>
                </a:path>
              </a:pathLst>
            </a:custGeom>
            <a:solidFill>
              <a:srgbClr val="AB4E8E"/>
            </a:solidFill>
          </p:spPr>
          <p:txBody>
            <a:bodyPr wrap="square" lIns="0" tIns="0" rIns="0" bIns="0" rtlCol="0"/>
            <a:lstStyle/>
            <a:p>
              <a:endParaRPr/>
            </a:p>
          </p:txBody>
        </p:sp>
        <p:pic>
          <p:nvPicPr>
            <p:cNvPr id="6" name="object 6"/>
            <p:cNvPicPr/>
            <p:nvPr/>
          </p:nvPicPr>
          <p:blipFill>
            <a:blip r:embed="rId3" cstate="print"/>
            <a:stretch>
              <a:fillRect/>
            </a:stretch>
          </p:blipFill>
          <p:spPr>
            <a:xfrm>
              <a:off x="809897" y="9339661"/>
              <a:ext cx="435459" cy="254959"/>
            </a:xfrm>
            <a:prstGeom prst="rect">
              <a:avLst/>
            </a:prstGeom>
          </p:spPr>
        </p:pic>
        <p:sp>
          <p:nvSpPr>
            <p:cNvPr id="7" name="object 7"/>
            <p:cNvSpPr/>
            <p:nvPr/>
          </p:nvSpPr>
          <p:spPr>
            <a:xfrm>
              <a:off x="1023010" y="9486582"/>
              <a:ext cx="434975" cy="532130"/>
            </a:xfrm>
            <a:custGeom>
              <a:avLst/>
              <a:gdLst/>
              <a:ahLst/>
              <a:cxnLst/>
              <a:rect l="l" t="t" r="r" b="b"/>
              <a:pathLst>
                <a:path w="434975" h="532129">
                  <a:moveTo>
                    <a:pt x="434467" y="158457"/>
                  </a:moveTo>
                  <a:lnTo>
                    <a:pt x="434454" y="156476"/>
                  </a:lnTo>
                  <a:lnTo>
                    <a:pt x="431546" y="151714"/>
                  </a:lnTo>
                  <a:lnTo>
                    <a:pt x="422567" y="147154"/>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70" y="291922"/>
                  </a:lnTo>
                  <a:lnTo>
                    <a:pt x="204254" y="282117"/>
                  </a:lnTo>
                  <a:lnTo>
                    <a:pt x="204254" y="316052"/>
                  </a:lnTo>
                  <a:lnTo>
                    <a:pt x="204254" y="490829"/>
                  </a:lnTo>
                  <a:lnTo>
                    <a:pt x="27597" y="360857"/>
                  </a:lnTo>
                  <a:lnTo>
                    <a:pt x="27597" y="189687"/>
                  </a:lnTo>
                  <a:lnTo>
                    <a:pt x="204254" y="316052"/>
                  </a:lnTo>
                  <a:lnTo>
                    <a:pt x="204254" y="282117"/>
                  </a:lnTo>
                  <a:lnTo>
                    <a:pt x="152933" y="245402"/>
                  </a:lnTo>
                  <a:lnTo>
                    <a:pt x="75069" y="189687"/>
                  </a:lnTo>
                  <a:lnTo>
                    <a:pt x="37426" y="162775"/>
                  </a:lnTo>
                  <a:lnTo>
                    <a:pt x="218008" y="31775"/>
                  </a:lnTo>
                  <a:lnTo>
                    <a:pt x="396405" y="162229"/>
                  </a:lnTo>
                  <a:lnTo>
                    <a:pt x="396405" y="128028"/>
                  </a:lnTo>
                  <a:lnTo>
                    <a:pt x="264782" y="31775"/>
                  </a:lnTo>
                  <a:lnTo>
                    <a:pt x="221348" y="12"/>
                  </a:lnTo>
                  <a:lnTo>
                    <a:pt x="214795" y="0"/>
                  </a:lnTo>
                  <a:lnTo>
                    <a:pt x="6565" y="151053"/>
                  </a:lnTo>
                  <a:lnTo>
                    <a:pt x="2908" y="152946"/>
                  </a:lnTo>
                  <a:lnTo>
                    <a:pt x="12" y="157683"/>
                  </a:lnTo>
                  <a:lnTo>
                    <a:pt x="12" y="158445"/>
                  </a:lnTo>
                  <a:lnTo>
                    <a:pt x="12" y="162902"/>
                  </a:lnTo>
                  <a:lnTo>
                    <a:pt x="12" y="372249"/>
                  </a:lnTo>
                  <a:lnTo>
                    <a:pt x="2108" y="376377"/>
                  </a:lnTo>
                  <a:lnTo>
                    <a:pt x="206235" y="526567"/>
                  </a:lnTo>
                  <a:lnTo>
                    <a:pt x="207162" y="528066"/>
                  </a:lnTo>
                  <a:lnTo>
                    <a:pt x="210820" y="529945"/>
                  </a:lnTo>
                  <a:lnTo>
                    <a:pt x="212293" y="531012"/>
                  </a:lnTo>
                  <a:lnTo>
                    <a:pt x="215163" y="531926"/>
                  </a:lnTo>
                  <a:lnTo>
                    <a:pt x="215912" y="531926"/>
                  </a:lnTo>
                  <a:lnTo>
                    <a:pt x="220167" y="531926"/>
                  </a:lnTo>
                  <a:lnTo>
                    <a:pt x="220916" y="531926"/>
                  </a:lnTo>
                  <a:lnTo>
                    <a:pt x="223774" y="531025"/>
                  </a:lnTo>
                  <a:lnTo>
                    <a:pt x="225247" y="529958"/>
                  </a:lnTo>
                  <a:lnTo>
                    <a:pt x="228917" y="528091"/>
                  </a:lnTo>
                  <a:lnTo>
                    <a:pt x="229831" y="526592"/>
                  </a:lnTo>
                  <a:lnTo>
                    <a:pt x="278612" y="490931"/>
                  </a:lnTo>
                  <a:lnTo>
                    <a:pt x="432346" y="378510"/>
                  </a:lnTo>
                  <a:lnTo>
                    <a:pt x="434454" y="374357"/>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8" name="object 8"/>
            <p:cNvPicPr/>
            <p:nvPr/>
          </p:nvPicPr>
          <p:blipFill>
            <a:blip r:embed="rId3" cstate="print"/>
            <a:stretch>
              <a:fillRect/>
            </a:stretch>
          </p:blipFill>
          <p:spPr>
            <a:xfrm>
              <a:off x="1022853" y="9701048"/>
              <a:ext cx="435459" cy="254959"/>
            </a:xfrm>
            <a:prstGeom prst="rect">
              <a:avLst/>
            </a:prstGeom>
          </p:spPr>
        </p:pic>
      </p:grpSp>
      <p:sp>
        <p:nvSpPr>
          <p:cNvPr id="14" name="CuadroTexto 13">
            <a:extLst>
              <a:ext uri="{FF2B5EF4-FFF2-40B4-BE49-F238E27FC236}">
                <a16:creationId xmlns:a16="http://schemas.microsoft.com/office/drawing/2014/main" id="{8B22E22E-102D-4F39-871D-A47062F5E08F}"/>
              </a:ext>
            </a:extLst>
          </p:cNvPr>
          <p:cNvSpPr txBox="1"/>
          <p:nvPr/>
        </p:nvSpPr>
        <p:spPr>
          <a:xfrm>
            <a:off x="3657600" y="6446627"/>
            <a:ext cx="10629900" cy="1446550"/>
          </a:xfrm>
          <a:prstGeom prst="rect">
            <a:avLst/>
          </a:prstGeom>
          <a:noFill/>
        </p:spPr>
        <p:txBody>
          <a:bodyPr wrap="square">
            <a:spAutoFit/>
          </a:bodyPr>
          <a:lstStyle/>
          <a:p>
            <a:pPr lvl="0" algn="ctr">
              <a:spcBef>
                <a:spcPts val="5"/>
              </a:spcBef>
              <a:tabLst>
                <a:tab pos="1205230" algn="l"/>
                <a:tab pos="1926589" algn="l"/>
                <a:tab pos="2915920" algn="l"/>
                <a:tab pos="3444875" algn="l"/>
                <a:tab pos="4383405" algn="l"/>
                <a:tab pos="6796405" algn="l"/>
              </a:tabLst>
              <a:defRPr/>
            </a:pPr>
            <a:r>
              <a:rPr lang="it-IT" sz="4400" b="1" spc="-114" dirty="0">
                <a:latin typeface="Microsoft Sans Serif" panose="020B0604020202020204" pitchFamily="34" charset="0"/>
                <a:ea typeface="Microsoft Sans Serif" panose="020B0604020202020204" pitchFamily="34" charset="0"/>
                <a:cs typeface="Microsoft Sans Serif" panose="020B0604020202020204" pitchFamily="34" charset="0"/>
              </a:rPr>
              <a:t>Marketing digitale internazionale:</a:t>
            </a:r>
          </a:p>
          <a:p>
            <a:pPr lvl="0" algn="ctr">
              <a:spcBef>
                <a:spcPts val="5"/>
              </a:spcBef>
              <a:tabLst>
                <a:tab pos="1205230" algn="l"/>
                <a:tab pos="1926589" algn="l"/>
                <a:tab pos="2915920" algn="l"/>
                <a:tab pos="3444875" algn="l"/>
                <a:tab pos="4383405" algn="l"/>
                <a:tab pos="6796405" algn="l"/>
              </a:tabLst>
              <a:defRPr/>
            </a:pPr>
            <a:r>
              <a:rPr lang="it-IT" sz="4400" b="1" spc="-114" dirty="0">
                <a:latin typeface="Microsoft Sans Serif" panose="020B0604020202020204" pitchFamily="34" charset="0"/>
                <a:ea typeface="Microsoft Sans Serif" panose="020B0604020202020204" pitchFamily="34" charset="0"/>
                <a:cs typeface="Microsoft Sans Serif" panose="020B0604020202020204" pitchFamily="34" charset="0"/>
              </a:rPr>
              <a:t>Strategie e strumenti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964023" y="1572793"/>
            <a:ext cx="15800111" cy="1323439"/>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2. </a:t>
            </a:r>
            <a:r>
              <a:rPr lang="it-IT"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Strategie di successo per la tua campagna di marketing digitale</a:t>
            </a:r>
          </a:p>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sp>
        <p:nvSpPr>
          <p:cNvPr id="3" name="CuadroTexto 2">
            <a:extLst>
              <a:ext uri="{FF2B5EF4-FFF2-40B4-BE49-F238E27FC236}">
                <a16:creationId xmlns:a16="http://schemas.microsoft.com/office/drawing/2014/main" id="{82C042FF-D434-4A38-93CB-0832511D99F8}"/>
              </a:ext>
            </a:extLst>
          </p:cNvPr>
          <p:cNvSpPr txBox="1"/>
          <p:nvPr/>
        </p:nvSpPr>
        <p:spPr>
          <a:xfrm>
            <a:off x="970021" y="2558814"/>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2.3 R</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CE: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Agire</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CuadroTexto 6">
            <a:extLst>
              <a:ext uri="{FF2B5EF4-FFF2-40B4-BE49-F238E27FC236}">
                <a16:creationId xmlns:a16="http://schemas.microsoft.com/office/drawing/2014/main" id="{899353FE-8C02-491A-97E3-0F609EE7C293}"/>
              </a:ext>
            </a:extLst>
          </p:cNvPr>
          <p:cNvSpPr txBox="1"/>
          <p:nvPr/>
        </p:nvSpPr>
        <p:spPr>
          <a:xfrm>
            <a:off x="964024" y="3365932"/>
            <a:ext cx="10709401" cy="1815882"/>
          </a:xfrm>
          <a:prstGeom prst="rect">
            <a:avLst/>
          </a:prstGeom>
          <a:noFill/>
        </p:spPr>
        <p:txBody>
          <a:bodyPr wrap="square" rtlCol="0">
            <a:spAutoFit/>
          </a:bodyPr>
          <a:lstStyle/>
          <a:p>
            <a:pPr algn="just">
              <a:spcAft>
                <a:spcPts val="1200"/>
              </a:spcAft>
            </a:pP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È la fase per generare </a:t>
            </a:r>
            <a:r>
              <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azioni</a:t>
            </a:r>
            <a:r>
              <a:rPr lang="it-IT"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e </a:t>
            </a:r>
            <a:r>
              <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interazioni</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 nei propri canali (sito web, social media, ecc.). È necessario tener presente che l’obiettivo ora è quello di </a:t>
            </a:r>
            <a:r>
              <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influenzare il comportamento </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e i prossimi passi del pubblico raggiunto nella fase precedente.</a:t>
            </a:r>
          </a:p>
        </p:txBody>
      </p:sp>
      <p:sp>
        <p:nvSpPr>
          <p:cNvPr id="6" name="CasellaDiTesto 5"/>
          <p:cNvSpPr txBox="1"/>
          <p:nvPr/>
        </p:nvSpPr>
        <p:spPr>
          <a:xfrm>
            <a:off x="964024" y="5342473"/>
            <a:ext cx="11587057" cy="1815882"/>
          </a:xfrm>
          <a:prstGeom prst="rect">
            <a:avLst/>
          </a:prstGeom>
          <a:noFill/>
        </p:spPr>
        <p:txBody>
          <a:bodyPr wrap="square" rtlCol="0">
            <a:spAutoFit/>
          </a:bodyPr>
          <a:lstStyle/>
          <a:p>
            <a:pPr algn="just"/>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Gli </a:t>
            </a:r>
            <a:r>
              <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obiettivi specifici </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da fissare dipendono dal tipo di azienda. </a:t>
            </a:r>
          </a:p>
          <a:p>
            <a:pPr algn="just"/>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Certamente il primo è </a:t>
            </a:r>
            <a:r>
              <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generare lead</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 Gli altri possono variare dall’interessarsi e scoprire di più sull’azienda e sui suoi prodotti, leggere il blog aziendale, cercare prodotti e molto altro.</a:t>
            </a:r>
          </a:p>
        </p:txBody>
      </p:sp>
      <p:sp>
        <p:nvSpPr>
          <p:cNvPr id="13" name="Trapezio 12"/>
          <p:cNvSpPr/>
          <p:nvPr/>
        </p:nvSpPr>
        <p:spPr>
          <a:xfrm rot="10800000">
            <a:off x="11419949" y="2705315"/>
            <a:ext cx="5760000" cy="1080000"/>
          </a:xfrm>
          <a:prstGeom prst="trapezoid">
            <a:avLst>
              <a:gd name="adj" fmla="val 35336"/>
            </a:avLst>
          </a:prstGeom>
          <a:solidFill>
            <a:srgbClr val="F8EBF6"/>
          </a:solidFill>
          <a:ln>
            <a:solidFill>
              <a:srgbClr val="F8EB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Trapezio 13"/>
          <p:cNvSpPr/>
          <p:nvPr/>
        </p:nvSpPr>
        <p:spPr>
          <a:xfrm rot="10800000">
            <a:off x="11832135" y="3884699"/>
            <a:ext cx="4932000" cy="1080000"/>
          </a:xfrm>
          <a:prstGeom prst="trapezoid">
            <a:avLst>
              <a:gd name="adj" fmla="val 35336"/>
            </a:avLst>
          </a:prstGeom>
          <a:solidFill>
            <a:srgbClr val="DFBBD4"/>
          </a:solidFill>
          <a:ln>
            <a:solidFill>
              <a:srgbClr val="DFBB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Trapezio 14"/>
          <p:cNvSpPr/>
          <p:nvPr/>
        </p:nvSpPr>
        <p:spPr>
          <a:xfrm rot="10800000">
            <a:off x="12627000" y="6243467"/>
            <a:ext cx="3294000" cy="1080000"/>
          </a:xfrm>
          <a:prstGeom prst="trapezoid">
            <a:avLst>
              <a:gd name="adj" fmla="val 35336"/>
            </a:avLst>
          </a:prstGeom>
          <a:solidFill>
            <a:srgbClr val="994980"/>
          </a:solidFill>
          <a:ln>
            <a:solidFill>
              <a:srgbClr val="9949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Trapezio 15"/>
          <p:cNvSpPr/>
          <p:nvPr/>
        </p:nvSpPr>
        <p:spPr>
          <a:xfrm rot="10800000">
            <a:off x="13024800" y="7422851"/>
            <a:ext cx="2520000" cy="1080000"/>
          </a:xfrm>
          <a:prstGeom prst="trapezoid">
            <a:avLst>
              <a:gd name="adj" fmla="val 35336"/>
            </a:avLst>
          </a:prstGeom>
          <a:solidFill>
            <a:srgbClr val="582A4A"/>
          </a:solidFill>
          <a:ln>
            <a:solidFill>
              <a:srgbClr val="582A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Trapezio 16"/>
          <p:cNvSpPr/>
          <p:nvPr/>
        </p:nvSpPr>
        <p:spPr>
          <a:xfrm rot="10800000">
            <a:off x="12233400" y="5064083"/>
            <a:ext cx="4122000" cy="1080000"/>
          </a:xfrm>
          <a:prstGeom prst="trapezoid">
            <a:avLst>
              <a:gd name="adj" fmla="val 35336"/>
            </a:avLst>
          </a:prstGeom>
          <a:solidFill>
            <a:srgbClr val="C88AB5"/>
          </a:solidFill>
          <a:ln>
            <a:solidFill>
              <a:srgbClr val="C88A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CasellaDiTesto 17"/>
          <p:cNvSpPr txBox="1"/>
          <p:nvPr/>
        </p:nvSpPr>
        <p:spPr>
          <a:xfrm>
            <a:off x="12913075" y="2952927"/>
            <a:ext cx="3285513" cy="584775"/>
          </a:xfrm>
          <a:prstGeom prst="rect">
            <a:avLst/>
          </a:prstGeom>
          <a:noFill/>
        </p:spPr>
        <p:txBody>
          <a:bodyPr wrap="square" rtlCol="0">
            <a:spAutoFit/>
          </a:bodyPr>
          <a:lstStyle/>
          <a:p>
            <a:r>
              <a:rPr lang="it-IT" sz="32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PIANIFICARE</a:t>
            </a:r>
            <a:endParaRPr lang="it-IT"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9" name="CasellaDiTesto 18"/>
          <p:cNvSpPr txBox="1"/>
          <p:nvPr/>
        </p:nvSpPr>
        <p:spPr>
          <a:xfrm>
            <a:off x="13072413" y="7389939"/>
            <a:ext cx="2545351" cy="523220"/>
          </a:xfrm>
          <a:prstGeom prst="rect">
            <a:avLst/>
          </a:prstGeom>
          <a:noFill/>
        </p:spPr>
        <p:txBody>
          <a:bodyPr wrap="square" rtlCol="0">
            <a:spAutoFit/>
          </a:bodyPr>
          <a:lstStyle/>
          <a:p>
            <a:r>
              <a:rPr lang="it-IT" sz="28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INGAGGIARE</a:t>
            </a:r>
            <a:endParaRPr lang="it-IT"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1" name="CasellaDiTesto 20"/>
          <p:cNvSpPr txBox="1"/>
          <p:nvPr/>
        </p:nvSpPr>
        <p:spPr>
          <a:xfrm>
            <a:off x="13005968" y="6498826"/>
            <a:ext cx="2742630" cy="523220"/>
          </a:xfrm>
          <a:prstGeom prst="rect">
            <a:avLst/>
          </a:prstGeom>
          <a:noFill/>
        </p:spPr>
        <p:txBody>
          <a:bodyPr wrap="square" rtlCol="0">
            <a:spAutoFit/>
          </a:bodyPr>
          <a:lstStyle/>
          <a:p>
            <a:r>
              <a:rPr lang="it-IT" sz="28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CONVERTIRE</a:t>
            </a:r>
          </a:p>
        </p:txBody>
      </p:sp>
      <p:sp>
        <p:nvSpPr>
          <p:cNvPr id="22" name="CasellaDiTesto 21"/>
          <p:cNvSpPr txBox="1"/>
          <p:nvPr/>
        </p:nvSpPr>
        <p:spPr>
          <a:xfrm>
            <a:off x="13115130" y="4197150"/>
            <a:ext cx="2881401" cy="523220"/>
          </a:xfrm>
          <a:prstGeom prst="rect">
            <a:avLst/>
          </a:prstGeom>
          <a:noFill/>
        </p:spPr>
        <p:txBody>
          <a:bodyPr wrap="square" rtlCol="0">
            <a:spAutoFit/>
          </a:bodyPr>
          <a:lstStyle/>
          <a:p>
            <a:r>
              <a:rPr lang="it-IT" sz="28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RAGGIUNGERE</a:t>
            </a:r>
          </a:p>
        </p:txBody>
      </p:sp>
      <p:sp>
        <p:nvSpPr>
          <p:cNvPr id="23" name="CasellaDiTesto 22"/>
          <p:cNvSpPr txBox="1"/>
          <p:nvPr/>
        </p:nvSpPr>
        <p:spPr>
          <a:xfrm>
            <a:off x="13622244" y="5342473"/>
            <a:ext cx="1723202" cy="523220"/>
          </a:xfrm>
          <a:prstGeom prst="rect">
            <a:avLst/>
          </a:prstGeom>
          <a:noFill/>
        </p:spPr>
        <p:txBody>
          <a:bodyPr wrap="square" rtlCol="0">
            <a:spAutoFit/>
          </a:bodyPr>
          <a:lstStyle/>
          <a:p>
            <a:r>
              <a:rPr lang="it-IT" sz="2800" b="1" dirty="0">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AGIRE</a:t>
            </a:r>
          </a:p>
        </p:txBody>
      </p:sp>
      <p:cxnSp>
        <p:nvCxnSpPr>
          <p:cNvPr id="25" name="Connettore 2 24"/>
          <p:cNvCxnSpPr/>
          <p:nvPr/>
        </p:nvCxnSpPr>
        <p:spPr>
          <a:xfrm flipH="1">
            <a:off x="15477742" y="3927750"/>
            <a:ext cx="1637243" cy="4575101"/>
          </a:xfrm>
          <a:prstGeom prst="straightConnector1">
            <a:avLst/>
          </a:prstGeom>
          <a:ln w="38100">
            <a:solidFill>
              <a:srgbClr val="645F63"/>
            </a:solidFill>
            <a:tailEnd type="triangle"/>
          </a:ln>
        </p:spPr>
        <p:style>
          <a:lnRef idx="1">
            <a:schemeClr val="accent1"/>
          </a:lnRef>
          <a:fillRef idx="0">
            <a:schemeClr val="accent1"/>
          </a:fillRef>
          <a:effectRef idx="0">
            <a:schemeClr val="accent1"/>
          </a:effectRef>
          <a:fontRef idx="minor">
            <a:schemeClr val="tx1"/>
          </a:fontRef>
        </p:style>
      </p:cxnSp>
      <p:sp>
        <p:nvSpPr>
          <p:cNvPr id="5" name="CasellaDiTesto 4"/>
          <p:cNvSpPr txBox="1"/>
          <p:nvPr/>
        </p:nvSpPr>
        <p:spPr>
          <a:xfrm>
            <a:off x="964024" y="7688626"/>
            <a:ext cx="11786669" cy="954107"/>
          </a:xfrm>
          <a:prstGeom prst="rect">
            <a:avLst/>
          </a:prstGeom>
          <a:noFill/>
        </p:spPr>
        <p:txBody>
          <a:bodyPr wrap="square" rtlCol="0">
            <a:spAutoFit/>
          </a:bodyPr>
          <a:lstStyle/>
          <a:p>
            <a:pPr algn="just"/>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In questa fase, il </a:t>
            </a:r>
            <a:r>
              <a:rPr lang="it-IT"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content</a:t>
            </a:r>
            <a:r>
              <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marketing </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può essere molto utile per </a:t>
            </a:r>
            <a:r>
              <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intrattenere, educare, ispirare </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e </a:t>
            </a:r>
            <a:r>
              <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convincere</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 i potenziali clienti raggiunti.</a:t>
            </a:r>
          </a:p>
        </p:txBody>
      </p:sp>
    </p:spTree>
    <p:extLst>
      <p:ext uri="{BB962C8B-B14F-4D97-AF65-F5344CB8AC3E}">
        <p14:creationId xmlns:p14="http://schemas.microsoft.com/office/powerpoint/2010/main" val="839497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618266" y="1575202"/>
            <a:ext cx="15737133" cy="1323439"/>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2. </a:t>
            </a:r>
            <a:r>
              <a:rPr lang="it-IT"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Strategie di successo per la tua campagna di marketing digitale</a:t>
            </a:r>
          </a:p>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sp>
        <p:nvSpPr>
          <p:cNvPr id="3" name="CuadroTexto 2">
            <a:extLst>
              <a:ext uri="{FF2B5EF4-FFF2-40B4-BE49-F238E27FC236}">
                <a16:creationId xmlns:a16="http://schemas.microsoft.com/office/drawing/2014/main" id="{82C042FF-D434-4A38-93CB-0832511D99F8}"/>
              </a:ext>
            </a:extLst>
          </p:cNvPr>
          <p:cNvSpPr txBox="1"/>
          <p:nvPr/>
        </p:nvSpPr>
        <p:spPr>
          <a:xfrm>
            <a:off x="618267" y="2530702"/>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2.4 RA</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E: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Convertire</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CuadroTexto 6">
            <a:extLst>
              <a:ext uri="{FF2B5EF4-FFF2-40B4-BE49-F238E27FC236}">
                <a16:creationId xmlns:a16="http://schemas.microsoft.com/office/drawing/2014/main" id="{899353FE-8C02-491A-97E3-0F609EE7C293}"/>
              </a:ext>
            </a:extLst>
          </p:cNvPr>
          <p:cNvSpPr txBox="1"/>
          <p:nvPr/>
        </p:nvSpPr>
        <p:spPr>
          <a:xfrm>
            <a:off x="618267" y="3352326"/>
            <a:ext cx="10709401" cy="1384995"/>
          </a:xfrm>
          <a:prstGeom prst="rect">
            <a:avLst/>
          </a:prstGeom>
          <a:noFill/>
        </p:spPr>
        <p:txBody>
          <a:bodyPr wrap="square" rtlCol="0">
            <a:spAutoFit/>
          </a:bodyPr>
          <a:lstStyle/>
          <a:p>
            <a:pPr algn="just">
              <a:spcAft>
                <a:spcPts val="1200"/>
              </a:spcAft>
            </a:pP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È qui che avviene il passaggio cruciale: la conversione da azione in vendita (sia online che offline) e </a:t>
            </a:r>
            <a:r>
              <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da potenziale cliente a cliente pagante</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CasellaDiTesto 5"/>
          <p:cNvSpPr txBox="1"/>
          <p:nvPr/>
        </p:nvSpPr>
        <p:spPr>
          <a:xfrm>
            <a:off x="618267" y="4810910"/>
            <a:ext cx="11851651" cy="3877985"/>
          </a:xfrm>
          <a:prstGeom prst="rect">
            <a:avLst/>
          </a:prstGeom>
          <a:noFill/>
        </p:spPr>
        <p:txBody>
          <a:bodyPr wrap="square" rtlCol="0">
            <a:spAutoFit/>
          </a:bodyPr>
          <a:lstStyle/>
          <a:p>
            <a:pPr algn="just">
              <a:spcAft>
                <a:spcPts val="1200"/>
              </a:spcAft>
            </a:pP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Questo è un buon momento per utilizzare tecniche di marketing come</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pPr marL="457200" indent="-457200" algn="just">
              <a:buClr>
                <a:srgbClr val="B05894"/>
              </a:buClr>
              <a:buFont typeface="Wingdings" panose="05000000000000000000" pitchFamily="2" charset="2"/>
              <a:buChar char="Ø"/>
            </a:pP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Retargeting</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(or remarketing).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Raggiungere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i</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visitatori</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precedenti</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pPr marL="457200" indent="-457200" algn="just">
              <a:buClr>
                <a:srgbClr val="B05894"/>
              </a:buClr>
              <a:buFont typeface="Wingdings" panose="05000000000000000000" pitchFamily="2" charset="2"/>
              <a:buChar char="Ø"/>
            </a:pP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Lead nurturing</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Insieme di attività, azioni o pratiche volte a creare una relazione con contatti potenzialmente interessati a un prodotto o servizio, attraverso</a:t>
            </a:r>
          </a:p>
          <a:p>
            <a:pPr algn="just">
              <a:buClr>
                <a:srgbClr val="B05894"/>
              </a:buClr>
            </a:pP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la consegna di contenuti pertinenti e personalizzati</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pPr marL="457200" indent="-457200" algn="just">
              <a:buClr>
                <a:srgbClr val="B05894"/>
              </a:buClr>
              <a:buFont typeface="Wingdings" panose="05000000000000000000" pitchFamily="2" charset="2"/>
              <a:buChar char="Ø"/>
            </a:pP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Personalizzazione</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del website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Creare esperienze personalizzate per i visitatori di un sito web su misura per le loro esigenze e desideri</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pPr marL="457200" indent="-457200" algn="just">
              <a:buClr>
                <a:srgbClr val="B05894"/>
              </a:buClr>
              <a:buFont typeface="Wingdings" panose="05000000000000000000" pitchFamily="2" charset="2"/>
              <a:buChar char="Ø"/>
            </a:pP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Ottimizzazione</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del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tasso</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di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conversione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(CRO). </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Processo per capire cosa cercano i tuoi visitatori quando arrivano sul tuo sito web e assicurarti che lo trovino.</a:t>
            </a:r>
          </a:p>
        </p:txBody>
      </p:sp>
      <p:sp>
        <p:nvSpPr>
          <p:cNvPr id="13" name="Trapezio 12"/>
          <p:cNvSpPr/>
          <p:nvPr/>
        </p:nvSpPr>
        <p:spPr>
          <a:xfrm rot="10800000">
            <a:off x="11419949" y="2705315"/>
            <a:ext cx="5760000" cy="1080000"/>
          </a:xfrm>
          <a:prstGeom prst="trapezoid">
            <a:avLst>
              <a:gd name="adj" fmla="val 35336"/>
            </a:avLst>
          </a:prstGeom>
          <a:solidFill>
            <a:srgbClr val="F8EBF6"/>
          </a:solidFill>
          <a:ln>
            <a:solidFill>
              <a:srgbClr val="F8EB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Trapezio 13"/>
          <p:cNvSpPr/>
          <p:nvPr/>
        </p:nvSpPr>
        <p:spPr>
          <a:xfrm rot="10800000">
            <a:off x="11832135" y="3884699"/>
            <a:ext cx="4932000" cy="1080000"/>
          </a:xfrm>
          <a:prstGeom prst="trapezoid">
            <a:avLst>
              <a:gd name="adj" fmla="val 35336"/>
            </a:avLst>
          </a:prstGeom>
          <a:solidFill>
            <a:srgbClr val="DFBBD4"/>
          </a:solidFill>
          <a:ln>
            <a:solidFill>
              <a:srgbClr val="DFBB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Trapezio 14"/>
          <p:cNvSpPr/>
          <p:nvPr/>
        </p:nvSpPr>
        <p:spPr>
          <a:xfrm rot="10800000">
            <a:off x="12627000" y="6243467"/>
            <a:ext cx="3294000" cy="1080000"/>
          </a:xfrm>
          <a:prstGeom prst="trapezoid">
            <a:avLst>
              <a:gd name="adj" fmla="val 35336"/>
            </a:avLst>
          </a:prstGeom>
          <a:solidFill>
            <a:srgbClr val="994980"/>
          </a:solidFill>
          <a:ln>
            <a:solidFill>
              <a:srgbClr val="9949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Trapezio 15"/>
          <p:cNvSpPr/>
          <p:nvPr/>
        </p:nvSpPr>
        <p:spPr>
          <a:xfrm rot="10800000">
            <a:off x="13024800" y="7422851"/>
            <a:ext cx="2520000" cy="1080000"/>
          </a:xfrm>
          <a:prstGeom prst="trapezoid">
            <a:avLst>
              <a:gd name="adj" fmla="val 35336"/>
            </a:avLst>
          </a:prstGeom>
          <a:solidFill>
            <a:srgbClr val="582A4A"/>
          </a:solidFill>
          <a:ln>
            <a:solidFill>
              <a:srgbClr val="582A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Trapezio 16"/>
          <p:cNvSpPr/>
          <p:nvPr/>
        </p:nvSpPr>
        <p:spPr>
          <a:xfrm rot="10800000">
            <a:off x="12233400" y="5064083"/>
            <a:ext cx="4122000" cy="1080000"/>
          </a:xfrm>
          <a:prstGeom prst="trapezoid">
            <a:avLst>
              <a:gd name="adj" fmla="val 35336"/>
            </a:avLst>
          </a:prstGeom>
          <a:solidFill>
            <a:srgbClr val="C88AB5"/>
          </a:solidFill>
          <a:ln>
            <a:solidFill>
              <a:srgbClr val="C88A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CasellaDiTesto 17"/>
          <p:cNvSpPr txBox="1"/>
          <p:nvPr/>
        </p:nvSpPr>
        <p:spPr>
          <a:xfrm>
            <a:off x="12877746" y="2936320"/>
            <a:ext cx="3477653" cy="584775"/>
          </a:xfrm>
          <a:prstGeom prst="rect">
            <a:avLst/>
          </a:prstGeom>
          <a:noFill/>
        </p:spPr>
        <p:txBody>
          <a:bodyPr wrap="square" rtlCol="0">
            <a:spAutoFit/>
          </a:bodyPr>
          <a:lstStyle/>
          <a:p>
            <a:r>
              <a:rPr lang="it-IT" sz="32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PIANIFICARE</a:t>
            </a:r>
            <a:endParaRPr lang="it-IT"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9" name="CasellaDiTesto 18"/>
          <p:cNvSpPr txBox="1"/>
          <p:nvPr/>
        </p:nvSpPr>
        <p:spPr>
          <a:xfrm>
            <a:off x="13095574" y="7422851"/>
            <a:ext cx="2724032" cy="523220"/>
          </a:xfrm>
          <a:prstGeom prst="rect">
            <a:avLst/>
          </a:prstGeom>
          <a:noFill/>
        </p:spPr>
        <p:txBody>
          <a:bodyPr wrap="square" rtlCol="0">
            <a:spAutoFit/>
          </a:bodyPr>
          <a:lstStyle/>
          <a:p>
            <a:r>
              <a:rPr lang="it-IT" sz="28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INGAGGIARE</a:t>
            </a:r>
            <a:endParaRPr lang="it-IT"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1" name="CasellaDiTesto 20"/>
          <p:cNvSpPr txBox="1"/>
          <p:nvPr/>
        </p:nvSpPr>
        <p:spPr>
          <a:xfrm>
            <a:off x="12983079" y="6286517"/>
            <a:ext cx="2767416" cy="523220"/>
          </a:xfrm>
          <a:prstGeom prst="rect">
            <a:avLst/>
          </a:prstGeom>
          <a:noFill/>
        </p:spPr>
        <p:txBody>
          <a:bodyPr wrap="square" rtlCol="0">
            <a:spAutoFit/>
          </a:bodyPr>
          <a:lstStyle/>
          <a:p>
            <a:r>
              <a:rPr lang="it-IT" sz="2800" b="1" dirty="0">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CONVERTIRE</a:t>
            </a:r>
          </a:p>
        </p:txBody>
      </p:sp>
      <p:sp>
        <p:nvSpPr>
          <p:cNvPr id="22" name="CasellaDiTesto 21"/>
          <p:cNvSpPr txBox="1"/>
          <p:nvPr/>
        </p:nvSpPr>
        <p:spPr>
          <a:xfrm>
            <a:off x="13024799" y="4146064"/>
            <a:ext cx="2881400" cy="523220"/>
          </a:xfrm>
          <a:prstGeom prst="rect">
            <a:avLst/>
          </a:prstGeom>
          <a:noFill/>
        </p:spPr>
        <p:txBody>
          <a:bodyPr wrap="square" rtlCol="0">
            <a:spAutoFit/>
          </a:bodyPr>
          <a:lstStyle/>
          <a:p>
            <a:r>
              <a:rPr lang="it-IT" sz="28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RAGGIUNGERE</a:t>
            </a:r>
          </a:p>
        </p:txBody>
      </p:sp>
      <p:sp>
        <p:nvSpPr>
          <p:cNvPr id="23" name="CasellaDiTesto 22"/>
          <p:cNvSpPr txBox="1"/>
          <p:nvPr/>
        </p:nvSpPr>
        <p:spPr>
          <a:xfrm>
            <a:off x="13703874" y="5359253"/>
            <a:ext cx="1499062" cy="523220"/>
          </a:xfrm>
          <a:prstGeom prst="rect">
            <a:avLst/>
          </a:prstGeom>
          <a:noFill/>
        </p:spPr>
        <p:txBody>
          <a:bodyPr wrap="square" rtlCol="0">
            <a:spAutoFit/>
          </a:bodyPr>
          <a:lstStyle/>
          <a:p>
            <a:r>
              <a:rPr lang="it-IT" sz="28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AGIRE</a:t>
            </a:r>
          </a:p>
        </p:txBody>
      </p:sp>
      <p:cxnSp>
        <p:nvCxnSpPr>
          <p:cNvPr id="25" name="Connettore 2 24"/>
          <p:cNvCxnSpPr/>
          <p:nvPr/>
        </p:nvCxnSpPr>
        <p:spPr>
          <a:xfrm flipH="1">
            <a:off x="15477742" y="3927750"/>
            <a:ext cx="1637243" cy="4575101"/>
          </a:xfrm>
          <a:prstGeom prst="straightConnector1">
            <a:avLst/>
          </a:prstGeom>
          <a:ln w="38100">
            <a:solidFill>
              <a:srgbClr val="645F6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3724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173147" y="1559854"/>
            <a:ext cx="15590987" cy="1323439"/>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2. </a:t>
            </a:r>
            <a:r>
              <a:rPr lang="it-IT"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Strategie di successo per la tua campagna di marketing digitale</a:t>
            </a:r>
          </a:p>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sp>
        <p:nvSpPr>
          <p:cNvPr id="3" name="CuadroTexto 2">
            <a:extLst>
              <a:ext uri="{FF2B5EF4-FFF2-40B4-BE49-F238E27FC236}">
                <a16:creationId xmlns:a16="http://schemas.microsoft.com/office/drawing/2014/main" id="{82C042FF-D434-4A38-93CB-0832511D99F8}"/>
              </a:ext>
            </a:extLst>
          </p:cNvPr>
          <p:cNvSpPr txBox="1"/>
          <p:nvPr/>
        </p:nvSpPr>
        <p:spPr>
          <a:xfrm>
            <a:off x="1173148" y="2600326"/>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2.5 RAC</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Ingaggiare</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CuadroTexto 6">
            <a:extLst>
              <a:ext uri="{FF2B5EF4-FFF2-40B4-BE49-F238E27FC236}">
                <a16:creationId xmlns:a16="http://schemas.microsoft.com/office/drawing/2014/main" id="{899353FE-8C02-491A-97E3-0F609EE7C293}"/>
              </a:ext>
            </a:extLst>
          </p:cNvPr>
          <p:cNvSpPr txBox="1"/>
          <p:nvPr/>
        </p:nvSpPr>
        <p:spPr>
          <a:xfrm>
            <a:off x="1156400" y="3299800"/>
            <a:ext cx="10694162" cy="2400657"/>
          </a:xfrm>
          <a:prstGeom prst="rect">
            <a:avLst/>
          </a:prstGeom>
          <a:noFill/>
        </p:spPr>
        <p:txBody>
          <a:bodyPr wrap="square" rtlCol="0">
            <a:spAutoFit/>
          </a:bodyPr>
          <a:lstStyle/>
          <a:p>
            <a:pPr algn="just">
              <a:spcAft>
                <a:spcPts val="1200"/>
              </a:spcAft>
            </a:pP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Dopo il primo acquisto di un nuovo cliente, lavora sulla </a:t>
            </a:r>
            <a:r>
              <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fidelizzazione del cliente</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 L’obiettivo è quello di sviluppare l’impegno, </a:t>
            </a:r>
            <a:r>
              <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il coinvolgimento e la relazione a lungo termine </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con il cliente.</a:t>
            </a:r>
          </a:p>
          <a:p>
            <a:pPr algn="just">
              <a:spcAft>
                <a:spcPts val="1200"/>
              </a:spcAft>
            </a:pP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CasellaDiTesto 5"/>
          <p:cNvSpPr txBox="1"/>
          <p:nvPr/>
        </p:nvSpPr>
        <p:spPr>
          <a:xfrm>
            <a:off x="1151771" y="5214941"/>
            <a:ext cx="11103004" cy="2246769"/>
          </a:xfrm>
          <a:prstGeom prst="rect">
            <a:avLst/>
          </a:prstGeom>
          <a:noFill/>
        </p:spPr>
        <p:txBody>
          <a:bodyPr wrap="square" rtlCol="0">
            <a:spAutoFit/>
          </a:bodyPr>
          <a:lstStyle/>
          <a:p>
            <a:pPr algn="just"/>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In questa fase abbiamo già raccolto dati sufficienti sul comportamento del nuovo cliente. Questi dati possono essere sfruttati per creare campagne di marketing e comunicazioni </a:t>
            </a:r>
            <a:r>
              <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iper-personalizzate.</a:t>
            </a:r>
          </a:p>
          <a:p>
            <a:pPr algn="just"/>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3" name="Trapezio 12"/>
          <p:cNvSpPr/>
          <p:nvPr/>
        </p:nvSpPr>
        <p:spPr>
          <a:xfrm rot="10800000">
            <a:off x="11419949" y="2705315"/>
            <a:ext cx="5760000" cy="1080000"/>
          </a:xfrm>
          <a:prstGeom prst="trapezoid">
            <a:avLst>
              <a:gd name="adj" fmla="val 35336"/>
            </a:avLst>
          </a:prstGeom>
          <a:solidFill>
            <a:srgbClr val="F8EBF6"/>
          </a:solidFill>
          <a:ln>
            <a:solidFill>
              <a:srgbClr val="F8EB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Trapezio 13"/>
          <p:cNvSpPr/>
          <p:nvPr/>
        </p:nvSpPr>
        <p:spPr>
          <a:xfrm rot="10800000">
            <a:off x="11832135" y="3884699"/>
            <a:ext cx="4932000" cy="1080000"/>
          </a:xfrm>
          <a:prstGeom prst="trapezoid">
            <a:avLst>
              <a:gd name="adj" fmla="val 35336"/>
            </a:avLst>
          </a:prstGeom>
          <a:solidFill>
            <a:srgbClr val="DFBBD4"/>
          </a:solidFill>
          <a:ln>
            <a:solidFill>
              <a:srgbClr val="DFBB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Trapezio 14"/>
          <p:cNvSpPr/>
          <p:nvPr/>
        </p:nvSpPr>
        <p:spPr>
          <a:xfrm rot="10800000">
            <a:off x="12627000" y="6243467"/>
            <a:ext cx="3294000" cy="1080000"/>
          </a:xfrm>
          <a:prstGeom prst="trapezoid">
            <a:avLst>
              <a:gd name="adj" fmla="val 35336"/>
            </a:avLst>
          </a:prstGeom>
          <a:solidFill>
            <a:srgbClr val="994980"/>
          </a:solidFill>
          <a:ln>
            <a:solidFill>
              <a:srgbClr val="9949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Trapezio 15"/>
          <p:cNvSpPr/>
          <p:nvPr/>
        </p:nvSpPr>
        <p:spPr>
          <a:xfrm rot="10800000">
            <a:off x="13024800" y="7422851"/>
            <a:ext cx="2520000" cy="1080000"/>
          </a:xfrm>
          <a:prstGeom prst="trapezoid">
            <a:avLst>
              <a:gd name="adj" fmla="val 35336"/>
            </a:avLst>
          </a:prstGeom>
          <a:solidFill>
            <a:srgbClr val="582A4A"/>
          </a:solidFill>
          <a:ln>
            <a:solidFill>
              <a:srgbClr val="582A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Trapezio 16"/>
          <p:cNvSpPr/>
          <p:nvPr/>
        </p:nvSpPr>
        <p:spPr>
          <a:xfrm rot="10800000">
            <a:off x="12233400" y="5064083"/>
            <a:ext cx="4122000" cy="1080000"/>
          </a:xfrm>
          <a:prstGeom prst="trapezoid">
            <a:avLst>
              <a:gd name="adj" fmla="val 35336"/>
            </a:avLst>
          </a:prstGeom>
          <a:solidFill>
            <a:srgbClr val="C88AB5"/>
          </a:solidFill>
          <a:ln>
            <a:solidFill>
              <a:srgbClr val="C88A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CasellaDiTesto 17"/>
          <p:cNvSpPr txBox="1"/>
          <p:nvPr/>
        </p:nvSpPr>
        <p:spPr>
          <a:xfrm>
            <a:off x="12946732" y="3018863"/>
            <a:ext cx="2974268" cy="584775"/>
          </a:xfrm>
          <a:prstGeom prst="rect">
            <a:avLst/>
          </a:prstGeom>
          <a:noFill/>
        </p:spPr>
        <p:txBody>
          <a:bodyPr wrap="square" rtlCol="0">
            <a:spAutoFit/>
          </a:bodyPr>
          <a:lstStyle/>
          <a:p>
            <a:r>
              <a:rPr lang="it-IT" sz="32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PIANIFICARE</a:t>
            </a:r>
            <a:endParaRPr lang="it-IT"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9" name="CasellaDiTesto 18"/>
          <p:cNvSpPr txBox="1"/>
          <p:nvPr/>
        </p:nvSpPr>
        <p:spPr>
          <a:xfrm>
            <a:off x="13016606" y="7404521"/>
            <a:ext cx="2545351" cy="523220"/>
          </a:xfrm>
          <a:prstGeom prst="rect">
            <a:avLst/>
          </a:prstGeom>
          <a:noFill/>
        </p:spPr>
        <p:txBody>
          <a:bodyPr wrap="square" rtlCol="0">
            <a:spAutoFit/>
          </a:bodyPr>
          <a:lstStyle/>
          <a:p>
            <a:r>
              <a:rPr lang="it-IT" sz="2800" b="1" dirty="0">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INGAGGIARE</a:t>
            </a:r>
            <a:endParaRPr lang="it-IT" b="1" dirty="0">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1" name="CasellaDiTesto 20"/>
          <p:cNvSpPr txBox="1"/>
          <p:nvPr/>
        </p:nvSpPr>
        <p:spPr>
          <a:xfrm>
            <a:off x="13119248" y="6521857"/>
            <a:ext cx="2629235" cy="523220"/>
          </a:xfrm>
          <a:prstGeom prst="rect">
            <a:avLst/>
          </a:prstGeom>
          <a:noFill/>
        </p:spPr>
        <p:txBody>
          <a:bodyPr wrap="square" rtlCol="0">
            <a:spAutoFit/>
          </a:bodyPr>
          <a:lstStyle/>
          <a:p>
            <a:r>
              <a:rPr lang="it-IT" sz="28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CONVERTIRE</a:t>
            </a:r>
          </a:p>
        </p:txBody>
      </p:sp>
      <p:sp>
        <p:nvSpPr>
          <p:cNvPr id="22" name="CasellaDiTesto 21"/>
          <p:cNvSpPr txBox="1"/>
          <p:nvPr/>
        </p:nvSpPr>
        <p:spPr>
          <a:xfrm>
            <a:off x="12946732" y="4129149"/>
            <a:ext cx="3232252" cy="523220"/>
          </a:xfrm>
          <a:prstGeom prst="rect">
            <a:avLst/>
          </a:prstGeom>
          <a:noFill/>
        </p:spPr>
        <p:txBody>
          <a:bodyPr wrap="square" rtlCol="0">
            <a:spAutoFit/>
          </a:bodyPr>
          <a:lstStyle/>
          <a:p>
            <a:r>
              <a:rPr lang="it-IT" sz="28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RAGGIUNGERE</a:t>
            </a:r>
          </a:p>
        </p:txBody>
      </p:sp>
      <p:sp>
        <p:nvSpPr>
          <p:cNvPr id="23" name="CasellaDiTesto 22"/>
          <p:cNvSpPr txBox="1"/>
          <p:nvPr/>
        </p:nvSpPr>
        <p:spPr>
          <a:xfrm>
            <a:off x="13821598" y="5342473"/>
            <a:ext cx="1637243" cy="523220"/>
          </a:xfrm>
          <a:prstGeom prst="rect">
            <a:avLst/>
          </a:prstGeom>
          <a:noFill/>
        </p:spPr>
        <p:txBody>
          <a:bodyPr wrap="square" rtlCol="0">
            <a:spAutoFit/>
          </a:bodyPr>
          <a:lstStyle/>
          <a:p>
            <a:r>
              <a:rPr lang="it-IT" sz="28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AGIRE</a:t>
            </a:r>
          </a:p>
        </p:txBody>
      </p:sp>
      <p:cxnSp>
        <p:nvCxnSpPr>
          <p:cNvPr id="25" name="Connettore 2 24"/>
          <p:cNvCxnSpPr/>
          <p:nvPr/>
        </p:nvCxnSpPr>
        <p:spPr>
          <a:xfrm flipH="1">
            <a:off x="15477742" y="3927750"/>
            <a:ext cx="1637243" cy="4575101"/>
          </a:xfrm>
          <a:prstGeom prst="straightConnector1">
            <a:avLst/>
          </a:prstGeom>
          <a:ln w="38100">
            <a:solidFill>
              <a:srgbClr val="645F63"/>
            </a:solidFill>
            <a:tailEnd type="triangle"/>
          </a:ln>
        </p:spPr>
        <p:style>
          <a:lnRef idx="1">
            <a:schemeClr val="accent1"/>
          </a:lnRef>
          <a:fillRef idx="0">
            <a:schemeClr val="accent1"/>
          </a:fillRef>
          <a:effectRef idx="0">
            <a:schemeClr val="accent1"/>
          </a:effectRef>
          <a:fontRef idx="minor">
            <a:schemeClr val="tx1"/>
          </a:fontRef>
        </p:style>
      </p:cxnSp>
      <p:sp>
        <p:nvSpPr>
          <p:cNvPr id="5" name="CasellaDiTesto 4"/>
          <p:cNvSpPr txBox="1"/>
          <p:nvPr/>
        </p:nvSpPr>
        <p:spPr>
          <a:xfrm>
            <a:off x="1173146" y="7078362"/>
            <a:ext cx="10709404" cy="954107"/>
          </a:xfrm>
          <a:prstGeom prst="rect">
            <a:avLst/>
          </a:prstGeom>
          <a:noFill/>
        </p:spPr>
        <p:txBody>
          <a:bodyPr wrap="square" rtlCol="0">
            <a:spAutoFit/>
          </a:bodyPr>
          <a:lstStyle/>
          <a:p>
            <a:pPr algn="just"/>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Questo è anche il momento giusto per misurare la percentuale di clienti attivi e il loro </a:t>
            </a:r>
            <a:r>
              <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livello di soddisfazione</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spTree>
    <p:extLst>
      <p:ext uri="{BB962C8B-B14F-4D97-AF65-F5344CB8AC3E}">
        <p14:creationId xmlns:p14="http://schemas.microsoft.com/office/powerpoint/2010/main" val="1066059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785C1DB3-25FB-3AD4-CCC1-4D6B982DAABA}"/>
              </a:ext>
            </a:extLst>
          </p:cNvPr>
          <p:cNvSpPr/>
          <p:nvPr/>
        </p:nvSpPr>
        <p:spPr>
          <a:xfrm>
            <a:off x="10921074" y="2643923"/>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FC7E83DD-3641-D2F1-E241-532A461817B2}"/>
              </a:ext>
            </a:extLst>
          </p:cNvPr>
          <p:cNvSpPr/>
          <p:nvPr/>
        </p:nvSpPr>
        <p:spPr>
          <a:xfrm>
            <a:off x="6336837" y="2628900"/>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953B3577-D9C0-67CB-B8BD-0E33B29CFE77}"/>
              </a:ext>
            </a:extLst>
          </p:cNvPr>
          <p:cNvSpPr/>
          <p:nvPr/>
        </p:nvSpPr>
        <p:spPr>
          <a:xfrm>
            <a:off x="1752600" y="2628900"/>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B55D1384-6811-342B-65B8-F85E2C0DA244}"/>
              </a:ext>
            </a:extLst>
          </p:cNvPr>
          <p:cNvSpPr txBox="1"/>
          <p:nvPr/>
        </p:nvSpPr>
        <p:spPr>
          <a:xfrm>
            <a:off x="1447800" y="1573291"/>
            <a:ext cx="4343400" cy="707886"/>
          </a:xfrm>
          <a:prstGeom prst="rect">
            <a:avLst/>
          </a:prstGeom>
          <a:noFill/>
        </p:spPr>
        <p:txBody>
          <a:bodyPr wrap="square" rtlCol="0">
            <a:spAutoFit/>
          </a:bodyPr>
          <a:lstStyle/>
          <a:p>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Riassumendo</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Rectangle 58">
            <a:extLst>
              <a:ext uri="{FF2B5EF4-FFF2-40B4-BE49-F238E27FC236}">
                <a16:creationId xmlns:a16="http://schemas.microsoft.com/office/drawing/2014/main" id="{C19CE81B-88B7-56D0-835C-580EF1D39AEA}"/>
              </a:ext>
            </a:extLst>
          </p:cNvPr>
          <p:cNvSpPr/>
          <p:nvPr/>
        </p:nvSpPr>
        <p:spPr>
          <a:xfrm>
            <a:off x="2331155" y="2835176"/>
            <a:ext cx="2774245" cy="2308324"/>
          </a:xfrm>
          <a:prstGeom prst="rect">
            <a:avLst/>
          </a:prstGeom>
        </p:spPr>
        <p:txBody>
          <a:bodyPr wrap="square">
            <a:spAutoFit/>
          </a:bodyPr>
          <a:lstStyle/>
          <a:p>
            <a:pPr algn="ctr"/>
            <a:r>
              <a:rPr lang="it-IT"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RACE è un framework che può aiutare a pianificare e gestire strategie di marketing digitale </a:t>
            </a:r>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5" name="object 2">
            <a:extLst>
              <a:ext uri="{FF2B5EF4-FFF2-40B4-BE49-F238E27FC236}">
                <a16:creationId xmlns:a16="http://schemas.microsoft.com/office/drawing/2014/main" id="{194018B4-B354-3889-61E1-72BFFF89DBEB}"/>
              </a:ext>
            </a:extLst>
          </p:cNvPr>
          <p:cNvPicPr/>
          <p:nvPr/>
        </p:nvPicPr>
        <p:blipFill>
          <a:blip r:embed="rId2" cstate="print"/>
          <a:stretch>
            <a:fillRect/>
          </a:stretch>
        </p:blipFill>
        <p:spPr>
          <a:xfrm>
            <a:off x="1892149" y="3160915"/>
            <a:ext cx="435185" cy="510356"/>
          </a:xfrm>
          <a:prstGeom prst="rect">
            <a:avLst/>
          </a:prstGeom>
        </p:spPr>
      </p:pic>
      <p:sp>
        <p:nvSpPr>
          <p:cNvPr id="7" name="Rectangle 58">
            <a:extLst>
              <a:ext uri="{FF2B5EF4-FFF2-40B4-BE49-F238E27FC236}">
                <a16:creationId xmlns:a16="http://schemas.microsoft.com/office/drawing/2014/main" id="{DC5D6AA9-5455-9552-81E8-CF2B76572622}"/>
              </a:ext>
            </a:extLst>
          </p:cNvPr>
          <p:cNvSpPr/>
          <p:nvPr/>
        </p:nvSpPr>
        <p:spPr>
          <a:xfrm>
            <a:off x="6962671" y="2835176"/>
            <a:ext cx="2726965" cy="2308324"/>
          </a:xfrm>
          <a:prstGeom prst="rect">
            <a:avLst/>
          </a:prstGeom>
        </p:spPr>
        <p:txBody>
          <a:bodyPr wrap="square">
            <a:spAutoFit/>
          </a:bodyPr>
          <a:lstStyle/>
          <a:p>
            <a:pPr algn="ctr"/>
            <a:r>
              <a:rPr lang="it-IT"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Questo quadro consiste in un momento di pianificazione iniziale, seguito da 4 fasi strategiche </a:t>
            </a:r>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8" name="object 2">
            <a:extLst>
              <a:ext uri="{FF2B5EF4-FFF2-40B4-BE49-F238E27FC236}">
                <a16:creationId xmlns:a16="http://schemas.microsoft.com/office/drawing/2014/main" id="{49413C0B-8236-CA4A-DD00-985667C34D37}"/>
              </a:ext>
            </a:extLst>
          </p:cNvPr>
          <p:cNvPicPr/>
          <p:nvPr/>
        </p:nvPicPr>
        <p:blipFill>
          <a:blip r:embed="rId2" cstate="print"/>
          <a:stretch>
            <a:fillRect/>
          </a:stretch>
        </p:blipFill>
        <p:spPr>
          <a:xfrm>
            <a:off x="6549923" y="3174434"/>
            <a:ext cx="435185" cy="510356"/>
          </a:xfrm>
          <a:prstGeom prst="rect">
            <a:avLst/>
          </a:prstGeom>
        </p:spPr>
      </p:pic>
      <p:sp>
        <p:nvSpPr>
          <p:cNvPr id="10" name="Rectangle 58">
            <a:extLst>
              <a:ext uri="{FF2B5EF4-FFF2-40B4-BE49-F238E27FC236}">
                <a16:creationId xmlns:a16="http://schemas.microsoft.com/office/drawing/2014/main" id="{57A4DE11-6DBD-D00A-3E1D-605EE186F6F6}"/>
              </a:ext>
            </a:extLst>
          </p:cNvPr>
          <p:cNvSpPr/>
          <p:nvPr/>
        </p:nvSpPr>
        <p:spPr>
          <a:xfrm>
            <a:off x="11569551" y="2835176"/>
            <a:ext cx="2371366" cy="1938992"/>
          </a:xfrm>
          <a:prstGeom prst="rect">
            <a:avLst/>
          </a:prstGeom>
        </p:spPr>
        <p:txBody>
          <a:bodyPr wrap="square">
            <a:spAutoFit/>
          </a:bodyPr>
          <a:lstStyle/>
          <a:p>
            <a:pPr algn="ctr"/>
            <a:r>
              <a:rPr lang="it-IT"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RACE sta per: Raggiungere</a:t>
            </a:r>
            <a:br>
              <a:rPr lang="it-IT"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br>
            <a:r>
              <a:rPr lang="it-IT"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Agire</a:t>
            </a:r>
            <a:br>
              <a:rPr lang="it-IT"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br>
            <a:r>
              <a:rPr lang="it-IT"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Convertire</a:t>
            </a:r>
            <a:br>
              <a:rPr lang="it-IT"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br>
            <a:r>
              <a:rPr lang="it-IT"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Ingaggiare</a:t>
            </a:r>
          </a:p>
        </p:txBody>
      </p:sp>
      <p:pic>
        <p:nvPicPr>
          <p:cNvPr id="11" name="object 2">
            <a:extLst>
              <a:ext uri="{FF2B5EF4-FFF2-40B4-BE49-F238E27FC236}">
                <a16:creationId xmlns:a16="http://schemas.microsoft.com/office/drawing/2014/main" id="{AD4F969A-85AE-A98D-87DE-D66181C2F1E0}"/>
              </a:ext>
            </a:extLst>
          </p:cNvPr>
          <p:cNvPicPr/>
          <p:nvPr/>
        </p:nvPicPr>
        <p:blipFill>
          <a:blip r:embed="rId2" cstate="print"/>
          <a:stretch>
            <a:fillRect/>
          </a:stretch>
        </p:blipFill>
        <p:spPr>
          <a:xfrm>
            <a:off x="11134366" y="3174434"/>
            <a:ext cx="435185" cy="510356"/>
          </a:xfrm>
          <a:prstGeom prst="rect">
            <a:avLst/>
          </a:prstGeom>
        </p:spPr>
      </p:pic>
      <p:sp>
        <p:nvSpPr>
          <p:cNvPr id="25" name="Rectángulo 24">
            <a:extLst>
              <a:ext uri="{FF2B5EF4-FFF2-40B4-BE49-F238E27FC236}">
                <a16:creationId xmlns:a16="http://schemas.microsoft.com/office/drawing/2014/main" id="{E92C4DEF-F8D7-AA5F-8DB9-37560EE80165}"/>
              </a:ext>
            </a:extLst>
          </p:cNvPr>
          <p:cNvSpPr/>
          <p:nvPr/>
        </p:nvSpPr>
        <p:spPr>
          <a:xfrm>
            <a:off x="1752600" y="5579999"/>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angle 58">
            <a:extLst>
              <a:ext uri="{FF2B5EF4-FFF2-40B4-BE49-F238E27FC236}">
                <a16:creationId xmlns:a16="http://schemas.microsoft.com/office/drawing/2014/main" id="{58EDE693-DE1C-5E00-503D-2D71BD5D0C94}"/>
              </a:ext>
            </a:extLst>
          </p:cNvPr>
          <p:cNvSpPr/>
          <p:nvPr/>
        </p:nvSpPr>
        <p:spPr>
          <a:xfrm>
            <a:off x="2309705" y="5750140"/>
            <a:ext cx="2267209" cy="2308324"/>
          </a:xfrm>
          <a:prstGeom prst="rect">
            <a:avLst/>
          </a:prstGeom>
        </p:spPr>
        <p:txBody>
          <a:bodyPr wrap="square">
            <a:spAutoFit/>
          </a:bodyPr>
          <a:lstStyle/>
          <a:p>
            <a:pPr algn="ctr"/>
            <a:r>
              <a:rPr lang="it-IT"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È consigliabile adottare un approccio basato sui dati durante la pianificazione</a:t>
            </a:r>
          </a:p>
        </p:txBody>
      </p:sp>
      <p:pic>
        <p:nvPicPr>
          <p:cNvPr id="28" name="object 2">
            <a:extLst>
              <a:ext uri="{FF2B5EF4-FFF2-40B4-BE49-F238E27FC236}">
                <a16:creationId xmlns:a16="http://schemas.microsoft.com/office/drawing/2014/main" id="{5BF319F7-F234-F50F-2E21-3AFF48E38879}"/>
              </a:ext>
            </a:extLst>
          </p:cNvPr>
          <p:cNvPicPr/>
          <p:nvPr/>
        </p:nvPicPr>
        <p:blipFill>
          <a:blip r:embed="rId2" cstate="print"/>
          <a:stretch>
            <a:fillRect/>
          </a:stretch>
        </p:blipFill>
        <p:spPr>
          <a:xfrm>
            <a:off x="1892149" y="6112014"/>
            <a:ext cx="435185" cy="510356"/>
          </a:xfrm>
          <a:prstGeom prst="rect">
            <a:avLst/>
          </a:prstGeom>
        </p:spPr>
      </p:pic>
    </p:spTree>
    <p:extLst>
      <p:ext uri="{BB962C8B-B14F-4D97-AF65-F5344CB8AC3E}">
        <p14:creationId xmlns:p14="http://schemas.microsoft.com/office/powerpoint/2010/main" val="1813886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108204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3.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Strumenti</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principali</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82C042FF-D434-4A38-93CB-0832511D99F8}"/>
              </a:ext>
            </a:extLst>
          </p:cNvPr>
          <p:cNvSpPr txBox="1"/>
          <p:nvPr/>
        </p:nvSpPr>
        <p:spPr>
          <a:xfrm>
            <a:off x="1524000" y="2562880"/>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3.1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Strumenti</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di social media marketing</a:t>
            </a:r>
          </a:p>
        </p:txBody>
      </p:sp>
      <p:sp>
        <p:nvSpPr>
          <p:cNvPr id="4" name="CuadroTexto 6">
            <a:extLst>
              <a:ext uri="{FF2B5EF4-FFF2-40B4-BE49-F238E27FC236}">
                <a16:creationId xmlns:a16="http://schemas.microsoft.com/office/drawing/2014/main" id="{899353FE-8C02-491A-97E3-0F609EE7C293}"/>
              </a:ext>
            </a:extLst>
          </p:cNvPr>
          <p:cNvSpPr txBox="1"/>
          <p:nvPr/>
        </p:nvSpPr>
        <p:spPr>
          <a:xfrm>
            <a:off x="3260270" y="3083449"/>
            <a:ext cx="14113329" cy="6155531"/>
          </a:xfrm>
          <a:prstGeom prst="rect">
            <a:avLst/>
          </a:prstGeom>
          <a:noFill/>
        </p:spPr>
        <p:txBody>
          <a:bodyPr wrap="square" rtlCol="0">
            <a:spAutoFit/>
          </a:bodyPr>
          <a:lstStyle/>
          <a:p>
            <a:pPr marL="514350" indent="-514350" algn="just">
              <a:spcAft>
                <a:spcPts val="1200"/>
              </a:spcAft>
              <a:buFont typeface="+mj-lt"/>
              <a:buAutoNum type="arabicParenR"/>
            </a:pP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hlinkClick r:id="rId2"/>
              </a:rPr>
              <a:t>Sprout Social</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Una piattaforma di gestione dei social media che aiuta le aziende a organizzare il calendario dei contenuti, pubblicare e pianificare i contenuti su più piattaforme e in base a quando i follower sono più attivi e semplificare la collaborazione con colleghi e clienti</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pPr marL="514350" indent="-514350" algn="just">
              <a:spcAft>
                <a:spcPts val="1200"/>
              </a:spcAft>
              <a:buFont typeface="+mj-lt"/>
              <a:buAutoNum type="arabicParenR"/>
            </a:pP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hlinkClick r:id="rId3"/>
              </a:rPr>
              <a:t>Loomly</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Questa «piattaforma di successo del marchio» è ideale per collaborare in modo efficiente all'interno dei team di marketing. Ha una varietà di funzionalità come calendari integrati, libreria di contenuti, guida e suggerimenti per l’ottimizzazione, idee di post basate su argomenti di tendenza, analisi e molto altro</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pPr marL="514350" indent="-514350" algn="just">
              <a:spcAft>
                <a:spcPts val="1200"/>
              </a:spcAft>
              <a:buFont typeface="+mj-lt"/>
              <a:buAutoNum type="arabicParenR"/>
            </a:pP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hlinkClick r:id="rId4"/>
              </a:rPr>
              <a:t>Audiense</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Questa piattaforma può aiutare le aziende nei processi di segmentazione e targeting del pubblico e della pubblicità mettendo l’ascolto sociale, la segmentazione dei consumatori e la comprensione culturale al centro della strategia di marketing.</a:t>
            </a:r>
          </a:p>
          <a:p>
            <a:pPr marL="514350" indent="-514350" algn="just">
              <a:spcAft>
                <a:spcPts val="1200"/>
              </a:spcAft>
              <a:buFont typeface="+mj-lt"/>
              <a:buAutoNum type="arabicParenR"/>
            </a:pPr>
            <a:endPar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9" name="Immagine 8"/>
          <p:cNvPicPr>
            <a:picLocks noChangeAspect="1"/>
          </p:cNvPicPr>
          <p:nvPr/>
        </p:nvPicPr>
        <p:blipFill rotWithShape="1">
          <a:blip r:embed="rId5">
            <a:extLst>
              <a:ext uri="{28A0092B-C50C-407E-A947-70E740481C1C}">
                <a14:useLocalDpi xmlns:a14="http://schemas.microsoft.com/office/drawing/2010/main" val="0"/>
              </a:ext>
            </a:extLst>
          </a:blip>
          <a:srcRect l="13994" t="18255" r="16035" b="24191"/>
          <a:stretch/>
        </p:blipFill>
        <p:spPr>
          <a:xfrm>
            <a:off x="217726" y="7333164"/>
            <a:ext cx="2808936" cy="936312"/>
          </a:xfrm>
          <a:prstGeom prst="rect">
            <a:avLst/>
          </a:prstGeom>
        </p:spPr>
      </p:pic>
      <p:pic>
        <p:nvPicPr>
          <p:cNvPr id="10" name="Immagin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000" y="5305630"/>
            <a:ext cx="2791215" cy="1781424"/>
          </a:xfrm>
          <a:prstGeom prst="rect">
            <a:avLst/>
          </a:prstGeom>
        </p:spPr>
      </p:pic>
      <p:pic>
        <p:nvPicPr>
          <p:cNvPr id="11" name="Immagin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1000" y="3344706"/>
            <a:ext cx="2482388" cy="1732898"/>
          </a:xfrm>
          <a:prstGeom prst="rect">
            <a:avLst/>
          </a:prstGeom>
        </p:spPr>
      </p:pic>
    </p:spTree>
    <p:extLst>
      <p:ext uri="{BB962C8B-B14F-4D97-AF65-F5344CB8AC3E}">
        <p14:creationId xmlns:p14="http://schemas.microsoft.com/office/powerpoint/2010/main" val="1176118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108204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3.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Strumenti</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principali</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sp>
        <p:nvSpPr>
          <p:cNvPr id="3" name="CuadroTexto 2">
            <a:extLst>
              <a:ext uri="{FF2B5EF4-FFF2-40B4-BE49-F238E27FC236}">
                <a16:creationId xmlns:a16="http://schemas.microsoft.com/office/drawing/2014/main" id="{82C042FF-D434-4A38-93CB-0832511D99F8}"/>
              </a:ext>
            </a:extLst>
          </p:cNvPr>
          <p:cNvSpPr txBox="1"/>
          <p:nvPr/>
        </p:nvSpPr>
        <p:spPr>
          <a:xfrm>
            <a:off x="1524000" y="2562880"/>
            <a:ext cx="10515600" cy="954107"/>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3.2 </a:t>
            </a:r>
            <a:r>
              <a:rPr lang="it-IT" sz="2800" b="1" dirty="0">
                <a:latin typeface="Microsoft Sans Serif" panose="020B0604020202020204" pitchFamily="34" charset="0"/>
                <a:ea typeface="Microsoft Sans Serif" panose="020B0604020202020204" pitchFamily="34" charset="0"/>
                <a:cs typeface="Microsoft Sans Serif" panose="020B0604020202020204" pitchFamily="34" charset="0"/>
              </a:rPr>
              <a:t>Strumenti SEO (ottimizzazione per i motori di ricerca)</a:t>
            </a:r>
          </a:p>
          <a:p>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CuadroTexto 6">
            <a:extLst>
              <a:ext uri="{FF2B5EF4-FFF2-40B4-BE49-F238E27FC236}">
                <a16:creationId xmlns:a16="http://schemas.microsoft.com/office/drawing/2014/main" id="{899353FE-8C02-491A-97E3-0F609EE7C293}"/>
              </a:ext>
            </a:extLst>
          </p:cNvPr>
          <p:cNvSpPr txBox="1"/>
          <p:nvPr/>
        </p:nvSpPr>
        <p:spPr>
          <a:xfrm>
            <a:off x="3172215" y="3375718"/>
            <a:ext cx="13487400" cy="5016758"/>
          </a:xfrm>
          <a:prstGeom prst="rect">
            <a:avLst/>
          </a:prstGeom>
          <a:noFill/>
        </p:spPr>
        <p:txBody>
          <a:bodyPr wrap="square" rtlCol="0">
            <a:spAutoFit/>
          </a:bodyPr>
          <a:lstStyle/>
          <a:p>
            <a:pPr marL="514350" indent="-514350" algn="just">
              <a:spcAft>
                <a:spcPts val="2400"/>
              </a:spcAft>
              <a:buFont typeface="+mj-lt"/>
              <a:buAutoNum type="arabicParenR"/>
            </a:pP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hlinkClick r:id="rId2"/>
              </a:rPr>
              <a:t>Ahrefs</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un set di strumenti SEO </a:t>
            </a:r>
            <a:r>
              <a:rPr lang="it-IT" sz="2800" dirty="0" err="1">
                <a:latin typeface="Microsoft Sans Serif" panose="020B0604020202020204" pitchFamily="34" charset="0"/>
                <a:ea typeface="Microsoft Sans Serif" panose="020B0604020202020204" pitchFamily="34" charset="0"/>
                <a:cs typeface="Microsoft Sans Serif" panose="020B0604020202020204" pitchFamily="34" charset="0"/>
              </a:rPr>
              <a:t>all</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-in-one: ha una dashboard di progetto, esploratore di siti, esploratore di parole chiave, audit del sito, tracker di ranking ed esploratore di contenuti</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pPr marL="514350" indent="-514350" algn="just">
              <a:spcAft>
                <a:spcPts val="2400"/>
              </a:spcAft>
              <a:buFont typeface="+mj-lt"/>
              <a:buAutoNum type="arabicParenR"/>
            </a:pP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hlinkClick r:id="rId3"/>
              </a:rPr>
              <a:t>Clearscope</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Una piattaforma che fornisce un editor dettagliato per consigliare parole chiave, intestazioni e leggibilità per aiutarti a scrivere (o riscrivere) post di blog di alto livello e ben bilanciati e ottimizzare i tuoi contenuti esistenti</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pPr marL="514350" indent="-514350" algn="just">
              <a:spcAft>
                <a:spcPts val="1200"/>
              </a:spcAft>
              <a:buFont typeface="+mj-lt"/>
              <a:buAutoNum type="arabicParenR"/>
            </a:pP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hlinkClick r:id="rId4"/>
              </a:rPr>
              <a:t>SEMrush</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Questa piattaforma contiene strumenti per il social media marketing, il </a:t>
            </a:r>
            <a:r>
              <a:rPr lang="it-IT" sz="2800" dirty="0" err="1">
                <a:latin typeface="Microsoft Sans Serif" panose="020B0604020202020204" pitchFamily="34" charset="0"/>
                <a:ea typeface="Microsoft Sans Serif" panose="020B0604020202020204" pitchFamily="34" charset="0"/>
                <a:cs typeface="Microsoft Sans Serif" panose="020B0604020202020204" pitchFamily="34" charset="0"/>
              </a:rPr>
              <a:t>content</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 marketing e molto altro. In particolare, è anche un ottimo strumento per la SEO, in quanto ti consente di tracciare la posizione delle tue parole chiave prioritarie e allo stesso modo esplorare nuovi termini per cui classificarti</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5" name="Immagin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339" y="3341162"/>
            <a:ext cx="3477065" cy="760608"/>
          </a:xfrm>
          <a:prstGeom prst="rect">
            <a:avLst/>
          </a:prstGeom>
        </p:spPr>
      </p:pic>
      <p:pic>
        <p:nvPicPr>
          <p:cNvPr id="6" name="Immagine 5"/>
          <p:cNvPicPr>
            <a:picLocks noChangeAspect="1"/>
          </p:cNvPicPr>
          <p:nvPr/>
        </p:nvPicPr>
        <p:blipFill rotWithShape="1">
          <a:blip r:embed="rId6">
            <a:extLst>
              <a:ext uri="{28A0092B-C50C-407E-A947-70E740481C1C}">
                <a14:useLocalDpi xmlns:a14="http://schemas.microsoft.com/office/drawing/2010/main" val="0"/>
              </a:ext>
            </a:extLst>
          </a:blip>
          <a:srcRect t="32062" b="39493"/>
          <a:stretch/>
        </p:blipFill>
        <p:spPr>
          <a:xfrm>
            <a:off x="237218" y="4638387"/>
            <a:ext cx="2836037" cy="806695"/>
          </a:xfrm>
          <a:prstGeom prst="rect">
            <a:avLst/>
          </a:prstGeom>
        </p:spPr>
      </p:pic>
      <p:pic>
        <p:nvPicPr>
          <p:cNvPr id="7" name="Immagin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7739" y="5981700"/>
            <a:ext cx="2934996" cy="1649095"/>
          </a:xfrm>
          <a:prstGeom prst="rect">
            <a:avLst/>
          </a:prstGeom>
        </p:spPr>
      </p:pic>
    </p:spTree>
    <p:extLst>
      <p:ext uri="{BB962C8B-B14F-4D97-AF65-F5344CB8AC3E}">
        <p14:creationId xmlns:p14="http://schemas.microsoft.com/office/powerpoint/2010/main" val="2001465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108204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3.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Strumenti</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principali</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sp>
        <p:nvSpPr>
          <p:cNvPr id="3" name="CuadroTexto 2">
            <a:extLst>
              <a:ext uri="{FF2B5EF4-FFF2-40B4-BE49-F238E27FC236}">
                <a16:creationId xmlns:a16="http://schemas.microsoft.com/office/drawing/2014/main" id="{82C042FF-D434-4A38-93CB-0832511D99F8}"/>
              </a:ext>
            </a:extLst>
          </p:cNvPr>
          <p:cNvSpPr txBox="1"/>
          <p:nvPr/>
        </p:nvSpPr>
        <p:spPr>
          <a:xfrm>
            <a:off x="1524000" y="2562880"/>
            <a:ext cx="10040186" cy="954107"/>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3.3 </a:t>
            </a:r>
            <a:r>
              <a:rPr lang="it-IT" sz="2800" b="1" dirty="0">
                <a:latin typeface="Microsoft Sans Serif" panose="020B0604020202020204" pitchFamily="34" charset="0"/>
                <a:ea typeface="Microsoft Sans Serif" panose="020B0604020202020204" pitchFamily="34" charset="0"/>
                <a:cs typeface="Microsoft Sans Serif" panose="020B0604020202020204" pitchFamily="34" charset="0"/>
              </a:rPr>
              <a:t>Strumenti di ottimizzazione delle conversioni</a:t>
            </a:r>
          </a:p>
          <a:p>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CuadroTexto 6">
            <a:extLst>
              <a:ext uri="{FF2B5EF4-FFF2-40B4-BE49-F238E27FC236}">
                <a16:creationId xmlns:a16="http://schemas.microsoft.com/office/drawing/2014/main" id="{899353FE-8C02-491A-97E3-0F609EE7C293}"/>
              </a:ext>
            </a:extLst>
          </p:cNvPr>
          <p:cNvSpPr txBox="1"/>
          <p:nvPr/>
        </p:nvSpPr>
        <p:spPr>
          <a:xfrm>
            <a:off x="3172215" y="3375718"/>
            <a:ext cx="13487400" cy="5570756"/>
          </a:xfrm>
          <a:prstGeom prst="rect">
            <a:avLst/>
          </a:prstGeom>
          <a:noFill/>
        </p:spPr>
        <p:txBody>
          <a:bodyPr wrap="square" rtlCol="0">
            <a:spAutoFit/>
          </a:bodyPr>
          <a:lstStyle/>
          <a:p>
            <a:pPr marL="514350" indent="-514350" algn="just">
              <a:spcAft>
                <a:spcPts val="1200"/>
              </a:spcAft>
              <a:buFont typeface="+mj-lt"/>
              <a:buAutoNum type="arabicParenR"/>
            </a:pP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hlinkClick r:id="rId2"/>
              </a:rPr>
              <a:t>Unbounce</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un generatore di landing page basato sull’intelligenza artificiale con funzionalità intelligenti che ti consentono di creare campagne di marketing ad alte prestazioni in pochi minuti per trasformare più visitatori in clienti.</a:t>
            </a:r>
          </a:p>
          <a:p>
            <a:pPr marL="514350" indent="-514350" algn="just">
              <a:spcAft>
                <a:spcPts val="1200"/>
              </a:spcAft>
              <a:buFont typeface="+mj-lt"/>
              <a:buAutoNum type="arabicParenR"/>
            </a:pP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hlinkClick r:id="rId3"/>
              </a:rPr>
              <a:t>Optimizely</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800" dirty="0" err="1">
                <a:latin typeface="Microsoft Sans Serif" panose="020B0604020202020204" pitchFamily="34" charset="0"/>
                <a:ea typeface="Microsoft Sans Serif" panose="020B0604020202020204" pitchFamily="34" charset="0"/>
                <a:cs typeface="Microsoft Sans Serif" panose="020B0604020202020204" pitchFamily="34" charset="0"/>
              </a:rPr>
              <a:t>Optimizely</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 Digital Experience Platform combina strumenti per la creazione visiva e il targeting del pubblico per eseguire rapidamente test su diversi segmenti del tuo pubblico. Ti consente inoltre di testare le modifiche principali e secondarie alle tue pagine e di ottimizzare le prestazioni del tuo sito.</a:t>
            </a:r>
          </a:p>
          <a:p>
            <a:pPr marL="514350" indent="-514350" algn="just">
              <a:spcAft>
                <a:spcPts val="1200"/>
              </a:spcAft>
              <a:buFont typeface="+mj-lt"/>
              <a:buAutoNum type="arabicParenR"/>
            </a:pP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hlinkClick r:id="rId4"/>
              </a:rPr>
              <a:t>Hotjar</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una piattaforma con potenti strumenti di marketing come: mappe di calore che rappresentano visivamente dove gli utenti cliccano, si spostano e scorrono sul tuo sito; registrazioni video effettive del percorso del tuo visitatore (scorrimento, spostamento, inversione a U e clic sulla rabbia) sul tuo sito; Feedback dal vivo e molto altro.</a:t>
            </a:r>
          </a:p>
        </p:txBody>
      </p:sp>
      <p:pic>
        <p:nvPicPr>
          <p:cNvPr id="5" name="Immagin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726" y="3613498"/>
            <a:ext cx="2931268" cy="716676"/>
          </a:xfrm>
          <a:prstGeom prst="rect">
            <a:avLst/>
          </a:prstGeom>
        </p:spPr>
      </p:pic>
      <p:pic>
        <p:nvPicPr>
          <p:cNvPr id="6" name="Immagine 5"/>
          <p:cNvPicPr>
            <a:picLocks noChangeAspect="1"/>
          </p:cNvPicPr>
          <p:nvPr/>
        </p:nvPicPr>
        <p:blipFill rotWithShape="1">
          <a:blip r:embed="rId6" cstate="print">
            <a:extLst>
              <a:ext uri="{28A0092B-C50C-407E-A947-70E740481C1C}">
                <a14:useLocalDpi xmlns:a14="http://schemas.microsoft.com/office/drawing/2010/main" val="0"/>
              </a:ext>
            </a:extLst>
          </a:blip>
          <a:srcRect t="19473" b="17918"/>
          <a:stretch/>
        </p:blipFill>
        <p:spPr>
          <a:xfrm>
            <a:off x="81944" y="5019546"/>
            <a:ext cx="3067050" cy="1066800"/>
          </a:xfrm>
          <a:prstGeom prst="rect">
            <a:avLst/>
          </a:prstGeom>
        </p:spPr>
      </p:pic>
      <p:pic>
        <p:nvPicPr>
          <p:cNvPr id="7" name="Immagin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6586" y="7059941"/>
            <a:ext cx="2825877" cy="727201"/>
          </a:xfrm>
          <a:prstGeom prst="rect">
            <a:avLst/>
          </a:prstGeom>
        </p:spPr>
      </p:pic>
    </p:spTree>
    <p:extLst>
      <p:ext uri="{BB962C8B-B14F-4D97-AF65-F5344CB8AC3E}">
        <p14:creationId xmlns:p14="http://schemas.microsoft.com/office/powerpoint/2010/main" val="4235280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108204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3.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Strumenti</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principali</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sp>
        <p:nvSpPr>
          <p:cNvPr id="3" name="CuadroTexto 2">
            <a:extLst>
              <a:ext uri="{FF2B5EF4-FFF2-40B4-BE49-F238E27FC236}">
                <a16:creationId xmlns:a16="http://schemas.microsoft.com/office/drawing/2014/main" id="{82C042FF-D434-4A38-93CB-0832511D99F8}"/>
              </a:ext>
            </a:extLst>
          </p:cNvPr>
          <p:cNvSpPr txBox="1"/>
          <p:nvPr/>
        </p:nvSpPr>
        <p:spPr>
          <a:xfrm>
            <a:off x="1524000" y="2562880"/>
            <a:ext cx="10040186" cy="954107"/>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3.4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Altri</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strumenti</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utili</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CuadroTexto 6">
            <a:extLst>
              <a:ext uri="{FF2B5EF4-FFF2-40B4-BE49-F238E27FC236}">
                <a16:creationId xmlns:a16="http://schemas.microsoft.com/office/drawing/2014/main" id="{899353FE-8C02-491A-97E3-0F609EE7C293}"/>
              </a:ext>
            </a:extLst>
          </p:cNvPr>
          <p:cNvSpPr txBox="1"/>
          <p:nvPr/>
        </p:nvSpPr>
        <p:spPr>
          <a:xfrm>
            <a:off x="3162202" y="3520747"/>
            <a:ext cx="13906598" cy="5447645"/>
          </a:xfrm>
          <a:prstGeom prst="rect">
            <a:avLst/>
          </a:prstGeom>
          <a:noFill/>
        </p:spPr>
        <p:txBody>
          <a:bodyPr wrap="square" rtlCol="0">
            <a:spAutoFit/>
          </a:bodyPr>
          <a:lstStyle/>
          <a:p>
            <a:pPr marL="514350" indent="-514350" algn="just">
              <a:spcAft>
                <a:spcPts val="1200"/>
              </a:spcAft>
              <a:buFont typeface="+mj-lt"/>
              <a:buAutoNum type="arabicParenR"/>
            </a:pP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hlinkClick r:id="rId2"/>
              </a:rPr>
              <a:t>Sendgrid</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Una suite di strumenti per creare campagne email coinvolgenti</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pPr marL="514350" indent="-514350" algn="just">
              <a:spcAft>
                <a:spcPts val="1200"/>
              </a:spcAft>
              <a:buFont typeface="+mj-lt"/>
              <a:buAutoNum type="arabicParenR"/>
            </a:pP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hlinkClick r:id="rId3"/>
              </a:rPr>
              <a:t>Typeform</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Una piattaforma che ti consente di creare moduli, sondaggi e quiz a cui le persone amano rispondere. Ti aiuta a mantenere il tuo pubblico coinvolto e ottenere risposte più ponderate e tassi di completamento più elevati</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pPr marL="514350" indent="-514350" algn="just">
              <a:spcAft>
                <a:spcPts val="1200"/>
              </a:spcAft>
              <a:buFont typeface="+mj-lt"/>
              <a:buAutoNum type="arabicParenR"/>
            </a:pP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hlinkClick r:id="rId4"/>
              </a:rPr>
              <a:t>Canva</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è uno strumento che ti permette di creare contenuti visivi con cui coinvolgere il tuo pubblico e sviluppare il tuo brand. È ideale per lavorare in collaborazione con altre persone, anche senza esperienza di progettazione grafica.</a:t>
            </a:r>
          </a:p>
          <a:p>
            <a:pPr marL="514350" indent="-514350" algn="just">
              <a:spcAft>
                <a:spcPts val="1200"/>
              </a:spcAft>
              <a:buFont typeface="+mj-lt"/>
              <a:buAutoNum type="arabicParenR"/>
            </a:pP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hlinkClick r:id="rId5"/>
              </a:rPr>
              <a:t>Powtoon</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Un altro strumento grafico molto intuitivo che permette di creare video e presentazioni con testo, immagini, personaggi e animazioni. Questa piattaforma offre anche la possibilità di lavorare sui propri progetti in collaborazione con altri.</a:t>
            </a:r>
          </a:p>
          <a:p>
            <a:pPr marL="514350" indent="-514350" algn="just">
              <a:spcAft>
                <a:spcPts val="1200"/>
              </a:spcAft>
              <a:buFont typeface="+mj-lt"/>
              <a:buAutoNum type="arabicParenR"/>
            </a:pPr>
            <a:endPar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5" name="Immagine 4"/>
          <p:cNvPicPr>
            <a:picLocks noChangeAspect="1"/>
          </p:cNvPicPr>
          <p:nvPr/>
        </p:nvPicPr>
        <p:blipFill rotWithShape="1">
          <a:blip r:embed="rId6">
            <a:extLst>
              <a:ext uri="{28A0092B-C50C-407E-A947-70E740481C1C}">
                <a14:useLocalDpi xmlns:a14="http://schemas.microsoft.com/office/drawing/2010/main" val="0"/>
              </a:ext>
            </a:extLst>
          </a:blip>
          <a:srcRect t="19162" b="18563"/>
          <a:stretch/>
        </p:blipFill>
        <p:spPr>
          <a:xfrm>
            <a:off x="145460" y="3220489"/>
            <a:ext cx="2867025" cy="990600"/>
          </a:xfrm>
          <a:prstGeom prst="rect">
            <a:avLst/>
          </a:prstGeom>
        </p:spPr>
      </p:pic>
      <p:pic>
        <p:nvPicPr>
          <p:cNvPr id="6" name="Immagine 5"/>
          <p:cNvPicPr>
            <a:picLocks noChangeAspect="1"/>
          </p:cNvPicPr>
          <p:nvPr/>
        </p:nvPicPr>
        <p:blipFill rotWithShape="1">
          <a:blip r:embed="rId7" cstate="print">
            <a:extLst>
              <a:ext uri="{28A0092B-C50C-407E-A947-70E740481C1C}">
                <a14:useLocalDpi xmlns:a14="http://schemas.microsoft.com/office/drawing/2010/main" val="0"/>
              </a:ext>
            </a:extLst>
          </a:blip>
          <a:srcRect l="10169" t="14542" r="10169" b="18459"/>
          <a:stretch/>
        </p:blipFill>
        <p:spPr>
          <a:xfrm>
            <a:off x="234864" y="4345478"/>
            <a:ext cx="2813961" cy="838201"/>
          </a:xfrm>
          <a:prstGeom prst="rect">
            <a:avLst/>
          </a:prstGeom>
        </p:spPr>
      </p:pic>
      <p:pic>
        <p:nvPicPr>
          <p:cNvPr id="7" name="Immagin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4581" y="5183679"/>
            <a:ext cx="2514525" cy="1413163"/>
          </a:xfrm>
          <a:prstGeom prst="rect">
            <a:avLst/>
          </a:prstGeom>
        </p:spPr>
      </p:pic>
      <p:pic>
        <p:nvPicPr>
          <p:cNvPr id="8" name="Immagin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19200" y="6791580"/>
            <a:ext cx="1511048" cy="1462071"/>
          </a:xfrm>
          <a:prstGeom prst="rect">
            <a:avLst/>
          </a:prstGeom>
        </p:spPr>
      </p:pic>
    </p:spTree>
    <p:extLst>
      <p:ext uri="{BB962C8B-B14F-4D97-AF65-F5344CB8AC3E}">
        <p14:creationId xmlns:p14="http://schemas.microsoft.com/office/powerpoint/2010/main" val="3885795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785C1DB3-25FB-3AD4-CCC1-4D6B982DAABA}"/>
              </a:ext>
            </a:extLst>
          </p:cNvPr>
          <p:cNvSpPr/>
          <p:nvPr/>
        </p:nvSpPr>
        <p:spPr>
          <a:xfrm>
            <a:off x="10921074" y="2643923"/>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FC7E83DD-3641-D2F1-E241-532A461817B2}"/>
              </a:ext>
            </a:extLst>
          </p:cNvPr>
          <p:cNvSpPr/>
          <p:nvPr/>
        </p:nvSpPr>
        <p:spPr>
          <a:xfrm>
            <a:off x="6336837" y="2628900"/>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953B3577-D9C0-67CB-B8BD-0E33B29CFE77}"/>
              </a:ext>
            </a:extLst>
          </p:cNvPr>
          <p:cNvSpPr/>
          <p:nvPr/>
        </p:nvSpPr>
        <p:spPr>
          <a:xfrm>
            <a:off x="1752600" y="2628900"/>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B55D1384-6811-342B-65B8-F85E2C0DA244}"/>
              </a:ext>
            </a:extLst>
          </p:cNvPr>
          <p:cNvSpPr txBox="1"/>
          <p:nvPr/>
        </p:nvSpPr>
        <p:spPr>
          <a:xfrm>
            <a:off x="1447800" y="1573291"/>
            <a:ext cx="3657600" cy="707886"/>
          </a:xfrm>
          <a:prstGeom prst="rect">
            <a:avLst/>
          </a:prstGeom>
          <a:noFill/>
        </p:spPr>
        <p:txBody>
          <a:bodyPr wrap="square" rtlCol="0">
            <a:spAutoFit/>
          </a:bodyPr>
          <a:lstStyle/>
          <a:p>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Riassumendo</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Rectangle 58">
            <a:extLst>
              <a:ext uri="{FF2B5EF4-FFF2-40B4-BE49-F238E27FC236}">
                <a16:creationId xmlns:a16="http://schemas.microsoft.com/office/drawing/2014/main" id="{C19CE81B-88B7-56D0-835C-580EF1D39AEA}"/>
              </a:ext>
            </a:extLst>
          </p:cNvPr>
          <p:cNvSpPr/>
          <p:nvPr/>
        </p:nvSpPr>
        <p:spPr>
          <a:xfrm>
            <a:off x="2101874" y="2829181"/>
            <a:ext cx="2913794" cy="2308324"/>
          </a:xfrm>
          <a:prstGeom prst="rect">
            <a:avLst/>
          </a:prstGeom>
        </p:spPr>
        <p:txBody>
          <a:bodyPr wrap="square">
            <a:spAutoFit/>
          </a:bodyPr>
          <a:lstStyle/>
          <a:p>
            <a:pPr algn="ctr"/>
            <a:r>
              <a:rPr lang="it-IT"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Esistono diversi strumenti che possono aiutare a pianificare e gestire il marketing digitale internazionale</a:t>
            </a:r>
          </a:p>
        </p:txBody>
      </p:sp>
      <p:pic>
        <p:nvPicPr>
          <p:cNvPr id="5" name="object 2">
            <a:extLst>
              <a:ext uri="{FF2B5EF4-FFF2-40B4-BE49-F238E27FC236}">
                <a16:creationId xmlns:a16="http://schemas.microsoft.com/office/drawing/2014/main" id="{194018B4-B354-3889-61E1-72BFFF89DBEB}"/>
              </a:ext>
            </a:extLst>
          </p:cNvPr>
          <p:cNvPicPr/>
          <p:nvPr/>
        </p:nvPicPr>
        <p:blipFill>
          <a:blip r:embed="rId2" cstate="print"/>
          <a:stretch>
            <a:fillRect/>
          </a:stretch>
        </p:blipFill>
        <p:spPr>
          <a:xfrm>
            <a:off x="2012142" y="3105026"/>
            <a:ext cx="435185" cy="510356"/>
          </a:xfrm>
          <a:prstGeom prst="rect">
            <a:avLst/>
          </a:prstGeom>
        </p:spPr>
      </p:pic>
      <p:sp>
        <p:nvSpPr>
          <p:cNvPr id="7" name="Rectangle 58">
            <a:extLst>
              <a:ext uri="{FF2B5EF4-FFF2-40B4-BE49-F238E27FC236}">
                <a16:creationId xmlns:a16="http://schemas.microsoft.com/office/drawing/2014/main" id="{DC5D6AA9-5455-9552-81E8-CF2B76572622}"/>
              </a:ext>
            </a:extLst>
          </p:cNvPr>
          <p:cNvSpPr/>
          <p:nvPr/>
        </p:nvSpPr>
        <p:spPr>
          <a:xfrm>
            <a:off x="6570024" y="2776426"/>
            <a:ext cx="3352800" cy="2308324"/>
          </a:xfrm>
          <a:prstGeom prst="rect">
            <a:avLst/>
          </a:prstGeom>
        </p:spPr>
        <p:txBody>
          <a:bodyPr wrap="square">
            <a:spAutoFit/>
          </a:bodyPr>
          <a:lstStyle/>
          <a:p>
            <a:pPr algn="ctr"/>
            <a:r>
              <a:rPr lang="it-IT"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 principali possono essere suddivisi in:</a:t>
            </a:r>
            <a:br>
              <a:rPr lang="it-IT"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br>
            <a:r>
              <a:rPr lang="it-IT"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Strumenti di Social media marketing, SEO e ottimizzazione delle conversioni</a:t>
            </a:r>
          </a:p>
        </p:txBody>
      </p:sp>
      <p:pic>
        <p:nvPicPr>
          <p:cNvPr id="8" name="object 2">
            <a:extLst>
              <a:ext uri="{FF2B5EF4-FFF2-40B4-BE49-F238E27FC236}">
                <a16:creationId xmlns:a16="http://schemas.microsoft.com/office/drawing/2014/main" id="{49413C0B-8236-CA4A-DD00-985667C34D37}"/>
              </a:ext>
            </a:extLst>
          </p:cNvPr>
          <p:cNvPicPr/>
          <p:nvPr/>
        </p:nvPicPr>
        <p:blipFill>
          <a:blip r:embed="rId2" cstate="print"/>
          <a:stretch>
            <a:fillRect/>
          </a:stretch>
        </p:blipFill>
        <p:spPr>
          <a:xfrm>
            <a:off x="6499763" y="2829181"/>
            <a:ext cx="435185" cy="510356"/>
          </a:xfrm>
          <a:prstGeom prst="rect">
            <a:avLst/>
          </a:prstGeom>
        </p:spPr>
      </p:pic>
      <p:sp>
        <p:nvSpPr>
          <p:cNvPr id="10" name="Rectangle 58">
            <a:extLst>
              <a:ext uri="{FF2B5EF4-FFF2-40B4-BE49-F238E27FC236}">
                <a16:creationId xmlns:a16="http://schemas.microsoft.com/office/drawing/2014/main" id="{57A4DE11-6DBD-D00A-3E1D-605EE186F6F6}"/>
              </a:ext>
            </a:extLst>
          </p:cNvPr>
          <p:cNvSpPr/>
          <p:nvPr/>
        </p:nvSpPr>
        <p:spPr>
          <a:xfrm>
            <a:off x="11164039" y="2849848"/>
            <a:ext cx="3137049" cy="2308324"/>
          </a:xfrm>
          <a:prstGeom prst="rect">
            <a:avLst/>
          </a:prstGeom>
        </p:spPr>
        <p:txBody>
          <a:bodyPr wrap="square">
            <a:spAutoFit/>
          </a:bodyPr>
          <a:lstStyle/>
          <a:p>
            <a:pPr algn="ctr"/>
            <a:r>
              <a:rPr lang="it-IT"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Ci sono anche strumenti utili che possono aiutare con gli aspetti grafici delle campagne di marketing</a:t>
            </a:r>
          </a:p>
        </p:txBody>
      </p:sp>
      <p:pic>
        <p:nvPicPr>
          <p:cNvPr id="11" name="object 2">
            <a:extLst>
              <a:ext uri="{FF2B5EF4-FFF2-40B4-BE49-F238E27FC236}">
                <a16:creationId xmlns:a16="http://schemas.microsoft.com/office/drawing/2014/main" id="{AD4F969A-85AE-A98D-87DE-D66181C2F1E0}"/>
              </a:ext>
            </a:extLst>
          </p:cNvPr>
          <p:cNvPicPr/>
          <p:nvPr/>
        </p:nvPicPr>
        <p:blipFill>
          <a:blip r:embed="rId2" cstate="print"/>
          <a:stretch>
            <a:fillRect/>
          </a:stretch>
        </p:blipFill>
        <p:spPr>
          <a:xfrm>
            <a:off x="11164039" y="2849848"/>
            <a:ext cx="435185" cy="510356"/>
          </a:xfrm>
          <a:prstGeom prst="rect">
            <a:avLst/>
          </a:prstGeom>
        </p:spPr>
      </p:pic>
    </p:spTree>
    <p:extLst>
      <p:ext uri="{BB962C8B-B14F-4D97-AF65-F5344CB8AC3E}">
        <p14:creationId xmlns:p14="http://schemas.microsoft.com/office/powerpoint/2010/main" val="1776771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14554200" cy="163121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4. </a:t>
            </a:r>
            <a:r>
              <a:rPr lang="it-IT"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Raccomandazioni e suggerimenti. Cosa fare e cosa non fare</a:t>
            </a:r>
          </a:p>
          <a:p>
            <a:endParaRPr lang="en-US" sz="6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82C042FF-D434-4A38-93CB-0832511D99F8}"/>
              </a:ext>
            </a:extLst>
          </p:cNvPr>
          <p:cNvSpPr txBox="1"/>
          <p:nvPr/>
        </p:nvSpPr>
        <p:spPr>
          <a:xfrm>
            <a:off x="1524000" y="2562880"/>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4.1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Consigli</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generali</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CuadroTexto 6">
            <a:extLst>
              <a:ext uri="{FF2B5EF4-FFF2-40B4-BE49-F238E27FC236}">
                <a16:creationId xmlns:a16="http://schemas.microsoft.com/office/drawing/2014/main" id="{899353FE-8C02-491A-97E3-0F609EE7C293}"/>
              </a:ext>
            </a:extLst>
          </p:cNvPr>
          <p:cNvSpPr txBox="1"/>
          <p:nvPr/>
        </p:nvSpPr>
        <p:spPr>
          <a:xfrm>
            <a:off x="1524000" y="3367802"/>
            <a:ext cx="12801600" cy="5416868"/>
          </a:xfrm>
          <a:prstGeom prst="rect">
            <a:avLst/>
          </a:prstGeom>
          <a:noFill/>
        </p:spPr>
        <p:txBody>
          <a:bodyPr wrap="square" rtlCol="0">
            <a:spAutoFit/>
          </a:bodyPr>
          <a:lstStyle/>
          <a:p>
            <a:pPr marL="457200" indent="-457200" algn="just">
              <a:buClr>
                <a:srgbClr val="B05894"/>
              </a:buClr>
              <a:buFont typeface="Wingdings" panose="05000000000000000000" pitchFamily="2" charset="2"/>
              <a:buChar char="ü"/>
            </a:pP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Conoscere</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il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tuo</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target audience</a:t>
            </a:r>
          </a:p>
          <a:p>
            <a:pPr lvl="2" algn="just">
              <a:spcAft>
                <a:spcPts val="600"/>
              </a:spcAft>
              <a:buClr>
                <a:srgbClr val="B05894"/>
              </a:buClr>
            </a:pP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Scopri il loro comportamento, i loro dati demografici e i loro gusti. Prova il test A/B e vedi cosa piace e cosa non piace al tuo pubblico. Rivolgi il tuo prodotto al pubblico giusto anziché al pubblico di massa.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pPr marL="457200" indent="-457200" algn="just">
              <a:buClr>
                <a:srgbClr val="B05894"/>
              </a:buClr>
              <a:buFont typeface="Wingdings" panose="05000000000000000000" pitchFamily="2" charset="2"/>
              <a:buChar char="ü"/>
            </a:pP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Conoscere</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il proprio brand e la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sua</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concorrenza</a:t>
            </a:r>
            <a:endPar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lvl="2" algn="just">
              <a:spcAft>
                <a:spcPts val="600"/>
              </a:spcAft>
              <a:buClr>
                <a:srgbClr val="B05894"/>
              </a:buClr>
            </a:pP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Quando si investe nel marketing digitale, è fondamentale costruire una forte strategia di branding e tenere d’occhio ciò che i concorrenti stanno facendo è </a:t>
            </a:r>
            <a:r>
              <a:rPr lang="it-IT" sz="2800" dirty="0" err="1">
                <a:latin typeface="Microsoft Sans Serif" panose="020B0604020202020204" pitchFamily="34" charset="0"/>
                <a:ea typeface="Microsoft Sans Serif" panose="020B0604020202020204" pitchFamily="34" charset="0"/>
                <a:cs typeface="Microsoft Sans Serif" panose="020B0604020202020204" pitchFamily="34" charset="0"/>
              </a:rPr>
              <a:t>inignorabile</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pPr marL="457200" indent="-457200" algn="just">
              <a:buClr>
                <a:srgbClr val="B05894"/>
              </a:buClr>
              <a:buFont typeface="Wingdings" panose="05000000000000000000" pitchFamily="2" charset="2"/>
              <a:buChar char="ü"/>
            </a:pP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Trovare</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canali</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giusti</a:t>
            </a:r>
            <a:endPar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lvl="2" algn="just">
              <a:spcAft>
                <a:spcPts val="600"/>
              </a:spcAft>
              <a:buClr>
                <a:srgbClr val="B05894"/>
              </a:buClr>
            </a:pP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Quando hai un mercato di riferimento e devi raggiungerli in modo efficace, devi identificare il canale giusto in cui puoi raggiungerli con i tuoi contenuti</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7" name="Immagine 6"/>
          <p:cNvPicPr>
            <a:picLocks noChangeAspect="1"/>
          </p:cNvPicPr>
          <p:nvPr/>
        </p:nvPicPr>
        <p:blipFill rotWithShape="1">
          <a:blip r:embed="rId2" cstate="print">
            <a:extLst>
              <a:ext uri="{28A0092B-C50C-407E-A947-70E740481C1C}">
                <a14:useLocalDpi xmlns:a14="http://schemas.microsoft.com/office/drawing/2010/main" val="0"/>
              </a:ext>
            </a:extLst>
          </a:blip>
          <a:srcRect l="13540" t="3514" r="12666" b="5122"/>
          <a:stretch/>
        </p:blipFill>
        <p:spPr>
          <a:xfrm>
            <a:off x="14554200" y="4762500"/>
            <a:ext cx="3124200" cy="3868057"/>
          </a:xfrm>
          <a:prstGeom prst="rect">
            <a:avLst/>
          </a:prstGeom>
        </p:spPr>
      </p:pic>
    </p:spTree>
    <p:extLst>
      <p:ext uri="{BB962C8B-B14F-4D97-AF65-F5344CB8AC3E}">
        <p14:creationId xmlns:p14="http://schemas.microsoft.com/office/powerpoint/2010/main" val="8538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10820400" cy="707886"/>
          </a:xfrm>
          <a:prstGeom prst="rect">
            <a:avLst/>
          </a:prstGeom>
          <a:noFill/>
        </p:spPr>
        <p:txBody>
          <a:bodyPr wrap="square" rtlCol="0">
            <a:spAutoFit/>
          </a:bodyPr>
          <a:lstStyle/>
          <a:p>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Obiettivi</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e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scopi</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6">
            <a:extLst>
              <a:ext uri="{FF2B5EF4-FFF2-40B4-BE49-F238E27FC236}">
                <a16:creationId xmlns:a16="http://schemas.microsoft.com/office/drawing/2014/main" id="{899353FE-8C02-491A-97E3-0F609EE7C293}"/>
              </a:ext>
            </a:extLst>
          </p:cNvPr>
          <p:cNvSpPr txBox="1"/>
          <p:nvPr/>
        </p:nvSpPr>
        <p:spPr>
          <a:xfrm>
            <a:off x="1447800" y="2705100"/>
            <a:ext cx="16002000" cy="523220"/>
          </a:xfrm>
          <a:prstGeom prst="rect">
            <a:avLst/>
          </a:prstGeom>
          <a:noFill/>
        </p:spPr>
        <p:txBody>
          <a:bodyPr wrap="square" rtlCol="0">
            <a:spAutoFit/>
          </a:bodyPr>
          <a:lstStyle/>
          <a:p>
            <a:pPr>
              <a:spcAft>
                <a:spcPts val="1200"/>
              </a:spcAft>
            </a:pP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Alla</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fine di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questo</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modulo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sarai</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in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grado</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di:</a:t>
            </a:r>
          </a:p>
        </p:txBody>
      </p:sp>
      <p:sp>
        <p:nvSpPr>
          <p:cNvPr id="5" name="Shape 2782"/>
          <p:cNvSpPr/>
          <p:nvPr/>
        </p:nvSpPr>
        <p:spPr>
          <a:xfrm>
            <a:off x="2647949" y="3924300"/>
            <a:ext cx="609600" cy="554986"/>
          </a:xfrm>
          <a:custGeom>
            <a:avLst/>
            <a:gdLst/>
            <a:ahLst/>
            <a:cxnLst>
              <a:cxn ang="0">
                <a:pos x="wd2" y="hd2"/>
              </a:cxn>
              <a:cxn ang="5400000">
                <a:pos x="wd2" y="hd2"/>
              </a:cxn>
              <a:cxn ang="10800000">
                <a:pos x="wd2" y="hd2"/>
              </a:cxn>
              <a:cxn ang="16200000">
                <a:pos x="wd2" y="hd2"/>
              </a:cxn>
            </a:cxnLst>
            <a:rect l="0" t="0"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tx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dirty="0">
              <a:latin typeface="Oxygen" panose="02000503000000090004" pitchFamily="2" charset="77"/>
              <a:ea typeface="Roboto Bold" charset="0"/>
              <a:cs typeface="Roboto Bold" charset="0"/>
            </a:endParaRPr>
          </a:p>
        </p:txBody>
      </p:sp>
      <p:sp>
        <p:nvSpPr>
          <p:cNvPr id="7" name="Shape 2782"/>
          <p:cNvSpPr/>
          <p:nvPr/>
        </p:nvSpPr>
        <p:spPr>
          <a:xfrm>
            <a:off x="2647949" y="6319528"/>
            <a:ext cx="609600" cy="554986"/>
          </a:xfrm>
          <a:custGeom>
            <a:avLst/>
            <a:gdLst/>
            <a:ahLst/>
            <a:cxnLst>
              <a:cxn ang="0">
                <a:pos x="wd2" y="hd2"/>
              </a:cxn>
              <a:cxn ang="5400000">
                <a:pos x="wd2" y="hd2"/>
              </a:cxn>
              <a:cxn ang="10800000">
                <a:pos x="wd2" y="hd2"/>
              </a:cxn>
              <a:cxn ang="16200000">
                <a:pos x="wd2" y="hd2"/>
              </a:cxn>
            </a:cxnLst>
            <a:rect l="0" t="0"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tx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dirty="0">
              <a:latin typeface="Oxygen" panose="02000503000000090004" pitchFamily="2" charset="77"/>
              <a:ea typeface="Roboto Bold" charset="0"/>
              <a:cs typeface="Roboto Bold" charset="0"/>
            </a:endParaRPr>
          </a:p>
        </p:txBody>
      </p:sp>
      <p:sp>
        <p:nvSpPr>
          <p:cNvPr id="8" name="Shape 2782"/>
          <p:cNvSpPr/>
          <p:nvPr/>
        </p:nvSpPr>
        <p:spPr>
          <a:xfrm>
            <a:off x="2647949" y="5121914"/>
            <a:ext cx="609600" cy="554986"/>
          </a:xfrm>
          <a:custGeom>
            <a:avLst/>
            <a:gdLst/>
            <a:ahLst/>
            <a:cxnLst>
              <a:cxn ang="0">
                <a:pos x="wd2" y="hd2"/>
              </a:cxn>
              <a:cxn ang="5400000">
                <a:pos x="wd2" y="hd2"/>
              </a:cxn>
              <a:cxn ang="10800000">
                <a:pos x="wd2" y="hd2"/>
              </a:cxn>
              <a:cxn ang="16200000">
                <a:pos x="wd2" y="hd2"/>
              </a:cxn>
            </a:cxnLst>
            <a:rect l="0" t="0"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tx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dirty="0">
              <a:latin typeface="Oxygen" panose="02000503000000090004" pitchFamily="2" charset="77"/>
              <a:ea typeface="Roboto Bold" charset="0"/>
              <a:cs typeface="Roboto Bold" charset="0"/>
            </a:endParaRPr>
          </a:p>
        </p:txBody>
      </p:sp>
      <p:sp>
        <p:nvSpPr>
          <p:cNvPr id="9" name="CuadroTexto 2"/>
          <p:cNvSpPr txBox="1"/>
          <p:nvPr/>
        </p:nvSpPr>
        <p:spPr>
          <a:xfrm>
            <a:off x="3657600" y="3878627"/>
            <a:ext cx="7048500" cy="954107"/>
          </a:xfrm>
          <a:prstGeom prst="rect">
            <a:avLst/>
          </a:prstGeom>
          <a:noFill/>
        </p:spPr>
        <p:txBody>
          <a:bodyPr wrap="square" rtlCol="0">
            <a:spAutoFit/>
          </a:bodyPr>
          <a:lstStyle/>
          <a:p>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Capire quali sono i diversi tipi di marketing digitale</a:t>
            </a:r>
            <a:endPar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0" name="CuadroTexto 2"/>
          <p:cNvSpPr txBox="1"/>
          <p:nvPr/>
        </p:nvSpPr>
        <p:spPr>
          <a:xfrm>
            <a:off x="3638550" y="5137797"/>
            <a:ext cx="7048500" cy="954107"/>
          </a:xfrm>
          <a:prstGeom prst="rect">
            <a:avLst/>
          </a:prstGeom>
          <a:noFill/>
        </p:spPr>
        <p:txBody>
          <a:bodyPr wrap="square" rtlCol="0">
            <a:spAutoFit/>
          </a:bodyPr>
          <a:lstStyle/>
          <a:p>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Pianificare e gestire una campagna di marketing digitale</a:t>
            </a:r>
            <a:endPar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1" name="CuadroTexto 2"/>
          <p:cNvSpPr txBox="1"/>
          <p:nvPr/>
        </p:nvSpPr>
        <p:spPr>
          <a:xfrm>
            <a:off x="3619500" y="6335411"/>
            <a:ext cx="7048500" cy="954107"/>
          </a:xfrm>
          <a:prstGeom prst="rect">
            <a:avLst/>
          </a:prstGeom>
          <a:noFill/>
        </p:spPr>
        <p:txBody>
          <a:bodyPr wrap="square" rtlCol="0">
            <a:spAutoFit/>
          </a:bodyPr>
          <a:lstStyle/>
          <a:p>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Conoscere i principali strumenti di marketing</a:t>
            </a:r>
            <a:endPar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2" name="Immagin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0" y="2718712"/>
            <a:ext cx="5756770" cy="5233084"/>
          </a:xfrm>
          <a:prstGeom prst="rect">
            <a:avLst/>
          </a:prstGeom>
        </p:spPr>
      </p:pic>
    </p:spTree>
    <p:extLst>
      <p:ext uri="{BB962C8B-B14F-4D97-AF65-F5344CB8AC3E}">
        <p14:creationId xmlns:p14="http://schemas.microsoft.com/office/powerpoint/2010/main" val="198657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14782800" cy="163121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4. </a:t>
            </a:r>
            <a:r>
              <a:rPr lang="it-IT"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Raccomandazioni e suggerimenti. Cosa fare e cosa non fare</a:t>
            </a:r>
          </a:p>
          <a:p>
            <a:endParaRPr lang="en-US" sz="6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82C042FF-D434-4A38-93CB-0832511D99F8}"/>
              </a:ext>
            </a:extLst>
          </p:cNvPr>
          <p:cNvSpPr txBox="1"/>
          <p:nvPr/>
        </p:nvSpPr>
        <p:spPr>
          <a:xfrm>
            <a:off x="1524000" y="2562880"/>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4.1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Conisgli</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generali</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CuadroTexto 6">
            <a:extLst>
              <a:ext uri="{FF2B5EF4-FFF2-40B4-BE49-F238E27FC236}">
                <a16:creationId xmlns:a16="http://schemas.microsoft.com/office/drawing/2014/main" id="{899353FE-8C02-491A-97E3-0F609EE7C293}"/>
              </a:ext>
            </a:extLst>
          </p:cNvPr>
          <p:cNvSpPr txBox="1"/>
          <p:nvPr/>
        </p:nvSpPr>
        <p:spPr>
          <a:xfrm>
            <a:off x="1524000" y="3367802"/>
            <a:ext cx="12877800" cy="4909036"/>
          </a:xfrm>
          <a:prstGeom prst="rect">
            <a:avLst/>
          </a:prstGeom>
          <a:noFill/>
        </p:spPr>
        <p:txBody>
          <a:bodyPr wrap="square" rtlCol="0">
            <a:spAutoFit/>
          </a:bodyPr>
          <a:lstStyle/>
          <a:p>
            <a:pPr marL="457200" indent="-457200" algn="just">
              <a:buClr>
                <a:srgbClr val="B05894"/>
              </a:buClr>
              <a:buFont typeface="Wingdings" panose="05000000000000000000" pitchFamily="2" charset="2"/>
              <a:buChar char="ü"/>
            </a:pP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Creare</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contenuti</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coinvolgenti</a:t>
            </a:r>
            <a:endPar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lvl="2" algn="just">
              <a:spcAft>
                <a:spcPts val="600"/>
              </a:spcAft>
              <a:buClr>
                <a:srgbClr val="B05894"/>
              </a:buClr>
            </a:pP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Assicurati di utilizzare foto di alta qualità, selezionando caratteri e colori piacevoli e rendendoli utili al tuo pubblico</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pPr marL="457200" indent="-457200" algn="just">
              <a:buClr>
                <a:srgbClr val="B05894"/>
              </a:buClr>
              <a:buFont typeface="Wingdings" panose="05000000000000000000" pitchFamily="2" charset="2"/>
              <a:buChar char="ü"/>
            </a:pP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Essere</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coerenti</a:t>
            </a:r>
            <a:endPar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lvl="2" algn="just">
              <a:buClr>
                <a:srgbClr val="B05894"/>
              </a:buClr>
            </a:pP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In questo modo il tuo pubblico può trovare regolarmente i tuoi contenuti e interagire con essi, e i tuoi consumatori sapranno che sei attivo</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pPr marL="457200" indent="-457200" algn="just">
              <a:buClr>
                <a:srgbClr val="B05894"/>
              </a:buClr>
              <a:buFont typeface="Wingdings" panose="05000000000000000000" pitchFamily="2" charset="2"/>
              <a:buChar char="ü"/>
            </a:pP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Essere</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flessibili</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nel</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mercato</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internazionale</a:t>
            </a:r>
            <a:endPar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lvl="2" algn="just">
              <a:buClr>
                <a:srgbClr val="B05894"/>
              </a:buClr>
            </a:pP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Ricerca e scopri i valori culturali del paese in cui operi. Spesso devi cambiare le tue strategie di marketing (così come il tuo modello di business) in base al paese. Ciò che funziona nel tuo mercato potrebbe non funzionare in altri contesti</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pic>
        <p:nvPicPr>
          <p:cNvPr id="6" name="Immagine 5"/>
          <p:cNvPicPr>
            <a:picLocks noChangeAspect="1"/>
          </p:cNvPicPr>
          <p:nvPr/>
        </p:nvPicPr>
        <p:blipFill rotWithShape="1">
          <a:blip r:embed="rId2" cstate="print">
            <a:extLst>
              <a:ext uri="{28A0092B-C50C-407E-A947-70E740481C1C}">
                <a14:useLocalDpi xmlns:a14="http://schemas.microsoft.com/office/drawing/2010/main" val="0"/>
              </a:ext>
            </a:extLst>
          </a:blip>
          <a:srcRect l="13540" t="3514" r="12666" b="5122"/>
          <a:stretch/>
        </p:blipFill>
        <p:spPr>
          <a:xfrm>
            <a:off x="14554200" y="4762500"/>
            <a:ext cx="3124200" cy="3868057"/>
          </a:xfrm>
          <a:prstGeom prst="rect">
            <a:avLst/>
          </a:prstGeom>
        </p:spPr>
      </p:pic>
    </p:spTree>
    <p:extLst>
      <p:ext uri="{BB962C8B-B14F-4D97-AF65-F5344CB8AC3E}">
        <p14:creationId xmlns:p14="http://schemas.microsoft.com/office/powerpoint/2010/main" val="3887123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485900" y="1579822"/>
            <a:ext cx="14668500" cy="163121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4. </a:t>
            </a:r>
            <a:r>
              <a:rPr lang="it-IT"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Raccomandazioni e suggerimenti. Cosa fare e cosa non fare</a:t>
            </a:r>
          </a:p>
          <a:p>
            <a:endParaRPr lang="en-US" sz="6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82C042FF-D434-4A38-93CB-0832511D99F8}"/>
              </a:ext>
            </a:extLst>
          </p:cNvPr>
          <p:cNvSpPr txBox="1"/>
          <p:nvPr/>
        </p:nvSpPr>
        <p:spPr>
          <a:xfrm>
            <a:off x="1524000" y="2562880"/>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4.2 Fare e non fare</a:t>
            </a: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35400" y="6992678"/>
            <a:ext cx="1752600" cy="1752600"/>
          </a:xfrm>
          <a:prstGeom prst="rect">
            <a:avLst/>
          </a:prstGeom>
        </p:spPr>
      </p:pic>
      <p:pic>
        <p:nvPicPr>
          <p:cNvPr id="8" name="Immagine 7"/>
          <p:cNvPicPr>
            <a:picLocks noChangeAspect="1"/>
          </p:cNvPicPr>
          <p:nvPr/>
        </p:nvPicPr>
        <p:blipFill rotWithShape="1">
          <a:blip r:embed="rId3" cstate="print">
            <a:extLst>
              <a:ext uri="{28A0092B-C50C-407E-A947-70E740481C1C}">
                <a14:useLocalDpi xmlns:a14="http://schemas.microsoft.com/office/drawing/2010/main" val="0"/>
              </a:ext>
            </a:extLst>
          </a:blip>
          <a:srcRect l="13540" t="3514" r="12666" b="5122"/>
          <a:stretch/>
        </p:blipFill>
        <p:spPr>
          <a:xfrm>
            <a:off x="0" y="6743699"/>
            <a:ext cx="1616660" cy="2001579"/>
          </a:xfrm>
          <a:prstGeom prst="rect">
            <a:avLst/>
          </a:prstGeom>
        </p:spPr>
      </p:pic>
      <p:graphicFrame>
        <p:nvGraphicFramePr>
          <p:cNvPr id="7" name="Tabella 6"/>
          <p:cNvGraphicFramePr>
            <a:graphicFrameLocks noGrp="1"/>
          </p:cNvGraphicFramePr>
          <p:nvPr>
            <p:extLst>
              <p:ext uri="{D42A27DB-BD31-4B8C-83A1-F6EECF244321}">
                <p14:modId xmlns:p14="http://schemas.microsoft.com/office/powerpoint/2010/main" val="3082509740"/>
              </p:ext>
            </p:extLst>
          </p:nvPr>
        </p:nvGraphicFramePr>
        <p:xfrm>
          <a:off x="1524000" y="3208630"/>
          <a:ext cx="15011400" cy="5122671"/>
        </p:xfrm>
        <a:graphic>
          <a:graphicData uri="http://schemas.openxmlformats.org/drawingml/2006/table">
            <a:tbl>
              <a:tblPr firstRow="1" bandRow="1">
                <a:tableStyleId>{5C22544A-7EE6-4342-B048-85BDC9FD1C3A}</a:tableStyleId>
              </a:tblPr>
              <a:tblGrid>
                <a:gridCol w="7505700">
                  <a:extLst>
                    <a:ext uri="{9D8B030D-6E8A-4147-A177-3AD203B41FA5}">
                      <a16:colId xmlns:a16="http://schemas.microsoft.com/office/drawing/2014/main" val="20000"/>
                    </a:ext>
                  </a:extLst>
                </a:gridCol>
                <a:gridCol w="7505700">
                  <a:extLst>
                    <a:ext uri="{9D8B030D-6E8A-4147-A177-3AD203B41FA5}">
                      <a16:colId xmlns:a16="http://schemas.microsoft.com/office/drawing/2014/main" val="20001"/>
                    </a:ext>
                  </a:extLst>
                </a:gridCol>
              </a:tblGrid>
              <a:tr h="764031">
                <a:tc>
                  <a:txBody>
                    <a:bodyPr/>
                    <a:lstStyle/>
                    <a:p>
                      <a:pPr algn="ctr"/>
                      <a:r>
                        <a:rPr lang="es-ES" sz="3200" dirty="0">
                          <a:latin typeface="Microsoft Sans Serif" panose="020B0604020202020204" pitchFamily="34" charset="0"/>
                          <a:ea typeface="Microsoft Sans Serif" panose="020B0604020202020204" pitchFamily="34" charset="0"/>
                          <a:cs typeface="Microsoft Sans Serif" panose="020B0604020202020204" pitchFamily="34" charset="0"/>
                        </a:rPr>
                        <a:t>FARE…</a:t>
                      </a:r>
                      <a:endParaRPr lang="it-IT" sz="3200" dirty="0">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a:solidFill>
                      <a:srgbClr val="5CC90B"/>
                    </a:solidFill>
                  </a:tcPr>
                </a:tc>
                <a:tc>
                  <a:txBody>
                    <a:bodyPr/>
                    <a:lstStyle/>
                    <a:p>
                      <a:pPr algn="ctr"/>
                      <a:r>
                        <a:rPr lang="es-ES" sz="3200" dirty="0">
                          <a:latin typeface="Microsoft Sans Serif" panose="020B0604020202020204" pitchFamily="34" charset="0"/>
                          <a:ea typeface="Microsoft Sans Serif" panose="020B0604020202020204" pitchFamily="34" charset="0"/>
                          <a:cs typeface="Microsoft Sans Serif" panose="020B0604020202020204" pitchFamily="34" charset="0"/>
                        </a:rPr>
                        <a:t>NON FARE…</a:t>
                      </a:r>
                      <a:endParaRPr lang="it-IT" sz="3200" dirty="0">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a:solidFill>
                      <a:srgbClr val="FE270F"/>
                    </a:solidFill>
                  </a:tcPr>
                </a:tc>
                <a:extLst>
                  <a:ext uri="{0D108BD9-81ED-4DB2-BD59-A6C34878D82A}">
                    <a16:rowId xmlns:a16="http://schemas.microsoft.com/office/drawing/2014/main" val="10000"/>
                  </a:ext>
                </a:extLst>
              </a:tr>
              <a:tr h="3602466">
                <a:tc>
                  <a:txBody>
                    <a:bodyPr/>
                    <a:lstStyle/>
                    <a:p>
                      <a:pPr marL="457200" marR="0" lvl="0" indent="-457200" algn="l" defTabSz="914400" rtl="0" eaLnBrk="1" fontAlgn="auto" latinLnBrk="0" hangingPunct="1">
                        <a:lnSpc>
                          <a:spcPct val="100000"/>
                        </a:lnSpc>
                        <a:spcBef>
                          <a:spcPts val="0"/>
                        </a:spcBef>
                        <a:spcAft>
                          <a:spcPts val="0"/>
                        </a:spcAft>
                        <a:buClr>
                          <a:srgbClr val="B05894"/>
                        </a:buClr>
                        <a:buSzTx/>
                        <a:buFont typeface="Wingdings" panose="05000000000000000000" pitchFamily="2" charset="2"/>
                        <a:buChar char="ü"/>
                        <a:tabLst/>
                        <a:defRPr/>
                      </a:pPr>
                      <a:r>
                        <a:rPr lang="it-IT" sz="28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Stabilisci </a:t>
                      </a:r>
                      <a:r>
                        <a:rPr lang="it-IT"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obiettivi realistici</a:t>
                      </a:r>
                    </a:p>
                    <a:p>
                      <a:pPr marL="457200" marR="0" lvl="0" indent="-457200" algn="l" defTabSz="914400" rtl="0" eaLnBrk="1" fontAlgn="auto" latinLnBrk="0" hangingPunct="1">
                        <a:lnSpc>
                          <a:spcPct val="100000"/>
                        </a:lnSpc>
                        <a:spcBef>
                          <a:spcPts val="0"/>
                        </a:spcBef>
                        <a:spcAft>
                          <a:spcPts val="0"/>
                        </a:spcAft>
                        <a:buClr>
                          <a:srgbClr val="B05894"/>
                        </a:buClr>
                        <a:buSzTx/>
                        <a:buFont typeface="Wingdings" panose="05000000000000000000" pitchFamily="2" charset="2"/>
                        <a:buChar char="ü"/>
                        <a:tabLst/>
                        <a:defRPr/>
                      </a:pPr>
                      <a:r>
                        <a:rPr lang="it-IT" sz="28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Promuovere l’operatività in maniera </a:t>
                      </a:r>
                      <a:r>
                        <a:rPr lang="it-IT"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chiara e concisa</a:t>
                      </a:r>
                    </a:p>
                    <a:p>
                      <a:pPr marL="457200" marR="0" lvl="0" indent="-457200" algn="l" defTabSz="914400" rtl="0" eaLnBrk="1" fontAlgn="auto" latinLnBrk="0" hangingPunct="1">
                        <a:lnSpc>
                          <a:spcPct val="100000"/>
                        </a:lnSpc>
                        <a:spcBef>
                          <a:spcPts val="0"/>
                        </a:spcBef>
                        <a:spcAft>
                          <a:spcPts val="0"/>
                        </a:spcAft>
                        <a:buClr>
                          <a:srgbClr val="B05894"/>
                        </a:buClr>
                        <a:buSzTx/>
                        <a:buFont typeface="Wingdings" panose="05000000000000000000" pitchFamily="2" charset="2"/>
                        <a:buChar char="ü"/>
                        <a:tabLst/>
                        <a:defRPr/>
                      </a:pPr>
                      <a:r>
                        <a:rPr lang="it-IT" sz="28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Investi in </a:t>
                      </a:r>
                      <a:r>
                        <a:rPr lang="it-IT"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un blog aziendale</a:t>
                      </a:r>
                    </a:p>
                    <a:p>
                      <a:pPr marL="457200" marR="0" lvl="0" indent="-457200" algn="l" defTabSz="914400" rtl="0" eaLnBrk="1" fontAlgn="auto" latinLnBrk="0" hangingPunct="1">
                        <a:lnSpc>
                          <a:spcPct val="100000"/>
                        </a:lnSpc>
                        <a:spcBef>
                          <a:spcPts val="0"/>
                        </a:spcBef>
                        <a:spcAft>
                          <a:spcPts val="0"/>
                        </a:spcAft>
                        <a:buClr>
                          <a:srgbClr val="B05894"/>
                        </a:buClr>
                        <a:buSzTx/>
                        <a:buFont typeface="Wingdings" panose="05000000000000000000" pitchFamily="2" charset="2"/>
                        <a:buChar char="ü"/>
                        <a:tabLst/>
                        <a:defRPr/>
                      </a:pPr>
                      <a:r>
                        <a:rPr lang="it-IT" sz="28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Ottimizza per </a:t>
                      </a:r>
                      <a:r>
                        <a:rPr lang="it-IT"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un sito web ottimizzato per i dispositivi mobili</a:t>
                      </a:r>
                    </a:p>
                    <a:p>
                      <a:pPr marL="457200" marR="0" lvl="0" indent="-457200" algn="l" defTabSz="914400" rtl="0" eaLnBrk="1" fontAlgn="auto" latinLnBrk="0" hangingPunct="1">
                        <a:lnSpc>
                          <a:spcPct val="100000"/>
                        </a:lnSpc>
                        <a:spcBef>
                          <a:spcPts val="0"/>
                        </a:spcBef>
                        <a:spcAft>
                          <a:spcPts val="0"/>
                        </a:spcAft>
                        <a:buClr>
                          <a:srgbClr val="B05894"/>
                        </a:buClr>
                        <a:buSzTx/>
                        <a:buFont typeface="Wingdings" panose="05000000000000000000" pitchFamily="2" charset="2"/>
                        <a:buChar char="ü"/>
                        <a:tabLst/>
                        <a:defRPr/>
                      </a:pPr>
                      <a:r>
                        <a:rPr lang="it-IT" sz="28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Integra la </a:t>
                      </a:r>
                      <a:r>
                        <a:rPr lang="it-IT"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personalizzazione</a:t>
                      </a:r>
                      <a:r>
                        <a:rPr lang="it-IT" sz="28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nel percorso del cliente</a:t>
                      </a:r>
                    </a:p>
                    <a:p>
                      <a:pPr marL="457200" marR="0" lvl="0" indent="-457200" algn="l" defTabSz="914400" rtl="0" eaLnBrk="1" fontAlgn="auto" latinLnBrk="0" hangingPunct="1">
                        <a:lnSpc>
                          <a:spcPct val="100000"/>
                        </a:lnSpc>
                        <a:spcBef>
                          <a:spcPts val="0"/>
                        </a:spcBef>
                        <a:spcAft>
                          <a:spcPts val="0"/>
                        </a:spcAft>
                        <a:buClr>
                          <a:srgbClr val="B05894"/>
                        </a:buClr>
                        <a:buSzTx/>
                        <a:buFont typeface="Wingdings" panose="05000000000000000000" pitchFamily="2" charset="2"/>
                        <a:buChar char="ü"/>
                        <a:tabLst/>
                        <a:defRPr/>
                      </a:pPr>
                      <a:r>
                        <a:rPr lang="it-IT"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Mantieni aggiornato il tuo sito web</a:t>
                      </a:r>
                    </a:p>
                    <a:p>
                      <a:pPr marL="457200" marR="0" lvl="0" indent="-457200" algn="l" defTabSz="914400" rtl="0" eaLnBrk="1" fontAlgn="auto" latinLnBrk="0" hangingPunct="1">
                        <a:lnSpc>
                          <a:spcPct val="100000"/>
                        </a:lnSpc>
                        <a:spcBef>
                          <a:spcPts val="0"/>
                        </a:spcBef>
                        <a:spcAft>
                          <a:spcPts val="0"/>
                        </a:spcAft>
                        <a:buClr>
                          <a:srgbClr val="B05894"/>
                        </a:buClr>
                        <a:buSzTx/>
                        <a:buFont typeface="Wingdings" panose="05000000000000000000" pitchFamily="2" charset="2"/>
                        <a:buChar char="ü"/>
                        <a:tabLst/>
                        <a:defRPr/>
                      </a:pPr>
                      <a:r>
                        <a:rPr lang="it-IT" sz="28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Creare </a:t>
                      </a:r>
                      <a:r>
                        <a:rPr lang="it-IT"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siti Web specifici per paese</a:t>
                      </a:r>
                    </a:p>
                  </a:txBody>
                  <a:tcPr>
                    <a:solidFill>
                      <a:srgbClr val="C6EEA9"/>
                    </a:solidFill>
                  </a:tcPr>
                </a:tc>
                <a:tc>
                  <a:txBody>
                    <a:bodyPr/>
                    <a:lstStyle/>
                    <a:p>
                      <a:pPr>
                        <a:buClr>
                          <a:srgbClr val="B05894"/>
                        </a:buClr>
                      </a:pPr>
                      <a:r>
                        <a:rPr lang="en-US" sz="2800" b="1" dirty="0">
                          <a:solidFill>
                            <a:srgbClr val="B05894"/>
                          </a:solidFill>
                          <a:latin typeface="Lucida Handwriting" panose="03010101010101010101" pitchFamily="66" charset="0"/>
                          <a:ea typeface="Microsoft Sans Serif" panose="020B0604020202020204" pitchFamily="34" charset="0"/>
                          <a:cs typeface="Microsoft Sans Serif" panose="020B0604020202020204" pitchFamily="34" charset="0"/>
                        </a:rPr>
                        <a:t>X</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8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Avere paura di chiedere un </a:t>
                      </a:r>
                      <a:r>
                        <a:rPr lang="it-IT"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aiuto professionale</a:t>
                      </a:r>
                    </a:p>
                    <a:p>
                      <a:pPr>
                        <a:buClr>
                          <a:srgbClr val="B05894"/>
                        </a:buClr>
                      </a:pPr>
                      <a:r>
                        <a:rPr lang="en-US" sz="2800" b="1" dirty="0">
                          <a:solidFill>
                            <a:srgbClr val="B05894"/>
                          </a:solidFill>
                          <a:latin typeface="Lucida Handwriting" panose="03010101010101010101" pitchFamily="66" charset="0"/>
                          <a:ea typeface="Microsoft Sans Serif" panose="020B0604020202020204" pitchFamily="34" charset="0"/>
                          <a:cs typeface="Microsoft Sans Serif" panose="020B0604020202020204" pitchFamily="34" charset="0"/>
                        </a:rPr>
                        <a:t>X</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Anteporre la </a:t>
                      </a:r>
                      <a:r>
                        <a:rPr lang="it-IT" sz="2800" b="1" dirty="0">
                          <a:latin typeface="Microsoft Sans Serif" panose="020B0604020202020204" pitchFamily="34" charset="0"/>
                          <a:ea typeface="Microsoft Sans Serif" panose="020B0604020202020204" pitchFamily="34" charset="0"/>
                          <a:cs typeface="Microsoft Sans Serif" panose="020B0604020202020204" pitchFamily="34" charset="0"/>
                        </a:rPr>
                        <a:t>quantità</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 alla </a:t>
                      </a:r>
                      <a:r>
                        <a:rPr lang="it-IT" sz="2800" b="1" dirty="0">
                          <a:latin typeface="Microsoft Sans Serif" panose="020B0604020202020204" pitchFamily="34" charset="0"/>
                          <a:ea typeface="Microsoft Sans Serif" panose="020B0604020202020204" pitchFamily="34" charset="0"/>
                          <a:cs typeface="Microsoft Sans Serif" panose="020B0604020202020204" pitchFamily="34" charset="0"/>
                        </a:rPr>
                        <a:t>qualità</a:t>
                      </a:r>
                    </a:p>
                    <a:p>
                      <a:pPr>
                        <a:buClr>
                          <a:srgbClr val="B05894"/>
                        </a:buClr>
                      </a:pPr>
                      <a:r>
                        <a:rPr lang="en-US" sz="2800" b="1" dirty="0">
                          <a:solidFill>
                            <a:srgbClr val="B05894"/>
                          </a:solidFill>
                          <a:latin typeface="Lucida Handwriting" panose="03010101010101010101" pitchFamily="66" charset="0"/>
                          <a:ea typeface="Microsoft Sans Serif" panose="020B0604020202020204" pitchFamily="34" charset="0"/>
                          <a:cs typeface="Microsoft Sans Serif" panose="020B0604020202020204" pitchFamily="34" charset="0"/>
                        </a:rPr>
                        <a:t>X</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Spam</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o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condivisione</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eccessiva</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B05894"/>
                        </a:buClr>
                        <a:buSzTx/>
                        <a:buFontTx/>
                        <a:buNone/>
                        <a:tabLst/>
                        <a:defRPr/>
                      </a:pPr>
                      <a:r>
                        <a:rPr lang="en-US" sz="2800" b="1" dirty="0">
                          <a:solidFill>
                            <a:srgbClr val="B05894"/>
                          </a:solidFill>
                          <a:latin typeface="Lucida Handwriting" panose="03010101010101010101" pitchFamily="66" charset="0"/>
                          <a:ea typeface="Microsoft Sans Serif" panose="020B0604020202020204" pitchFamily="34" charset="0"/>
                          <a:cs typeface="Microsoft Sans Serif" panose="020B0604020202020204" pitchFamily="34" charset="0"/>
                        </a:rPr>
                        <a:t>X</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8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Ignorare o sottovalutare </a:t>
                      </a:r>
                      <a:r>
                        <a:rPr lang="it-IT"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l’email marketing</a:t>
                      </a:r>
                    </a:p>
                    <a:p>
                      <a:pPr marL="0" marR="0" lvl="0" indent="0" algn="l" defTabSz="914400" rtl="0" eaLnBrk="1" fontAlgn="auto" latinLnBrk="0" hangingPunct="1">
                        <a:lnSpc>
                          <a:spcPct val="100000"/>
                        </a:lnSpc>
                        <a:spcBef>
                          <a:spcPts val="0"/>
                        </a:spcBef>
                        <a:spcAft>
                          <a:spcPts val="0"/>
                        </a:spcAft>
                        <a:buClr>
                          <a:srgbClr val="B05894"/>
                        </a:buClr>
                        <a:buSzTx/>
                        <a:buFontTx/>
                        <a:buNone/>
                        <a:tabLst/>
                        <a:defRPr/>
                      </a:pPr>
                      <a:r>
                        <a:rPr lang="en-US" sz="2800" b="1" dirty="0">
                          <a:solidFill>
                            <a:srgbClr val="B05894"/>
                          </a:solidFill>
                          <a:latin typeface="Lucida Handwriting" panose="03010101010101010101" pitchFamily="66" charset="0"/>
                          <a:ea typeface="Microsoft Sans Serif" panose="020B0604020202020204" pitchFamily="34" charset="0"/>
                          <a:cs typeface="Microsoft Sans Serif" panose="020B0604020202020204" pitchFamily="34" charset="0"/>
                        </a:rPr>
                        <a:t>X</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Essere</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impazienti</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B05894"/>
                        </a:buClr>
                        <a:buSzTx/>
                        <a:buFontTx/>
                        <a:buNone/>
                        <a:tabLst/>
                        <a:defRPr/>
                      </a:pPr>
                      <a:r>
                        <a:rPr lang="en-US" sz="2800" b="1" dirty="0">
                          <a:solidFill>
                            <a:srgbClr val="B05894"/>
                          </a:solidFill>
                          <a:latin typeface="Lucida Handwriting" panose="03010101010101010101" pitchFamily="66" charset="0"/>
                          <a:ea typeface="Microsoft Sans Serif" panose="020B0604020202020204" pitchFamily="34" charset="0"/>
                          <a:cs typeface="Microsoft Sans Serif" panose="020B0604020202020204" pitchFamily="34" charset="0"/>
                        </a:rPr>
                        <a:t>X</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Trascurare</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i</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video</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nel</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tuo</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marketing mix</a:t>
                      </a:r>
                    </a:p>
                    <a:p>
                      <a:pPr marL="0" marR="0" lvl="0" indent="0" algn="l" defTabSz="914400" rtl="0" eaLnBrk="1" fontAlgn="auto" latinLnBrk="0" hangingPunct="1">
                        <a:lnSpc>
                          <a:spcPct val="100000"/>
                        </a:lnSpc>
                        <a:spcBef>
                          <a:spcPts val="0"/>
                        </a:spcBef>
                        <a:spcAft>
                          <a:spcPts val="0"/>
                        </a:spcAft>
                        <a:buClr>
                          <a:srgbClr val="B05894"/>
                        </a:buClr>
                        <a:buSzTx/>
                        <a:buFontTx/>
                        <a:buNone/>
                        <a:tabLst/>
                        <a:defRPr/>
                      </a:pPr>
                      <a:r>
                        <a:rPr lang="en-US" sz="2800" b="1" dirty="0">
                          <a:solidFill>
                            <a:srgbClr val="B05894"/>
                          </a:solidFill>
                          <a:latin typeface="Lucida Handwriting" panose="03010101010101010101" pitchFamily="66" charset="0"/>
                          <a:ea typeface="Microsoft Sans Serif" panose="020B0604020202020204" pitchFamily="34" charset="0"/>
                          <a:cs typeface="Microsoft Sans Serif" panose="020B0604020202020204" pitchFamily="34" charset="0"/>
                        </a:rPr>
                        <a:t>X</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Dimenticare di ottimizzare per </a:t>
                      </a:r>
                      <a:r>
                        <a:rPr lang="it-IT" sz="2800" b="1" dirty="0">
                          <a:latin typeface="Microsoft Sans Serif" panose="020B0604020202020204" pitchFamily="34" charset="0"/>
                          <a:ea typeface="Microsoft Sans Serif" panose="020B0604020202020204" pitchFamily="34" charset="0"/>
                          <a:cs typeface="Microsoft Sans Serif" panose="020B0604020202020204" pitchFamily="34" charset="0"/>
                        </a:rPr>
                        <a:t>la ricerca locale</a:t>
                      </a:r>
                    </a:p>
                    <a:p>
                      <a:pPr marL="0" marR="0" lvl="0" indent="0" algn="l" defTabSz="914400" rtl="0" eaLnBrk="1" fontAlgn="auto" latinLnBrk="0" hangingPunct="1">
                        <a:lnSpc>
                          <a:spcPct val="100000"/>
                        </a:lnSpc>
                        <a:spcBef>
                          <a:spcPts val="0"/>
                        </a:spcBef>
                        <a:spcAft>
                          <a:spcPts val="0"/>
                        </a:spcAft>
                        <a:buClr>
                          <a:srgbClr val="B05894"/>
                        </a:buClr>
                        <a:buSzTx/>
                        <a:buFontTx/>
                        <a:buNone/>
                        <a:tabLst/>
                        <a:defRPr/>
                      </a:pPr>
                      <a:r>
                        <a:rPr lang="en-US" sz="2800" b="1" dirty="0">
                          <a:solidFill>
                            <a:srgbClr val="B05894"/>
                          </a:solidFill>
                          <a:latin typeface="Lucida Handwriting" panose="03010101010101010101" pitchFamily="66" charset="0"/>
                          <a:ea typeface="Microsoft Sans Serif" panose="020B0604020202020204" pitchFamily="34" charset="0"/>
                          <a:cs typeface="Microsoft Sans Serif" panose="020B0604020202020204" pitchFamily="34" charset="0"/>
                        </a:rPr>
                        <a:t>X</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Dimenticare di </a:t>
                      </a:r>
                      <a:r>
                        <a:rPr lang="it-IT" sz="2800" b="1" dirty="0">
                          <a:latin typeface="Microsoft Sans Serif" panose="020B0604020202020204" pitchFamily="34" charset="0"/>
                          <a:ea typeface="Microsoft Sans Serif" panose="020B0604020202020204" pitchFamily="34" charset="0"/>
                          <a:cs typeface="Microsoft Sans Serif" panose="020B0604020202020204" pitchFamily="34" charset="0"/>
                        </a:rPr>
                        <a:t>ricontrollare le traduzioni</a:t>
                      </a:r>
                    </a:p>
                  </a:txBody>
                  <a:tcPr>
                    <a:solidFill>
                      <a:srgbClr val="FEB1A6"/>
                    </a:solidFill>
                  </a:tcPr>
                </a:tc>
                <a:extLst>
                  <a:ext uri="{0D108BD9-81ED-4DB2-BD59-A6C34878D82A}">
                    <a16:rowId xmlns:a16="http://schemas.microsoft.com/office/drawing/2014/main" val="10001"/>
                  </a:ext>
                </a:extLst>
              </a:tr>
            </a:tbl>
          </a:graphicData>
        </a:graphic>
      </p:graphicFrame>
      <p:pic>
        <p:nvPicPr>
          <p:cNvPr id="11" name="Immagin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2582" y="2999135"/>
            <a:ext cx="1468155" cy="1371077"/>
          </a:xfrm>
          <a:prstGeom prst="rect">
            <a:avLst/>
          </a:prstGeom>
        </p:spPr>
      </p:pic>
      <p:pic>
        <p:nvPicPr>
          <p:cNvPr id="12" name="Immagin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48600" y="2940067"/>
            <a:ext cx="1468800" cy="1411095"/>
          </a:xfrm>
          <a:prstGeom prst="rect">
            <a:avLst/>
          </a:prstGeom>
        </p:spPr>
      </p:pic>
    </p:spTree>
    <p:extLst>
      <p:ext uri="{BB962C8B-B14F-4D97-AF65-F5344CB8AC3E}">
        <p14:creationId xmlns:p14="http://schemas.microsoft.com/office/powerpoint/2010/main" val="2913161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FC7E83DD-3641-D2F1-E241-532A461817B2}"/>
              </a:ext>
            </a:extLst>
          </p:cNvPr>
          <p:cNvSpPr/>
          <p:nvPr/>
        </p:nvSpPr>
        <p:spPr>
          <a:xfrm>
            <a:off x="6336837" y="2628900"/>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953B3577-D9C0-67CB-B8BD-0E33B29CFE77}"/>
              </a:ext>
            </a:extLst>
          </p:cNvPr>
          <p:cNvSpPr/>
          <p:nvPr/>
        </p:nvSpPr>
        <p:spPr>
          <a:xfrm>
            <a:off x="1752600" y="2628900"/>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B55D1384-6811-342B-65B8-F85E2C0DA244}"/>
              </a:ext>
            </a:extLst>
          </p:cNvPr>
          <p:cNvSpPr txBox="1"/>
          <p:nvPr/>
        </p:nvSpPr>
        <p:spPr>
          <a:xfrm>
            <a:off x="1447800" y="1573291"/>
            <a:ext cx="4343400" cy="707886"/>
          </a:xfrm>
          <a:prstGeom prst="rect">
            <a:avLst/>
          </a:prstGeom>
          <a:noFill/>
        </p:spPr>
        <p:txBody>
          <a:bodyPr wrap="square" rtlCol="0">
            <a:spAutoFit/>
          </a:bodyPr>
          <a:lstStyle/>
          <a:p>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Riassumendo</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Rectangle 58">
            <a:extLst>
              <a:ext uri="{FF2B5EF4-FFF2-40B4-BE49-F238E27FC236}">
                <a16:creationId xmlns:a16="http://schemas.microsoft.com/office/drawing/2014/main" id="{C19CE81B-88B7-56D0-835C-580EF1D39AEA}"/>
              </a:ext>
            </a:extLst>
          </p:cNvPr>
          <p:cNvSpPr/>
          <p:nvPr/>
        </p:nvSpPr>
        <p:spPr>
          <a:xfrm>
            <a:off x="2331155" y="2628900"/>
            <a:ext cx="2774245" cy="2677656"/>
          </a:xfrm>
          <a:prstGeom prst="rect">
            <a:avLst/>
          </a:prstGeom>
        </p:spPr>
        <p:txBody>
          <a:bodyPr wrap="square">
            <a:spAutoFit/>
          </a:bodyPr>
          <a:lstStyle/>
          <a:p>
            <a:pPr algn="ctr"/>
            <a:r>
              <a:rPr lang="it-IT"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Si consiglia di conoscere il brand, il target di riferimento e la concorrenza, e di trovare i canali giusti</a:t>
            </a:r>
          </a:p>
        </p:txBody>
      </p:sp>
      <p:pic>
        <p:nvPicPr>
          <p:cNvPr id="5" name="object 2">
            <a:extLst>
              <a:ext uri="{FF2B5EF4-FFF2-40B4-BE49-F238E27FC236}">
                <a16:creationId xmlns:a16="http://schemas.microsoft.com/office/drawing/2014/main" id="{194018B4-B354-3889-61E1-72BFFF89DBEB}"/>
              </a:ext>
            </a:extLst>
          </p:cNvPr>
          <p:cNvPicPr/>
          <p:nvPr/>
        </p:nvPicPr>
        <p:blipFill>
          <a:blip r:embed="rId2" cstate="print"/>
          <a:stretch>
            <a:fillRect/>
          </a:stretch>
        </p:blipFill>
        <p:spPr>
          <a:xfrm>
            <a:off x="1892149" y="3160915"/>
            <a:ext cx="435185" cy="510356"/>
          </a:xfrm>
          <a:prstGeom prst="rect">
            <a:avLst/>
          </a:prstGeom>
        </p:spPr>
      </p:pic>
      <p:sp>
        <p:nvSpPr>
          <p:cNvPr id="7" name="Rectangle 58">
            <a:extLst>
              <a:ext uri="{FF2B5EF4-FFF2-40B4-BE49-F238E27FC236}">
                <a16:creationId xmlns:a16="http://schemas.microsoft.com/office/drawing/2014/main" id="{DC5D6AA9-5455-9552-81E8-CF2B76572622}"/>
              </a:ext>
            </a:extLst>
          </p:cNvPr>
          <p:cNvSpPr/>
          <p:nvPr/>
        </p:nvSpPr>
        <p:spPr>
          <a:xfrm>
            <a:off x="6962671" y="2628900"/>
            <a:ext cx="2726965" cy="2677656"/>
          </a:xfrm>
          <a:prstGeom prst="rect">
            <a:avLst/>
          </a:prstGeom>
        </p:spPr>
        <p:txBody>
          <a:bodyPr wrap="square">
            <a:spAutoFit/>
          </a:bodyPr>
          <a:lstStyle/>
          <a:p>
            <a:pPr algn="ctr"/>
            <a:r>
              <a:rPr lang="it-IT"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È consigliabile creare contenuti coinvolgenti, per essere coerenti e flessibili nel mercato internazionale </a:t>
            </a:r>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8" name="object 2">
            <a:extLst>
              <a:ext uri="{FF2B5EF4-FFF2-40B4-BE49-F238E27FC236}">
                <a16:creationId xmlns:a16="http://schemas.microsoft.com/office/drawing/2014/main" id="{49413C0B-8236-CA4A-DD00-985667C34D37}"/>
              </a:ext>
            </a:extLst>
          </p:cNvPr>
          <p:cNvPicPr/>
          <p:nvPr/>
        </p:nvPicPr>
        <p:blipFill>
          <a:blip r:embed="rId2" cstate="print"/>
          <a:stretch>
            <a:fillRect/>
          </a:stretch>
        </p:blipFill>
        <p:spPr>
          <a:xfrm>
            <a:off x="6549923" y="3174434"/>
            <a:ext cx="435185" cy="510356"/>
          </a:xfrm>
          <a:prstGeom prst="rect">
            <a:avLst/>
          </a:prstGeom>
        </p:spPr>
      </p:pic>
    </p:spTree>
    <p:extLst>
      <p:ext uri="{BB962C8B-B14F-4D97-AF65-F5344CB8AC3E}">
        <p14:creationId xmlns:p14="http://schemas.microsoft.com/office/powerpoint/2010/main" val="3715180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FEDDD99-298F-41D0-922C-4BD6E66D7434}"/>
              </a:ext>
            </a:extLst>
          </p:cNvPr>
          <p:cNvSpPr txBox="1"/>
          <p:nvPr/>
        </p:nvSpPr>
        <p:spPr>
          <a:xfrm>
            <a:off x="5867400" y="6210300"/>
            <a:ext cx="541020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8000" b="1" spc="-114"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Grazie</a:t>
            </a:r>
            <a:r>
              <a:rPr lang="en-US" sz="8000" b="1" spc="-114"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t>
            </a:r>
            <a:endParaRPr kumimoji="0" lang="en-US" sz="8000" b="1" i="0" u="none" strike="noStrike" kern="1200" cap="none" spc="0" normalizeH="0" baseline="0" dirty="0">
              <a:ln>
                <a:noFill/>
              </a:ln>
              <a:solidFill>
                <a:srgbClr val="B05894"/>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779892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FD79239-ADE2-4DC9-875C-DD0088D1160B}"/>
              </a:ext>
            </a:extLst>
          </p:cNvPr>
          <p:cNvSpPr txBox="1"/>
          <p:nvPr/>
        </p:nvSpPr>
        <p:spPr>
          <a:xfrm>
            <a:off x="1433944" y="1511544"/>
            <a:ext cx="2743200" cy="707886"/>
          </a:xfrm>
          <a:prstGeom prst="rect">
            <a:avLst/>
          </a:prstGeom>
          <a:noFill/>
        </p:spPr>
        <p:txBody>
          <a:bodyPr wrap="square" rtlCol="0">
            <a:spAutoFit/>
          </a:bodyPr>
          <a:lstStyle/>
          <a:p>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Indice</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pSp>
        <p:nvGrpSpPr>
          <p:cNvPr id="11" name="Gruppo 10"/>
          <p:cNvGrpSpPr/>
          <p:nvPr/>
        </p:nvGrpSpPr>
        <p:grpSpPr>
          <a:xfrm>
            <a:off x="838200" y="2857500"/>
            <a:ext cx="16310432" cy="5232202"/>
            <a:chOff x="1216351" y="2672094"/>
            <a:chExt cx="15853232" cy="5232202"/>
          </a:xfrm>
        </p:grpSpPr>
        <p:sp>
          <p:nvSpPr>
            <p:cNvPr id="4" name="CuadroTexto 3">
              <a:extLst>
                <a:ext uri="{FF2B5EF4-FFF2-40B4-BE49-F238E27FC236}">
                  <a16:creationId xmlns:a16="http://schemas.microsoft.com/office/drawing/2014/main" id="{C7C9F896-2DB9-4A46-BF95-8A9C26C19FE9}"/>
                </a:ext>
              </a:extLst>
            </p:cNvPr>
            <p:cNvSpPr txBox="1"/>
            <p:nvPr/>
          </p:nvSpPr>
          <p:spPr>
            <a:xfrm>
              <a:off x="1651537" y="2672094"/>
              <a:ext cx="3786464" cy="1384995"/>
            </a:xfrm>
            <a:prstGeom prst="rect">
              <a:avLst/>
            </a:prstGeom>
            <a:noFill/>
          </p:spPr>
          <p:txBody>
            <a:bodyPr wrap="square" rtlCol="0">
              <a:spAutoFit/>
            </a:bodyPr>
            <a:lstStyle/>
            <a:p>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Unità</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1: </a:t>
              </a:r>
              <a:r>
                <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Introduzione.</a:t>
              </a:r>
            </a:p>
            <a:p>
              <a:r>
                <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Cos’è il marketing digitale internazionale?</a:t>
              </a:r>
            </a:p>
          </p:txBody>
        </p:sp>
        <p:sp>
          <p:nvSpPr>
            <p:cNvPr id="5" name="CuadroTexto 4">
              <a:extLst>
                <a:ext uri="{FF2B5EF4-FFF2-40B4-BE49-F238E27FC236}">
                  <a16:creationId xmlns:a16="http://schemas.microsoft.com/office/drawing/2014/main" id="{6383C766-C59A-4336-B14B-5E1B269C5395}"/>
                </a:ext>
              </a:extLst>
            </p:cNvPr>
            <p:cNvSpPr txBox="1"/>
            <p:nvPr/>
          </p:nvSpPr>
          <p:spPr>
            <a:xfrm>
              <a:off x="5614884" y="2672094"/>
              <a:ext cx="3528163" cy="2246769"/>
            </a:xfrm>
            <a:prstGeom prst="rect">
              <a:avLst/>
            </a:prstGeom>
            <a:noFill/>
          </p:spPr>
          <p:txBody>
            <a:bodyPr wrap="square" rtlCol="0">
              <a:spAutoFit/>
            </a:bodyPr>
            <a:lstStyle/>
            <a:p>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Unità</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2: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Strategie</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di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successo</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per la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tua</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campagna di marketing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digitale</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internazionale</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n-US" sz="4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CuadroTexto 5">
              <a:extLst>
                <a:ext uri="{FF2B5EF4-FFF2-40B4-BE49-F238E27FC236}">
                  <a16:creationId xmlns:a16="http://schemas.microsoft.com/office/drawing/2014/main" id="{F04D45E8-8E2F-44A7-8684-0F0623CFF102}"/>
                </a:ext>
              </a:extLst>
            </p:cNvPr>
            <p:cNvSpPr txBox="1"/>
            <p:nvPr/>
          </p:nvSpPr>
          <p:spPr>
            <a:xfrm>
              <a:off x="9578234" y="2672094"/>
              <a:ext cx="3528160" cy="954107"/>
            </a:xfrm>
            <a:prstGeom prst="rect">
              <a:avLst/>
            </a:prstGeom>
            <a:noFill/>
          </p:spPr>
          <p:txBody>
            <a:bodyPr wrap="square" rtlCol="0">
              <a:spAutoFit/>
            </a:bodyPr>
            <a:lstStyle/>
            <a:p>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Unità</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3: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Strumenti</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principali</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sp>
          <p:nvSpPr>
            <p:cNvPr id="7" name="CuadroTexto 6">
              <a:extLst>
                <a:ext uri="{FF2B5EF4-FFF2-40B4-BE49-F238E27FC236}">
                  <a16:creationId xmlns:a16="http://schemas.microsoft.com/office/drawing/2014/main" id="{899353FE-8C02-491A-97E3-0F609EE7C293}"/>
                </a:ext>
              </a:extLst>
            </p:cNvPr>
            <p:cNvSpPr txBox="1"/>
            <p:nvPr/>
          </p:nvSpPr>
          <p:spPr>
            <a:xfrm>
              <a:off x="1651536" y="4509753"/>
              <a:ext cx="3528164" cy="2308324"/>
            </a:xfrm>
            <a:prstGeom prst="rect">
              <a:avLst/>
            </a:prstGeom>
            <a:noFill/>
          </p:spPr>
          <p:txBody>
            <a:bodyPr wrap="square" rtlCol="0">
              <a:spAutoFit/>
            </a:bodyPr>
            <a:lstStyle/>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1.1 Marketing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digitale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internazionale</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1.2 Tipi di marketing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digitale</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1.3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Modelli</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multichannel e omnichannel</a:t>
              </a:r>
            </a:p>
          </p:txBody>
        </p:sp>
        <p:sp>
          <p:nvSpPr>
            <p:cNvPr id="8" name="CuadroTexto 7">
              <a:extLst>
                <a:ext uri="{FF2B5EF4-FFF2-40B4-BE49-F238E27FC236}">
                  <a16:creationId xmlns:a16="http://schemas.microsoft.com/office/drawing/2014/main" id="{9AAF9D6F-057A-419A-8258-16F5D0B83874}"/>
                </a:ext>
              </a:extLst>
            </p:cNvPr>
            <p:cNvSpPr txBox="1"/>
            <p:nvPr/>
          </p:nvSpPr>
          <p:spPr>
            <a:xfrm>
              <a:off x="5614881" y="4879085"/>
              <a:ext cx="3528163" cy="1938992"/>
            </a:xfrm>
            <a:prstGeom prst="rect">
              <a:avLst/>
            </a:prstGeom>
            <a:noFill/>
          </p:spPr>
          <p:txBody>
            <a:bodyPr wrap="square" rtlCol="0">
              <a:spAutoFit/>
            </a:bodyPr>
            <a:lstStyle/>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2.1 RACE Framework </a:t>
              </a:r>
            </a:p>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2.2 RACE: Reach</a:t>
              </a:r>
            </a:p>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2.3 RACE: Act</a:t>
              </a:r>
            </a:p>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2.4 RACE: Convert</a:t>
              </a:r>
            </a:p>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2.5 RACE: Engage</a:t>
              </a:r>
            </a:p>
          </p:txBody>
        </p:sp>
        <p:sp>
          <p:nvSpPr>
            <p:cNvPr id="9" name="CuadroTexto 8">
              <a:extLst>
                <a:ext uri="{FF2B5EF4-FFF2-40B4-BE49-F238E27FC236}">
                  <a16:creationId xmlns:a16="http://schemas.microsoft.com/office/drawing/2014/main" id="{85E2FE64-2B8D-4D64-8B27-C2EB62F25D86}"/>
                </a:ext>
              </a:extLst>
            </p:cNvPr>
            <p:cNvSpPr txBox="1"/>
            <p:nvPr/>
          </p:nvSpPr>
          <p:spPr>
            <a:xfrm>
              <a:off x="9578230" y="4487976"/>
              <a:ext cx="3528164" cy="3416320"/>
            </a:xfrm>
            <a:prstGeom prst="rect">
              <a:avLst/>
            </a:prstGeom>
            <a:noFill/>
          </p:spPr>
          <p:txBody>
            <a:bodyPr wrap="square" rtlCol="0">
              <a:spAutoFit/>
            </a:bodyPr>
            <a:lstStyle/>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3.1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Strumenti</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per il social media marketing</a:t>
              </a:r>
            </a:p>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3.2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Strumenti</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SEO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ottimizzazione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per I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motori</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di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ricerca</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3.3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Strumenti</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di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ottimizzazione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delle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conversioni</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3.4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Altri</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strumenti</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utili</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5" name="object 2">
              <a:extLst>
                <a:ext uri="{FF2B5EF4-FFF2-40B4-BE49-F238E27FC236}">
                  <a16:creationId xmlns:a16="http://schemas.microsoft.com/office/drawing/2014/main" id="{0351A207-7EF1-46BA-953B-CECF6A0A5CE6}"/>
                </a:ext>
              </a:extLst>
            </p:cNvPr>
            <p:cNvPicPr/>
            <p:nvPr/>
          </p:nvPicPr>
          <p:blipFill>
            <a:blip r:embed="rId2" cstate="print"/>
            <a:stretch>
              <a:fillRect/>
            </a:stretch>
          </p:blipFill>
          <p:spPr>
            <a:xfrm>
              <a:off x="1216351" y="2672094"/>
              <a:ext cx="435185" cy="510356"/>
            </a:xfrm>
            <a:prstGeom prst="rect">
              <a:avLst/>
            </a:prstGeom>
          </p:spPr>
        </p:pic>
        <p:pic>
          <p:nvPicPr>
            <p:cNvPr id="16" name="object 2">
              <a:extLst>
                <a:ext uri="{FF2B5EF4-FFF2-40B4-BE49-F238E27FC236}">
                  <a16:creationId xmlns:a16="http://schemas.microsoft.com/office/drawing/2014/main" id="{621B329D-F6F5-4D0C-ADF3-EF47DC304EEA}"/>
                </a:ext>
              </a:extLst>
            </p:cNvPr>
            <p:cNvPicPr/>
            <p:nvPr/>
          </p:nvPicPr>
          <p:blipFill>
            <a:blip r:embed="rId2" cstate="print"/>
            <a:stretch>
              <a:fillRect/>
            </a:stretch>
          </p:blipFill>
          <p:spPr>
            <a:xfrm>
              <a:off x="5179701" y="2672094"/>
              <a:ext cx="435185" cy="510356"/>
            </a:xfrm>
            <a:prstGeom prst="rect">
              <a:avLst/>
            </a:prstGeom>
          </p:spPr>
        </p:pic>
        <p:pic>
          <p:nvPicPr>
            <p:cNvPr id="17" name="object 2">
              <a:extLst>
                <a:ext uri="{FF2B5EF4-FFF2-40B4-BE49-F238E27FC236}">
                  <a16:creationId xmlns:a16="http://schemas.microsoft.com/office/drawing/2014/main" id="{6EF133E2-2570-45BD-B6C8-D8377B1DAA33}"/>
                </a:ext>
              </a:extLst>
            </p:cNvPr>
            <p:cNvPicPr/>
            <p:nvPr/>
          </p:nvPicPr>
          <p:blipFill>
            <a:blip r:embed="rId2" cstate="print"/>
            <a:stretch>
              <a:fillRect/>
            </a:stretch>
          </p:blipFill>
          <p:spPr>
            <a:xfrm>
              <a:off x="9143051" y="2672094"/>
              <a:ext cx="435185" cy="510356"/>
            </a:xfrm>
            <a:prstGeom prst="rect">
              <a:avLst/>
            </a:prstGeom>
          </p:spPr>
        </p:pic>
        <p:pic>
          <p:nvPicPr>
            <p:cNvPr id="13" name="object 2">
              <a:extLst>
                <a:ext uri="{FF2B5EF4-FFF2-40B4-BE49-F238E27FC236}">
                  <a16:creationId xmlns:a16="http://schemas.microsoft.com/office/drawing/2014/main" id="{6EF133E2-2570-45BD-B6C8-D8377B1DAA33}"/>
                </a:ext>
              </a:extLst>
            </p:cNvPr>
            <p:cNvPicPr/>
            <p:nvPr/>
          </p:nvPicPr>
          <p:blipFill>
            <a:blip r:embed="rId2" cstate="print"/>
            <a:stretch>
              <a:fillRect/>
            </a:stretch>
          </p:blipFill>
          <p:spPr>
            <a:xfrm>
              <a:off x="13106400" y="2672094"/>
              <a:ext cx="435185" cy="510356"/>
            </a:xfrm>
            <a:prstGeom prst="rect">
              <a:avLst/>
            </a:prstGeom>
          </p:spPr>
        </p:pic>
        <p:sp>
          <p:nvSpPr>
            <p:cNvPr id="14" name="CuadroTexto 5">
              <a:extLst>
                <a:ext uri="{FF2B5EF4-FFF2-40B4-BE49-F238E27FC236}">
                  <a16:creationId xmlns:a16="http://schemas.microsoft.com/office/drawing/2014/main" id="{F04D45E8-8E2F-44A7-8684-0F0623CFF102}"/>
                </a:ext>
              </a:extLst>
            </p:cNvPr>
            <p:cNvSpPr txBox="1"/>
            <p:nvPr/>
          </p:nvSpPr>
          <p:spPr>
            <a:xfrm>
              <a:off x="13541583" y="2672094"/>
              <a:ext cx="3528000" cy="1815882"/>
            </a:xfrm>
            <a:prstGeom prst="rect">
              <a:avLst/>
            </a:prstGeom>
            <a:noFill/>
          </p:spPr>
          <p:txBody>
            <a:bodyPr wrap="square" rtlCol="0">
              <a:spAutoFit/>
            </a:bodyPr>
            <a:lstStyle/>
            <a:p>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Unità</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4: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Raccomandazioni</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e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suggerimenti</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Cosa fare e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cosa</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non fare</a:t>
              </a:r>
              <a:endParaRPr lang="en-US" sz="4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8" name="CuadroTexto 8">
              <a:extLst>
                <a:ext uri="{FF2B5EF4-FFF2-40B4-BE49-F238E27FC236}">
                  <a16:creationId xmlns:a16="http://schemas.microsoft.com/office/drawing/2014/main" id="{85E2FE64-2B8D-4D64-8B27-C2EB62F25D86}"/>
                </a:ext>
              </a:extLst>
            </p:cNvPr>
            <p:cNvSpPr txBox="1"/>
            <p:nvPr/>
          </p:nvSpPr>
          <p:spPr>
            <a:xfrm>
              <a:off x="13541576" y="4487976"/>
              <a:ext cx="3528007" cy="1200329"/>
            </a:xfrm>
            <a:prstGeom prst="rect">
              <a:avLst/>
            </a:prstGeom>
            <a:noFill/>
          </p:spPr>
          <p:txBody>
            <a:bodyPr wrap="square" rtlCol="0">
              <a:spAutoFit/>
            </a:bodyPr>
            <a:lstStyle/>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4.1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Consigli</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generali</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4.2 Cosa fare e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cosa</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non fare</a:t>
              </a:r>
            </a:p>
          </p:txBody>
        </p:sp>
      </p:grpSp>
    </p:spTree>
    <p:extLst>
      <p:ext uri="{BB962C8B-B14F-4D97-AF65-F5344CB8AC3E}">
        <p14:creationId xmlns:p14="http://schemas.microsoft.com/office/powerpoint/2010/main" val="4134836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134874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1. </a:t>
            </a:r>
            <a:r>
              <a:rPr lang="it-IT"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Introduzione. Cos’è il marketing digitale internazionale?</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82C042FF-D434-4A38-93CB-0832511D99F8}"/>
              </a:ext>
            </a:extLst>
          </p:cNvPr>
          <p:cNvSpPr txBox="1"/>
          <p:nvPr/>
        </p:nvSpPr>
        <p:spPr>
          <a:xfrm>
            <a:off x="1524000" y="2562880"/>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1.1 Marketing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digitale</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internazionale</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
        <p:nvSpPr>
          <p:cNvPr id="4" name="CuadroTexto 6">
            <a:extLst>
              <a:ext uri="{FF2B5EF4-FFF2-40B4-BE49-F238E27FC236}">
                <a16:creationId xmlns:a16="http://schemas.microsoft.com/office/drawing/2014/main" id="{899353FE-8C02-491A-97E3-0F609EE7C293}"/>
              </a:ext>
            </a:extLst>
          </p:cNvPr>
          <p:cNvSpPr txBox="1"/>
          <p:nvPr/>
        </p:nvSpPr>
        <p:spPr>
          <a:xfrm>
            <a:off x="1524000" y="3367802"/>
            <a:ext cx="16306800" cy="1384995"/>
          </a:xfrm>
          <a:prstGeom prst="rect">
            <a:avLst/>
          </a:prstGeom>
          <a:noFill/>
        </p:spPr>
        <p:txBody>
          <a:bodyPr wrap="square" rtlCol="0">
            <a:spAutoFit/>
          </a:bodyPr>
          <a:lstStyle/>
          <a:p>
            <a:pPr algn="just">
              <a:spcAft>
                <a:spcPts val="1200"/>
              </a:spcAft>
            </a:pP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Il marketing digitale internazionale (noto anche come </a:t>
            </a:r>
            <a:r>
              <a:rPr lang="it-IT" sz="2800" b="1" dirty="0">
                <a:latin typeface="Microsoft Sans Serif" panose="020B0604020202020204" pitchFamily="34" charset="0"/>
                <a:ea typeface="Microsoft Sans Serif" panose="020B0604020202020204" pitchFamily="34" charset="0"/>
                <a:cs typeface="Microsoft Sans Serif" panose="020B0604020202020204" pitchFamily="34" charset="0"/>
              </a:rPr>
              <a:t>marketing online</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 si riferisce all’uso di qualsiasi numero di </a:t>
            </a:r>
            <a:r>
              <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canali digitali </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per pubblicizzare e promuovere prodotti e servizi in un mercato internazionale. </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5" name="Immagine 4"/>
          <p:cNvPicPr>
            <a:picLocks noChangeAspect="1"/>
          </p:cNvPicPr>
          <p:nvPr/>
        </p:nvPicPr>
        <p:blipFill rotWithShape="1">
          <a:blip r:embed="rId2" cstate="print">
            <a:extLst>
              <a:ext uri="{28A0092B-C50C-407E-A947-70E740481C1C}">
                <a14:useLocalDpi xmlns:a14="http://schemas.microsoft.com/office/drawing/2010/main" val="0"/>
              </a:ext>
            </a:extLst>
          </a:blip>
          <a:srcRect l="18182"/>
          <a:stretch/>
        </p:blipFill>
        <p:spPr>
          <a:xfrm>
            <a:off x="12039600" y="4572042"/>
            <a:ext cx="5272607" cy="3624917"/>
          </a:xfrm>
          <a:prstGeom prst="rect">
            <a:avLst/>
          </a:prstGeom>
        </p:spPr>
      </p:pic>
      <p:sp>
        <p:nvSpPr>
          <p:cNvPr id="6" name="CasellaDiTesto 5"/>
          <p:cNvSpPr txBox="1"/>
          <p:nvPr/>
        </p:nvSpPr>
        <p:spPr>
          <a:xfrm>
            <a:off x="1534886" y="5034499"/>
            <a:ext cx="10210800" cy="2246769"/>
          </a:xfrm>
          <a:prstGeom prst="rect">
            <a:avLst/>
          </a:prstGeom>
          <a:noFill/>
        </p:spPr>
        <p:txBody>
          <a:bodyPr wrap="square" rtlCol="0">
            <a:spAutoFit/>
          </a:bodyPr>
          <a:lstStyle/>
          <a:p>
            <a:pPr algn="just"/>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Il suo obiettivo è raggiungere e connettere i potenziali clienti attraverso </a:t>
            </a:r>
            <a:r>
              <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internet </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e qualsiasi forma di </a:t>
            </a:r>
            <a:r>
              <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comunicazione digitale</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pPr algn="just"/>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spcAft>
                <a:spcPts val="1200"/>
              </a:spcAft>
            </a:pP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Può anche essere molto utile </a:t>
            </a:r>
            <a:r>
              <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avvicinarsi ai consumatori </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e </a:t>
            </a:r>
            <a:r>
              <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capire le loro abitudini.</a:t>
            </a:r>
          </a:p>
        </p:txBody>
      </p:sp>
    </p:spTree>
    <p:extLst>
      <p:ext uri="{BB962C8B-B14F-4D97-AF65-F5344CB8AC3E}">
        <p14:creationId xmlns:p14="http://schemas.microsoft.com/office/powerpoint/2010/main" val="223491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9A05369-09ED-4AE3-8B12-0CCEA25EFF8B}"/>
              </a:ext>
            </a:extLst>
          </p:cNvPr>
          <p:cNvSpPr txBox="1"/>
          <p:nvPr/>
        </p:nvSpPr>
        <p:spPr>
          <a:xfrm>
            <a:off x="1447800" y="1573291"/>
            <a:ext cx="112014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1.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Introduzione</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Cos’è</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il digital marketing?</a:t>
            </a:r>
          </a:p>
        </p:txBody>
      </p:sp>
      <p:sp>
        <p:nvSpPr>
          <p:cNvPr id="3" name="CuadroTexto 2">
            <a:extLst>
              <a:ext uri="{FF2B5EF4-FFF2-40B4-BE49-F238E27FC236}">
                <a16:creationId xmlns:a16="http://schemas.microsoft.com/office/drawing/2014/main" id="{05788921-4989-4318-99AD-358D5D9EAC23}"/>
              </a:ext>
            </a:extLst>
          </p:cNvPr>
          <p:cNvSpPr txBox="1"/>
          <p:nvPr/>
        </p:nvSpPr>
        <p:spPr>
          <a:xfrm>
            <a:off x="1524000" y="2562880"/>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1.2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Tipologie</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di marketing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digitale</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CuadroTexto 6">
            <a:extLst>
              <a:ext uri="{FF2B5EF4-FFF2-40B4-BE49-F238E27FC236}">
                <a16:creationId xmlns:a16="http://schemas.microsoft.com/office/drawing/2014/main" id="{899353FE-8C02-491A-97E3-0F609EE7C293}"/>
              </a:ext>
            </a:extLst>
          </p:cNvPr>
          <p:cNvSpPr txBox="1"/>
          <p:nvPr/>
        </p:nvSpPr>
        <p:spPr>
          <a:xfrm>
            <a:off x="1524000" y="3106193"/>
            <a:ext cx="16002000" cy="523220"/>
          </a:xfrm>
          <a:prstGeom prst="rect">
            <a:avLst/>
          </a:prstGeom>
          <a:noFill/>
        </p:spPr>
        <p:txBody>
          <a:bodyPr wrap="square" rtlCol="0">
            <a:spAutoFit/>
          </a:bodyPr>
          <a:lstStyle/>
          <a:p>
            <a:pPr>
              <a:spcAft>
                <a:spcPts val="1200"/>
              </a:spcAft>
            </a:pP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È possibile classificare i diversi tipi di marketing digitale in base al </a:t>
            </a:r>
            <a:r>
              <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canale</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 utilizzato.</a:t>
            </a:r>
          </a:p>
        </p:txBody>
      </p:sp>
      <p:sp>
        <p:nvSpPr>
          <p:cNvPr id="5" name="CasellaDiTesto 4"/>
          <p:cNvSpPr txBox="1"/>
          <p:nvPr/>
        </p:nvSpPr>
        <p:spPr>
          <a:xfrm>
            <a:off x="1524000" y="3629413"/>
            <a:ext cx="14630400" cy="5201424"/>
          </a:xfrm>
          <a:prstGeom prst="rect">
            <a:avLst/>
          </a:prstGeom>
          <a:noFill/>
        </p:spPr>
        <p:txBody>
          <a:bodyPr wrap="square" rtlCol="0">
            <a:spAutoFit/>
          </a:bodyPr>
          <a:lstStyle/>
          <a:p>
            <a:pPr marL="914400" lvl="1" indent="-457200" algn="just">
              <a:spcAft>
                <a:spcPts val="1200"/>
              </a:spcAft>
              <a:buClr>
                <a:srgbClr val="B05894"/>
              </a:buClr>
              <a:buFont typeface="Wingdings" panose="05000000000000000000" pitchFamily="2" charset="2"/>
              <a:buChar char="Ø"/>
            </a:pPr>
            <a:r>
              <a:rPr lang="en-GB"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Website Marketing</a:t>
            </a:r>
            <a:r>
              <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rPr>
              <a:t> →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Promozione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di un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sito</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web per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indirizzare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il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traffico</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pertinente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al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sito</a:t>
            </a:r>
            <a:endPar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914400" lvl="1" indent="-457200" algn="just">
              <a:spcAft>
                <a:spcPts val="1200"/>
              </a:spcAft>
              <a:buClr>
                <a:srgbClr val="B05894"/>
              </a:buClr>
              <a:buFont typeface="Wingdings" panose="05000000000000000000" pitchFamily="2" charset="2"/>
              <a:buChar char="Ø"/>
            </a:pPr>
            <a:r>
              <a:rPr lang="en-GB"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Pubblicità</a:t>
            </a:r>
            <a:r>
              <a:rPr lang="en-GB"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Pay-Per-Click (PPC) </a:t>
            </a:r>
            <a:r>
              <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L’inserzionista</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paga</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una</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commissione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solo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quando</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un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utente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fa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effettivamente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clic</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sull’annuncio</a:t>
            </a:r>
            <a:endParaRPr lang="it-IT"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914400" lvl="1" indent="-457200" algn="just">
              <a:spcAft>
                <a:spcPts val="1200"/>
              </a:spcAft>
              <a:buClr>
                <a:srgbClr val="B05894"/>
              </a:buClr>
              <a:buFont typeface="Wingdings" panose="05000000000000000000" pitchFamily="2" charset="2"/>
              <a:buChar char="Ø"/>
            </a:pPr>
            <a:r>
              <a:rPr lang="en-GB"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Marketing </a:t>
            </a:r>
            <a:r>
              <a:rPr lang="en-GB"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dei</a:t>
            </a:r>
            <a:r>
              <a:rPr lang="en-GB"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contenuti</a:t>
            </a:r>
            <a:r>
              <a:rPr lang="en-GB"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Creazione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e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distribuzione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di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contenuti</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di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valore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e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pertinenti</a:t>
            </a:r>
            <a:endPar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914400" lvl="1" indent="-457200" algn="just">
              <a:spcAft>
                <a:spcPts val="1200"/>
              </a:spcAft>
              <a:buClr>
                <a:srgbClr val="B05894"/>
              </a:buClr>
              <a:buFont typeface="Wingdings" panose="05000000000000000000" pitchFamily="2" charset="2"/>
              <a:buChar char="Ø"/>
            </a:pPr>
            <a:r>
              <a:rPr lang="en-GB"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Email Marketing </a:t>
            </a:r>
            <a:r>
              <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Utilizzare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la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posta</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elettronica</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come mezzo per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comunicare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messaggi</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al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pubblico</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destinatario</a:t>
            </a:r>
            <a:endParaRPr lang="it-IT"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914400" lvl="1" indent="-457200" algn="just">
              <a:spcAft>
                <a:spcPts val="1200"/>
              </a:spcAft>
              <a:buClr>
                <a:srgbClr val="B05894"/>
              </a:buClr>
              <a:buFont typeface="Wingdings" panose="05000000000000000000" pitchFamily="2" charset="2"/>
              <a:buChar char="Ø"/>
            </a:pPr>
            <a:r>
              <a:rPr lang="en-GB"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Social Media Marketing </a:t>
            </a:r>
            <a:r>
              <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Utilizzare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i</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social media per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generare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visibilità</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e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interazioni</a:t>
            </a:r>
            <a:endPar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914400" lvl="1" indent="-457200" algn="just">
              <a:spcAft>
                <a:spcPts val="1200"/>
              </a:spcAft>
              <a:buClr>
                <a:srgbClr val="B05894"/>
              </a:buClr>
              <a:buFont typeface="Wingdings" panose="05000000000000000000" pitchFamily="2" charset="2"/>
              <a:buChar char="Ø"/>
            </a:pPr>
            <a:r>
              <a:rPr lang="en-GB"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Marketing di </a:t>
            </a:r>
            <a:r>
              <a:rPr lang="en-GB"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affiliazione</a:t>
            </a:r>
            <a:r>
              <a:rPr lang="en-GB"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800" dirty="0"/>
              <a:t>Processo mediante il quale un affiliato guadagna una commissione per la commercializzazione dei prodotti di un’altra persona o azienda</a:t>
            </a:r>
          </a:p>
          <a:p>
            <a:pPr marL="914400" lvl="1" indent="-457200" algn="just">
              <a:spcAft>
                <a:spcPts val="600"/>
              </a:spcAft>
              <a:buClr>
                <a:srgbClr val="B05894"/>
              </a:buClr>
              <a:buFont typeface="Wingdings" panose="05000000000000000000" pitchFamily="2" charset="2"/>
              <a:buChar char="Ø"/>
            </a:pPr>
            <a:r>
              <a:rPr lang="en-GB"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Video Marketing </a:t>
            </a:r>
            <a:r>
              <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Basato</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sull’uso</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dell’immagine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audiovisiva</a:t>
            </a:r>
            <a:endPar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745332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9A05369-09ED-4AE3-8B12-0CCEA25EFF8B}"/>
              </a:ext>
            </a:extLst>
          </p:cNvPr>
          <p:cNvSpPr txBox="1"/>
          <p:nvPr/>
        </p:nvSpPr>
        <p:spPr>
          <a:xfrm>
            <a:off x="1447800" y="1573291"/>
            <a:ext cx="112014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1. </a:t>
            </a:r>
            <a:r>
              <a:rPr lang="it-IT"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Introduzione. Cos’è il </a:t>
            </a:r>
            <a:r>
              <a:rPr lang="it-IT"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digital</a:t>
            </a:r>
            <a:r>
              <a:rPr lang="it-IT"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marketing?</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5788921-4989-4318-99AD-358D5D9EAC23}"/>
              </a:ext>
            </a:extLst>
          </p:cNvPr>
          <p:cNvSpPr txBox="1"/>
          <p:nvPr/>
        </p:nvSpPr>
        <p:spPr>
          <a:xfrm>
            <a:off x="1524000" y="2562880"/>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1.3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Modelli</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di multichannel e omnichannel </a:t>
            </a:r>
          </a:p>
        </p:txBody>
      </p:sp>
      <p:sp>
        <p:nvSpPr>
          <p:cNvPr id="4" name="CuadroTexto 6">
            <a:extLst>
              <a:ext uri="{FF2B5EF4-FFF2-40B4-BE49-F238E27FC236}">
                <a16:creationId xmlns:a16="http://schemas.microsoft.com/office/drawing/2014/main" id="{899353FE-8C02-491A-97E3-0F609EE7C293}"/>
              </a:ext>
            </a:extLst>
          </p:cNvPr>
          <p:cNvSpPr txBox="1"/>
          <p:nvPr/>
        </p:nvSpPr>
        <p:spPr>
          <a:xfrm>
            <a:off x="1520097" y="3108436"/>
            <a:ext cx="15925801" cy="461665"/>
          </a:xfrm>
          <a:prstGeom prst="rect">
            <a:avLst/>
          </a:prstGeom>
          <a:noFill/>
        </p:spPr>
        <p:txBody>
          <a:bodyPr wrap="square" rtlCol="0">
            <a:spAutoFit/>
          </a:bodyPr>
          <a:lstStyle/>
          <a:p>
            <a:pPr>
              <a:spcAft>
                <a:spcPts val="1200"/>
              </a:spcAft>
            </a:pP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Le aziende spesso scelgono di raggiungere potenziali clienti combinando tecniche di marketing tradizionali e digitali</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CasellaDiTesto 4"/>
          <p:cNvSpPr txBox="1"/>
          <p:nvPr/>
        </p:nvSpPr>
        <p:spPr>
          <a:xfrm>
            <a:off x="1520455" y="4957362"/>
            <a:ext cx="6559405" cy="3200876"/>
          </a:xfrm>
          <a:prstGeom prst="rect">
            <a:avLst/>
          </a:prstGeom>
          <a:noFill/>
        </p:spPr>
        <p:txBody>
          <a:bodyPr wrap="square" rtlCol="0">
            <a:spAutoFit/>
          </a:bodyPr>
          <a:lstStyle/>
          <a:p>
            <a:pPr marL="342900" lvl="0" indent="-342900" algn="just">
              <a:spcAft>
                <a:spcPts val="600"/>
              </a:spcAft>
              <a:buClr>
                <a:srgbClr val="B05894"/>
              </a:buClr>
              <a:buFont typeface="Wingdings" panose="05000000000000000000" pitchFamily="2" charset="2"/>
              <a:buChar char="Ø"/>
            </a:pPr>
            <a:r>
              <a:rPr lang="it-IT" sz="24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Multichannel</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l’utilizzo di tutti i canali (negozio fisico, mobile, marketing online) per contattare i clienti senza una connessione tra i canali.</a:t>
            </a:r>
          </a:p>
          <a:p>
            <a:pPr marL="342900" lvl="0" indent="-342900" algn="just">
              <a:spcAft>
                <a:spcPts val="600"/>
              </a:spcAft>
              <a:buClr>
                <a:srgbClr val="B05894"/>
              </a:buClr>
              <a:buFont typeface="Wingdings" panose="05000000000000000000" pitchFamily="2" charset="2"/>
              <a:buChar char="Ø"/>
            </a:pPr>
            <a:endPar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lvl="0" indent="-342900" algn="just">
              <a:spcAft>
                <a:spcPts val="600"/>
              </a:spcAft>
              <a:buClr>
                <a:srgbClr val="B05894"/>
              </a:buClr>
              <a:buFont typeface="Wingdings" panose="05000000000000000000" pitchFamily="2" charset="2"/>
              <a:buChar char="Ø"/>
            </a:pPr>
            <a:r>
              <a:rPr lang="it-IT" sz="24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Omnichannel</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Una modalità che fornisce una perfetta integrazione e risposta tra i canali.</a:t>
            </a:r>
          </a:p>
        </p:txBody>
      </p:sp>
      <p:graphicFrame>
        <p:nvGraphicFramePr>
          <p:cNvPr id="6" name="Diagrama 4">
            <a:extLst>
              <a:ext uri="{FF2B5EF4-FFF2-40B4-BE49-F238E27FC236}">
                <a16:creationId xmlns:a16="http://schemas.microsoft.com/office/drawing/2014/main" id="{AF303C35-F95D-4D1E-98FA-35E5D5EB8DF8}"/>
              </a:ext>
            </a:extLst>
          </p:cNvPr>
          <p:cNvGraphicFramePr/>
          <p:nvPr>
            <p:extLst>
              <p:ext uri="{D42A27DB-BD31-4B8C-83A1-F6EECF244321}">
                <p14:modId xmlns:p14="http://schemas.microsoft.com/office/powerpoint/2010/main" val="2685995943"/>
              </p:ext>
            </p:extLst>
          </p:nvPr>
        </p:nvGraphicFramePr>
        <p:xfrm>
          <a:off x="8643049" y="4009258"/>
          <a:ext cx="4320000" cy="504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a 5">
            <a:extLst>
              <a:ext uri="{FF2B5EF4-FFF2-40B4-BE49-F238E27FC236}">
                <a16:creationId xmlns:a16="http://schemas.microsoft.com/office/drawing/2014/main" id="{91EBD43B-6F85-47B4-A34C-75EA3FA091A9}"/>
              </a:ext>
            </a:extLst>
          </p:cNvPr>
          <p:cNvGraphicFramePr/>
          <p:nvPr>
            <p:extLst>
              <p:ext uri="{D42A27DB-BD31-4B8C-83A1-F6EECF244321}">
                <p14:modId xmlns:p14="http://schemas.microsoft.com/office/powerpoint/2010/main" val="1420174669"/>
              </p:ext>
            </p:extLst>
          </p:nvPr>
        </p:nvGraphicFramePr>
        <p:xfrm>
          <a:off x="13563600" y="4000500"/>
          <a:ext cx="4320000" cy="5040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CuadroTexto 9">
            <a:extLst>
              <a:ext uri="{FF2B5EF4-FFF2-40B4-BE49-F238E27FC236}">
                <a16:creationId xmlns:a16="http://schemas.microsoft.com/office/drawing/2014/main" id="{9F83C863-EA8B-4C7B-9E54-6853279B3D0A}"/>
              </a:ext>
            </a:extLst>
          </p:cNvPr>
          <p:cNvSpPr txBox="1"/>
          <p:nvPr/>
        </p:nvSpPr>
        <p:spPr>
          <a:xfrm>
            <a:off x="14401800" y="3771900"/>
            <a:ext cx="2366103" cy="523220"/>
          </a:xfrm>
          <a:prstGeom prst="rect">
            <a:avLst/>
          </a:prstGeom>
          <a:noFill/>
        </p:spPr>
        <p:txBody>
          <a:bodyPr wrap="square">
            <a:spAutoFit/>
          </a:bodyPr>
          <a:lstStyle/>
          <a:p>
            <a:r>
              <a:rPr lang="es-E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Omnichannel</a:t>
            </a:r>
            <a:endParaRPr lang="es-ES" sz="2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9" name="CuadroTexto 10">
            <a:extLst>
              <a:ext uri="{FF2B5EF4-FFF2-40B4-BE49-F238E27FC236}">
                <a16:creationId xmlns:a16="http://schemas.microsoft.com/office/drawing/2014/main" id="{47849810-76A2-4BE7-A46F-E8F61F634E3E}"/>
              </a:ext>
            </a:extLst>
          </p:cNvPr>
          <p:cNvSpPr txBox="1"/>
          <p:nvPr/>
        </p:nvSpPr>
        <p:spPr>
          <a:xfrm>
            <a:off x="9603150" y="3771900"/>
            <a:ext cx="2275628" cy="523220"/>
          </a:xfrm>
          <a:prstGeom prst="rect">
            <a:avLst/>
          </a:prstGeom>
          <a:noFill/>
        </p:spPr>
        <p:txBody>
          <a:bodyPr wrap="square">
            <a:spAutoFit/>
          </a:bodyPr>
          <a:lstStyle/>
          <a:p>
            <a:r>
              <a:rPr lang="es-E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Multichannel</a:t>
            </a:r>
            <a:endParaRPr lang="es-ES" sz="2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pSp>
        <p:nvGrpSpPr>
          <p:cNvPr id="22" name="Gruppo 21"/>
          <p:cNvGrpSpPr/>
          <p:nvPr/>
        </p:nvGrpSpPr>
        <p:grpSpPr>
          <a:xfrm>
            <a:off x="15697200" y="5394745"/>
            <a:ext cx="49531" cy="437077"/>
            <a:chOff x="2442320" y="1596150"/>
            <a:chExt cx="49531" cy="437077"/>
          </a:xfrm>
          <a:solidFill>
            <a:srgbClr val="645F63"/>
          </a:solidFill>
        </p:grpSpPr>
        <p:sp>
          <p:nvSpPr>
            <p:cNvPr id="32" name="Connettore 1 3"/>
            <p:cNvSpPr/>
            <p:nvPr/>
          </p:nvSpPr>
          <p:spPr>
            <a:xfrm rot="16200000">
              <a:off x="2248547" y="1789923"/>
              <a:ext cx="437077" cy="49531"/>
            </a:xfrm>
            <a:custGeom>
              <a:avLst/>
              <a:gdLst/>
              <a:ahLst/>
              <a:cxnLst/>
              <a:rect l="0" t="0" r="0" b="0"/>
              <a:pathLst>
                <a:path>
                  <a:moveTo>
                    <a:pt x="0" y="24765"/>
                  </a:moveTo>
                  <a:lnTo>
                    <a:pt x="437077" y="24765"/>
                  </a:lnTo>
                </a:path>
              </a:pathLst>
            </a:custGeom>
            <a:grpFill/>
            <a:ln>
              <a:solidFill>
                <a:srgbClr val="645F63"/>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3" name="Connettore 1 4"/>
            <p:cNvSpPr/>
            <p:nvPr/>
          </p:nvSpPr>
          <p:spPr>
            <a:xfrm rot="16200000">
              <a:off x="2456159" y="1803762"/>
              <a:ext cx="21853" cy="21853"/>
            </a:xfrm>
            <a:prstGeom prst="rect">
              <a:avLst/>
            </a:prstGeom>
            <a:grpFill/>
            <a:ln>
              <a:solidFill>
                <a:srgbClr val="645F63"/>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p:txBody>
        </p:sp>
      </p:grpSp>
      <p:grpSp>
        <p:nvGrpSpPr>
          <p:cNvPr id="23" name="Gruppo 22"/>
          <p:cNvGrpSpPr/>
          <p:nvPr/>
        </p:nvGrpSpPr>
        <p:grpSpPr>
          <a:xfrm>
            <a:off x="16275781" y="6462033"/>
            <a:ext cx="116481" cy="49531"/>
            <a:chOff x="3167483" y="2679202"/>
            <a:chExt cx="116481" cy="49531"/>
          </a:xfrm>
          <a:solidFill>
            <a:srgbClr val="645F63"/>
          </a:solidFill>
        </p:grpSpPr>
        <p:sp>
          <p:nvSpPr>
            <p:cNvPr id="30" name="Connettore 1 5"/>
            <p:cNvSpPr/>
            <p:nvPr/>
          </p:nvSpPr>
          <p:spPr>
            <a:xfrm rot="21565308">
              <a:off x="3167483" y="2679202"/>
              <a:ext cx="116481" cy="49531"/>
            </a:xfrm>
            <a:custGeom>
              <a:avLst/>
              <a:gdLst/>
              <a:ahLst/>
              <a:cxnLst/>
              <a:rect l="0" t="0" r="0" b="0"/>
              <a:pathLst>
                <a:path>
                  <a:moveTo>
                    <a:pt x="0" y="24765"/>
                  </a:moveTo>
                  <a:lnTo>
                    <a:pt x="116481" y="24765"/>
                  </a:lnTo>
                </a:path>
              </a:pathLst>
            </a:custGeom>
            <a:grpFill/>
            <a:ln>
              <a:solidFill>
                <a:srgbClr val="645F63"/>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1" name="Connettore 1 6"/>
            <p:cNvSpPr/>
            <p:nvPr/>
          </p:nvSpPr>
          <p:spPr>
            <a:xfrm rot="21565308">
              <a:off x="3222812" y="2701056"/>
              <a:ext cx="5824" cy="5824"/>
            </a:xfrm>
            <a:prstGeom prst="rect">
              <a:avLst/>
            </a:prstGeom>
            <a:grpFill/>
            <a:ln>
              <a:solidFill>
                <a:srgbClr val="645F63"/>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p:txBody>
        </p:sp>
      </p:grpSp>
      <p:grpSp>
        <p:nvGrpSpPr>
          <p:cNvPr id="24" name="Gruppo 23"/>
          <p:cNvGrpSpPr/>
          <p:nvPr/>
        </p:nvGrpSpPr>
        <p:grpSpPr>
          <a:xfrm>
            <a:off x="15676405" y="7138434"/>
            <a:ext cx="49531" cy="332353"/>
            <a:chOff x="2442320" y="3390021"/>
            <a:chExt cx="49531" cy="332353"/>
          </a:xfrm>
          <a:solidFill>
            <a:srgbClr val="645F63"/>
          </a:solidFill>
        </p:grpSpPr>
        <p:sp>
          <p:nvSpPr>
            <p:cNvPr id="28" name="Connettore 1 7"/>
            <p:cNvSpPr/>
            <p:nvPr/>
          </p:nvSpPr>
          <p:spPr>
            <a:xfrm rot="5400000">
              <a:off x="2300909" y="3531432"/>
              <a:ext cx="332353" cy="49531"/>
            </a:xfrm>
            <a:custGeom>
              <a:avLst/>
              <a:gdLst/>
              <a:ahLst/>
              <a:cxnLst/>
              <a:rect l="0" t="0" r="0" b="0"/>
              <a:pathLst>
                <a:path>
                  <a:moveTo>
                    <a:pt x="0" y="24765"/>
                  </a:moveTo>
                  <a:lnTo>
                    <a:pt x="332353" y="24765"/>
                  </a:lnTo>
                </a:path>
              </a:pathLst>
            </a:custGeom>
            <a:grpFill/>
            <a:ln>
              <a:solidFill>
                <a:srgbClr val="645F63"/>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9" name="Connettore 1 8"/>
            <p:cNvSpPr/>
            <p:nvPr/>
          </p:nvSpPr>
          <p:spPr>
            <a:xfrm rot="5400000">
              <a:off x="2458777" y="3547889"/>
              <a:ext cx="16617" cy="16617"/>
            </a:xfrm>
            <a:prstGeom prst="rect">
              <a:avLst/>
            </a:prstGeom>
            <a:grpFill/>
            <a:ln>
              <a:solidFill>
                <a:srgbClr val="645F63"/>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p:txBody>
        </p:sp>
      </p:grpSp>
      <p:grpSp>
        <p:nvGrpSpPr>
          <p:cNvPr id="25" name="Gruppo 24"/>
          <p:cNvGrpSpPr/>
          <p:nvPr/>
        </p:nvGrpSpPr>
        <p:grpSpPr>
          <a:xfrm>
            <a:off x="14872222" y="6459091"/>
            <a:ext cx="112943" cy="49531"/>
            <a:chOff x="1653744" y="2679224"/>
            <a:chExt cx="112943" cy="49531"/>
          </a:xfrm>
          <a:solidFill>
            <a:srgbClr val="645F63"/>
          </a:solidFill>
        </p:grpSpPr>
        <p:sp>
          <p:nvSpPr>
            <p:cNvPr id="26" name="Connettore 1 9"/>
            <p:cNvSpPr/>
            <p:nvPr/>
          </p:nvSpPr>
          <p:spPr>
            <a:xfrm rot="10834675">
              <a:off x="1653744" y="2679224"/>
              <a:ext cx="112943" cy="49531"/>
            </a:xfrm>
            <a:custGeom>
              <a:avLst/>
              <a:gdLst/>
              <a:ahLst/>
              <a:cxnLst/>
              <a:rect l="0" t="0" r="0" b="0"/>
              <a:pathLst>
                <a:path>
                  <a:moveTo>
                    <a:pt x="0" y="24765"/>
                  </a:moveTo>
                  <a:lnTo>
                    <a:pt x="112943" y="24765"/>
                  </a:lnTo>
                </a:path>
              </a:pathLst>
            </a:custGeom>
            <a:grpFill/>
            <a:ln>
              <a:solidFill>
                <a:srgbClr val="645F63"/>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7" name="Connettore 1 10"/>
            <p:cNvSpPr/>
            <p:nvPr/>
          </p:nvSpPr>
          <p:spPr>
            <a:xfrm rot="21634675">
              <a:off x="1707393" y="2701166"/>
              <a:ext cx="5647" cy="5647"/>
            </a:xfrm>
            <a:prstGeom prst="rect">
              <a:avLst/>
            </a:prstGeom>
            <a:grpFill/>
            <a:ln>
              <a:solidFill>
                <a:srgbClr val="645F63"/>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p:txBody>
        </p:sp>
      </p:grpSp>
      <p:sp>
        <p:nvSpPr>
          <p:cNvPr id="34" name="CasellaDiTesto 33"/>
          <p:cNvSpPr txBox="1"/>
          <p:nvPr/>
        </p:nvSpPr>
        <p:spPr>
          <a:xfrm>
            <a:off x="1523999" y="3887016"/>
            <a:ext cx="7543801" cy="830997"/>
          </a:xfrm>
          <a:prstGeom prst="rect">
            <a:avLst/>
          </a:prstGeom>
          <a:noFill/>
        </p:spPr>
        <p:txBody>
          <a:bodyPr wrap="square" rtlCol="0">
            <a:spAutoFit/>
          </a:bodyPr>
          <a:lstStyle/>
          <a:p>
            <a:pPr algn="just"/>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Ci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sono</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molti</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modi</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per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combinare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questi</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tipi di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canali</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del marketing:</a:t>
            </a:r>
          </a:p>
        </p:txBody>
      </p:sp>
    </p:spTree>
    <p:extLst>
      <p:ext uri="{BB962C8B-B14F-4D97-AF65-F5344CB8AC3E}">
        <p14:creationId xmlns:p14="http://schemas.microsoft.com/office/powerpoint/2010/main" val="2996802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785C1DB3-25FB-3AD4-CCC1-4D6B982DAABA}"/>
              </a:ext>
            </a:extLst>
          </p:cNvPr>
          <p:cNvSpPr/>
          <p:nvPr/>
        </p:nvSpPr>
        <p:spPr>
          <a:xfrm>
            <a:off x="10921074" y="2643923"/>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FC7E83DD-3641-D2F1-E241-532A461817B2}"/>
              </a:ext>
            </a:extLst>
          </p:cNvPr>
          <p:cNvSpPr/>
          <p:nvPr/>
        </p:nvSpPr>
        <p:spPr>
          <a:xfrm>
            <a:off x="6336837" y="2628900"/>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953B3577-D9C0-67CB-B8BD-0E33B29CFE77}"/>
              </a:ext>
            </a:extLst>
          </p:cNvPr>
          <p:cNvSpPr/>
          <p:nvPr/>
        </p:nvSpPr>
        <p:spPr>
          <a:xfrm>
            <a:off x="1752600" y="2628900"/>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B55D1384-6811-342B-65B8-F85E2C0DA244}"/>
              </a:ext>
            </a:extLst>
          </p:cNvPr>
          <p:cNvSpPr txBox="1"/>
          <p:nvPr/>
        </p:nvSpPr>
        <p:spPr>
          <a:xfrm>
            <a:off x="1447800" y="1573291"/>
            <a:ext cx="3886200" cy="707886"/>
          </a:xfrm>
          <a:prstGeom prst="rect">
            <a:avLst/>
          </a:prstGeom>
          <a:noFill/>
        </p:spPr>
        <p:txBody>
          <a:bodyPr wrap="square" rtlCol="0">
            <a:spAutoFit/>
          </a:bodyPr>
          <a:lstStyle/>
          <a:p>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Riassumendo</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Rectangle 58">
            <a:extLst>
              <a:ext uri="{FF2B5EF4-FFF2-40B4-BE49-F238E27FC236}">
                <a16:creationId xmlns:a16="http://schemas.microsoft.com/office/drawing/2014/main" id="{C19CE81B-88B7-56D0-835C-580EF1D39AEA}"/>
              </a:ext>
            </a:extLst>
          </p:cNvPr>
          <p:cNvSpPr/>
          <p:nvPr/>
        </p:nvSpPr>
        <p:spPr>
          <a:xfrm>
            <a:off x="1892148" y="2807197"/>
            <a:ext cx="3352800" cy="2308324"/>
          </a:xfrm>
          <a:prstGeom prst="rect">
            <a:avLst/>
          </a:prstGeom>
        </p:spPr>
        <p:txBody>
          <a:bodyPr wrap="square">
            <a:spAutoFit/>
          </a:bodyPr>
          <a:lstStyle/>
          <a:p>
            <a:pPr algn="ctr"/>
            <a:r>
              <a:rPr lang="it-IT"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Il marketing internazionale si riferisce alla promozione dei prodotti in un mercato internazionale</a:t>
            </a:r>
          </a:p>
        </p:txBody>
      </p:sp>
      <p:pic>
        <p:nvPicPr>
          <p:cNvPr id="5" name="object 2">
            <a:extLst>
              <a:ext uri="{FF2B5EF4-FFF2-40B4-BE49-F238E27FC236}">
                <a16:creationId xmlns:a16="http://schemas.microsoft.com/office/drawing/2014/main" id="{194018B4-B354-3889-61E1-72BFFF89DBEB}"/>
              </a:ext>
            </a:extLst>
          </p:cNvPr>
          <p:cNvPicPr/>
          <p:nvPr/>
        </p:nvPicPr>
        <p:blipFill>
          <a:blip r:embed="rId2" cstate="print"/>
          <a:stretch>
            <a:fillRect/>
          </a:stretch>
        </p:blipFill>
        <p:spPr>
          <a:xfrm>
            <a:off x="1892149" y="3160915"/>
            <a:ext cx="435185" cy="510356"/>
          </a:xfrm>
          <a:prstGeom prst="rect">
            <a:avLst/>
          </a:prstGeom>
        </p:spPr>
      </p:pic>
      <p:sp>
        <p:nvSpPr>
          <p:cNvPr id="7" name="Rectangle 58">
            <a:extLst>
              <a:ext uri="{FF2B5EF4-FFF2-40B4-BE49-F238E27FC236}">
                <a16:creationId xmlns:a16="http://schemas.microsoft.com/office/drawing/2014/main" id="{DC5D6AA9-5455-9552-81E8-CF2B76572622}"/>
              </a:ext>
            </a:extLst>
          </p:cNvPr>
          <p:cNvSpPr/>
          <p:nvPr/>
        </p:nvSpPr>
        <p:spPr>
          <a:xfrm>
            <a:off x="6853062" y="2845509"/>
            <a:ext cx="2726965" cy="2308324"/>
          </a:xfrm>
          <a:prstGeom prst="rect">
            <a:avLst/>
          </a:prstGeom>
        </p:spPr>
        <p:txBody>
          <a:bodyPr wrap="square">
            <a:spAutoFit/>
          </a:bodyPr>
          <a:lstStyle/>
          <a:p>
            <a:pPr algn="ctr"/>
            <a:r>
              <a:rPr lang="it-IT"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Il marketing digitale si riferisce all'uso di canali digitali per pubblicizzare prodotti e servizi</a:t>
            </a:r>
          </a:p>
        </p:txBody>
      </p:sp>
      <p:pic>
        <p:nvPicPr>
          <p:cNvPr id="8" name="object 2">
            <a:extLst>
              <a:ext uri="{FF2B5EF4-FFF2-40B4-BE49-F238E27FC236}">
                <a16:creationId xmlns:a16="http://schemas.microsoft.com/office/drawing/2014/main" id="{49413C0B-8236-CA4A-DD00-985667C34D37}"/>
              </a:ext>
            </a:extLst>
          </p:cNvPr>
          <p:cNvPicPr/>
          <p:nvPr/>
        </p:nvPicPr>
        <p:blipFill>
          <a:blip r:embed="rId2" cstate="print"/>
          <a:stretch>
            <a:fillRect/>
          </a:stretch>
        </p:blipFill>
        <p:spPr>
          <a:xfrm>
            <a:off x="6549923" y="3174434"/>
            <a:ext cx="435185" cy="510356"/>
          </a:xfrm>
          <a:prstGeom prst="rect">
            <a:avLst/>
          </a:prstGeom>
        </p:spPr>
      </p:pic>
      <p:sp>
        <p:nvSpPr>
          <p:cNvPr id="10" name="Rectangle 58">
            <a:extLst>
              <a:ext uri="{FF2B5EF4-FFF2-40B4-BE49-F238E27FC236}">
                <a16:creationId xmlns:a16="http://schemas.microsoft.com/office/drawing/2014/main" id="{57A4DE11-6DBD-D00A-3E1D-605EE186F6F6}"/>
              </a:ext>
            </a:extLst>
          </p:cNvPr>
          <p:cNvSpPr/>
          <p:nvPr/>
        </p:nvSpPr>
        <p:spPr>
          <a:xfrm>
            <a:off x="11569550" y="2835176"/>
            <a:ext cx="2704323" cy="2308324"/>
          </a:xfrm>
          <a:prstGeom prst="rect">
            <a:avLst/>
          </a:prstGeom>
        </p:spPr>
        <p:txBody>
          <a:bodyPr wrap="square">
            <a:spAutoFit/>
          </a:bodyPr>
          <a:lstStyle/>
          <a:p>
            <a:pPr algn="ctr"/>
            <a:r>
              <a:rPr lang="it-IT"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È  possibile classificare le tipologie di marketing digitale in base al canale utilizzato</a:t>
            </a:r>
          </a:p>
        </p:txBody>
      </p:sp>
      <p:pic>
        <p:nvPicPr>
          <p:cNvPr id="11" name="object 2">
            <a:extLst>
              <a:ext uri="{FF2B5EF4-FFF2-40B4-BE49-F238E27FC236}">
                <a16:creationId xmlns:a16="http://schemas.microsoft.com/office/drawing/2014/main" id="{AD4F969A-85AE-A98D-87DE-D66181C2F1E0}"/>
              </a:ext>
            </a:extLst>
          </p:cNvPr>
          <p:cNvPicPr/>
          <p:nvPr/>
        </p:nvPicPr>
        <p:blipFill>
          <a:blip r:embed="rId2" cstate="print"/>
          <a:stretch>
            <a:fillRect/>
          </a:stretch>
        </p:blipFill>
        <p:spPr>
          <a:xfrm>
            <a:off x="11134366" y="3174434"/>
            <a:ext cx="435185" cy="510356"/>
          </a:xfrm>
          <a:prstGeom prst="rect">
            <a:avLst/>
          </a:prstGeom>
        </p:spPr>
      </p:pic>
      <p:sp>
        <p:nvSpPr>
          <p:cNvPr id="25" name="Rectángulo 24">
            <a:extLst>
              <a:ext uri="{FF2B5EF4-FFF2-40B4-BE49-F238E27FC236}">
                <a16:creationId xmlns:a16="http://schemas.microsoft.com/office/drawing/2014/main" id="{E92C4DEF-F8D7-AA5F-8DB9-37560EE80165}"/>
              </a:ext>
            </a:extLst>
          </p:cNvPr>
          <p:cNvSpPr/>
          <p:nvPr/>
        </p:nvSpPr>
        <p:spPr>
          <a:xfrm>
            <a:off x="1752600" y="5579999"/>
            <a:ext cx="3492348" cy="267765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angle 58">
            <a:extLst>
              <a:ext uri="{FF2B5EF4-FFF2-40B4-BE49-F238E27FC236}">
                <a16:creationId xmlns:a16="http://schemas.microsoft.com/office/drawing/2014/main" id="{58EDE693-DE1C-5E00-503D-2D71BD5D0C94}"/>
              </a:ext>
            </a:extLst>
          </p:cNvPr>
          <p:cNvSpPr/>
          <p:nvPr/>
        </p:nvSpPr>
        <p:spPr>
          <a:xfrm>
            <a:off x="2309705" y="5600700"/>
            <a:ext cx="2643295" cy="2677656"/>
          </a:xfrm>
          <a:prstGeom prst="rect">
            <a:avLst/>
          </a:prstGeom>
        </p:spPr>
        <p:txBody>
          <a:bodyPr wrap="square">
            <a:spAutoFit/>
          </a:bodyPr>
          <a:lstStyle/>
          <a:p>
            <a:pPr algn="ctr"/>
            <a:r>
              <a:rPr lang="it-IT"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Ci sono troppi modi per combinare questo tipo di marketing</a:t>
            </a:r>
          </a:p>
          <a:p>
            <a:pPr algn="ctr"/>
            <a:r>
              <a:rPr lang="it-IT"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canali: </a:t>
            </a:r>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Multi and Omni channel models</a:t>
            </a:r>
          </a:p>
        </p:txBody>
      </p:sp>
      <p:pic>
        <p:nvPicPr>
          <p:cNvPr id="28" name="object 2">
            <a:extLst>
              <a:ext uri="{FF2B5EF4-FFF2-40B4-BE49-F238E27FC236}">
                <a16:creationId xmlns:a16="http://schemas.microsoft.com/office/drawing/2014/main" id="{5BF319F7-F234-F50F-2E21-3AFF48E38879}"/>
              </a:ext>
            </a:extLst>
          </p:cNvPr>
          <p:cNvPicPr/>
          <p:nvPr/>
        </p:nvPicPr>
        <p:blipFill>
          <a:blip r:embed="rId2" cstate="print"/>
          <a:stretch>
            <a:fillRect/>
          </a:stretch>
        </p:blipFill>
        <p:spPr>
          <a:xfrm>
            <a:off x="1892149" y="6112014"/>
            <a:ext cx="435185" cy="510356"/>
          </a:xfrm>
          <a:prstGeom prst="rect">
            <a:avLst/>
          </a:prstGeom>
        </p:spPr>
      </p:pic>
    </p:spTree>
    <p:extLst>
      <p:ext uri="{BB962C8B-B14F-4D97-AF65-F5344CB8AC3E}">
        <p14:creationId xmlns:p14="http://schemas.microsoft.com/office/powerpoint/2010/main" val="1264972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447800" y="1613159"/>
            <a:ext cx="15667185" cy="1323439"/>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2. </a:t>
            </a:r>
            <a:r>
              <a:rPr lang="it-IT"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Strategie di successo per la tua campagna di marketing digitale</a:t>
            </a:r>
          </a:p>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sp>
        <p:nvSpPr>
          <p:cNvPr id="3" name="CuadroTexto 2">
            <a:extLst>
              <a:ext uri="{FF2B5EF4-FFF2-40B4-BE49-F238E27FC236}">
                <a16:creationId xmlns:a16="http://schemas.microsoft.com/office/drawing/2014/main" id="{82C042FF-D434-4A38-93CB-0832511D99F8}"/>
              </a:ext>
            </a:extLst>
          </p:cNvPr>
          <p:cNvSpPr txBox="1"/>
          <p:nvPr/>
        </p:nvSpPr>
        <p:spPr>
          <a:xfrm>
            <a:off x="1524000" y="2562880"/>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2.1 RACE Framework: PIANO</a:t>
            </a:r>
          </a:p>
        </p:txBody>
      </p:sp>
      <p:sp>
        <p:nvSpPr>
          <p:cNvPr id="4" name="CuadroTexto 6">
            <a:extLst>
              <a:ext uri="{FF2B5EF4-FFF2-40B4-BE49-F238E27FC236}">
                <a16:creationId xmlns:a16="http://schemas.microsoft.com/office/drawing/2014/main" id="{899353FE-8C02-491A-97E3-0F609EE7C293}"/>
              </a:ext>
            </a:extLst>
          </p:cNvPr>
          <p:cNvSpPr txBox="1"/>
          <p:nvPr/>
        </p:nvSpPr>
        <p:spPr>
          <a:xfrm>
            <a:off x="1484474" y="6144083"/>
            <a:ext cx="11103281" cy="3262432"/>
          </a:xfrm>
          <a:prstGeom prst="rect">
            <a:avLst/>
          </a:prstGeom>
          <a:noFill/>
        </p:spPr>
        <p:txBody>
          <a:bodyPr wrap="square" rtlCol="0">
            <a:spAutoFit/>
          </a:bodyPr>
          <a:lstStyle/>
          <a:p>
            <a:pPr algn="just">
              <a:spcAft>
                <a:spcPts val="1200"/>
              </a:spcAft>
            </a:pP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Al giorno d’oggi, molte aziende fanno marketing digitale, ma molte di loro lo fanno senza una pianificazione preventiva e una strategia ben definita. Tuttavia, pianificare una </a:t>
            </a:r>
            <a:r>
              <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strategia di marketing digitale </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in modo </a:t>
            </a:r>
            <a:r>
              <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ben strutturato </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è essenziale per avere buoni risultati al minor costo possibile. Si consiglia di adottare </a:t>
            </a:r>
            <a:r>
              <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 approccio basato sui dati </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durante la pianificazione.</a:t>
            </a:r>
          </a:p>
          <a:p>
            <a:pPr algn="just">
              <a:spcAft>
                <a:spcPts val="1200"/>
              </a:spcAft>
            </a:pP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CasellaDiTesto 5"/>
          <p:cNvSpPr txBox="1"/>
          <p:nvPr/>
        </p:nvSpPr>
        <p:spPr>
          <a:xfrm>
            <a:off x="1447800" y="3245314"/>
            <a:ext cx="10096261" cy="3108543"/>
          </a:xfrm>
          <a:prstGeom prst="rect">
            <a:avLst/>
          </a:prstGeom>
          <a:noFill/>
        </p:spPr>
        <p:txBody>
          <a:bodyPr wrap="square" rtlCol="0">
            <a:spAutoFit/>
          </a:bodyPr>
          <a:lstStyle/>
          <a:p>
            <a:pPr algn="just"/>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RACE è un </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framework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pratico</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per aiutare i marketer e gli imprenditori a pianificare e gestire la loro strategia di marketing digitale e migliorare i risultati da essa. Questo framework consiste in un primo momento di pianificazione, seguito da </a:t>
            </a:r>
            <a:r>
              <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4 fasi strategiche </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che coprono l’intero ciclo di vita del cliente. </a:t>
            </a:r>
          </a:p>
          <a:p>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3" name="Trapezio 12"/>
          <p:cNvSpPr/>
          <p:nvPr/>
        </p:nvSpPr>
        <p:spPr>
          <a:xfrm rot="10800000">
            <a:off x="11419949" y="2705315"/>
            <a:ext cx="5760000" cy="1080000"/>
          </a:xfrm>
          <a:prstGeom prst="trapezoid">
            <a:avLst>
              <a:gd name="adj" fmla="val 35336"/>
            </a:avLst>
          </a:prstGeom>
          <a:solidFill>
            <a:srgbClr val="F8EBF6"/>
          </a:solidFill>
          <a:ln>
            <a:solidFill>
              <a:srgbClr val="F8EB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4" name="Trapezio 13"/>
          <p:cNvSpPr/>
          <p:nvPr/>
        </p:nvSpPr>
        <p:spPr>
          <a:xfrm rot="10800000">
            <a:off x="11832135" y="3884699"/>
            <a:ext cx="4932000" cy="1080000"/>
          </a:xfrm>
          <a:prstGeom prst="trapezoid">
            <a:avLst>
              <a:gd name="adj" fmla="val 35336"/>
            </a:avLst>
          </a:prstGeom>
          <a:solidFill>
            <a:srgbClr val="DFBBD4"/>
          </a:solidFill>
          <a:ln>
            <a:solidFill>
              <a:srgbClr val="DFBB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Trapezio 14"/>
          <p:cNvSpPr/>
          <p:nvPr/>
        </p:nvSpPr>
        <p:spPr>
          <a:xfrm rot="10800000">
            <a:off x="12604271" y="6210925"/>
            <a:ext cx="3294000" cy="1080000"/>
          </a:xfrm>
          <a:prstGeom prst="trapezoid">
            <a:avLst>
              <a:gd name="adj" fmla="val 35336"/>
            </a:avLst>
          </a:prstGeom>
          <a:solidFill>
            <a:srgbClr val="994980"/>
          </a:solidFill>
          <a:ln>
            <a:solidFill>
              <a:srgbClr val="9949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Trapezio 15"/>
          <p:cNvSpPr/>
          <p:nvPr/>
        </p:nvSpPr>
        <p:spPr>
          <a:xfrm rot="10800000">
            <a:off x="13024800" y="7422851"/>
            <a:ext cx="2520000" cy="1080000"/>
          </a:xfrm>
          <a:prstGeom prst="trapezoid">
            <a:avLst>
              <a:gd name="adj" fmla="val 35336"/>
            </a:avLst>
          </a:prstGeom>
          <a:solidFill>
            <a:srgbClr val="582A4A"/>
          </a:solidFill>
          <a:ln>
            <a:solidFill>
              <a:srgbClr val="582A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Trapezio 16"/>
          <p:cNvSpPr/>
          <p:nvPr/>
        </p:nvSpPr>
        <p:spPr>
          <a:xfrm rot="10800000">
            <a:off x="12233400" y="5064083"/>
            <a:ext cx="4122000" cy="1080000"/>
          </a:xfrm>
          <a:prstGeom prst="trapezoid">
            <a:avLst>
              <a:gd name="adj" fmla="val 35336"/>
            </a:avLst>
          </a:prstGeom>
          <a:solidFill>
            <a:srgbClr val="C88AB5"/>
          </a:solidFill>
          <a:ln>
            <a:solidFill>
              <a:srgbClr val="C88A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CasellaDiTesto 17"/>
          <p:cNvSpPr txBox="1"/>
          <p:nvPr/>
        </p:nvSpPr>
        <p:spPr>
          <a:xfrm>
            <a:off x="12995596" y="2952926"/>
            <a:ext cx="2881400" cy="584775"/>
          </a:xfrm>
          <a:prstGeom prst="rect">
            <a:avLst/>
          </a:prstGeom>
          <a:noFill/>
        </p:spPr>
        <p:txBody>
          <a:bodyPr wrap="square" rtlCol="0">
            <a:spAutoFit/>
          </a:bodyPr>
          <a:lstStyle/>
          <a:p>
            <a:r>
              <a:rPr lang="it-IT" sz="3200" b="1" dirty="0">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PIANIFICARE</a:t>
            </a:r>
            <a:endParaRPr lang="it-IT" b="1" dirty="0">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9" name="CasellaDiTesto 18"/>
          <p:cNvSpPr txBox="1"/>
          <p:nvPr/>
        </p:nvSpPr>
        <p:spPr>
          <a:xfrm>
            <a:off x="13101190" y="7439631"/>
            <a:ext cx="2979751" cy="523220"/>
          </a:xfrm>
          <a:prstGeom prst="rect">
            <a:avLst/>
          </a:prstGeom>
          <a:noFill/>
        </p:spPr>
        <p:txBody>
          <a:bodyPr wrap="square" rtlCol="0">
            <a:spAutoFit/>
          </a:bodyPr>
          <a:lstStyle/>
          <a:p>
            <a:r>
              <a:rPr lang="it-IT" sz="28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INGAGGIARE</a:t>
            </a:r>
            <a:endParaRPr lang="it-IT"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1" name="CasellaDiTesto 20"/>
          <p:cNvSpPr txBox="1"/>
          <p:nvPr/>
        </p:nvSpPr>
        <p:spPr>
          <a:xfrm>
            <a:off x="13024799" y="6534147"/>
            <a:ext cx="2852197" cy="523220"/>
          </a:xfrm>
          <a:prstGeom prst="rect">
            <a:avLst/>
          </a:prstGeom>
          <a:noFill/>
        </p:spPr>
        <p:txBody>
          <a:bodyPr wrap="square" rtlCol="0">
            <a:spAutoFit/>
          </a:bodyPr>
          <a:lstStyle/>
          <a:p>
            <a:r>
              <a:rPr lang="it-IT" sz="28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CONVERTIRE</a:t>
            </a:r>
          </a:p>
        </p:txBody>
      </p:sp>
      <p:sp>
        <p:nvSpPr>
          <p:cNvPr id="22" name="CasellaDiTesto 21"/>
          <p:cNvSpPr txBox="1"/>
          <p:nvPr/>
        </p:nvSpPr>
        <p:spPr>
          <a:xfrm>
            <a:off x="13030021" y="4163089"/>
            <a:ext cx="2881401" cy="523220"/>
          </a:xfrm>
          <a:prstGeom prst="rect">
            <a:avLst/>
          </a:prstGeom>
          <a:noFill/>
        </p:spPr>
        <p:txBody>
          <a:bodyPr wrap="square" rtlCol="0">
            <a:spAutoFit/>
          </a:bodyPr>
          <a:lstStyle/>
          <a:p>
            <a:r>
              <a:rPr lang="it-IT" sz="28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RAGGIUNGERE</a:t>
            </a:r>
          </a:p>
        </p:txBody>
      </p:sp>
      <p:sp>
        <p:nvSpPr>
          <p:cNvPr id="23" name="CasellaDiTesto 22"/>
          <p:cNvSpPr txBox="1"/>
          <p:nvPr/>
        </p:nvSpPr>
        <p:spPr>
          <a:xfrm>
            <a:off x="13821598" y="5342473"/>
            <a:ext cx="1926667" cy="523220"/>
          </a:xfrm>
          <a:prstGeom prst="rect">
            <a:avLst/>
          </a:prstGeom>
          <a:noFill/>
        </p:spPr>
        <p:txBody>
          <a:bodyPr wrap="square" rtlCol="0">
            <a:spAutoFit/>
          </a:bodyPr>
          <a:lstStyle/>
          <a:p>
            <a:r>
              <a:rPr lang="it-IT" sz="28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AGIRE</a:t>
            </a:r>
          </a:p>
        </p:txBody>
      </p:sp>
      <p:cxnSp>
        <p:nvCxnSpPr>
          <p:cNvPr id="25" name="Connettore 2 24"/>
          <p:cNvCxnSpPr/>
          <p:nvPr/>
        </p:nvCxnSpPr>
        <p:spPr>
          <a:xfrm flipH="1">
            <a:off x="15477742" y="3927750"/>
            <a:ext cx="1637243" cy="4575101"/>
          </a:xfrm>
          <a:prstGeom prst="straightConnector1">
            <a:avLst/>
          </a:prstGeom>
          <a:ln w="38100">
            <a:solidFill>
              <a:srgbClr val="645F6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4399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272988" y="1572268"/>
            <a:ext cx="15338611" cy="1323439"/>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2. </a:t>
            </a:r>
            <a:r>
              <a:rPr lang="it-IT"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Strategie di successo per la tua campagna di marketing digitale</a:t>
            </a:r>
          </a:p>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sp>
        <p:nvSpPr>
          <p:cNvPr id="3" name="CuadroTexto 2">
            <a:extLst>
              <a:ext uri="{FF2B5EF4-FFF2-40B4-BE49-F238E27FC236}">
                <a16:creationId xmlns:a16="http://schemas.microsoft.com/office/drawing/2014/main" id="{82C042FF-D434-4A38-93CB-0832511D99F8}"/>
              </a:ext>
            </a:extLst>
          </p:cNvPr>
          <p:cNvSpPr txBox="1"/>
          <p:nvPr/>
        </p:nvSpPr>
        <p:spPr>
          <a:xfrm>
            <a:off x="1272989" y="2562880"/>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2.2</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R</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ACE: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Raggiungere</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CuadroTexto 6">
            <a:extLst>
              <a:ext uri="{FF2B5EF4-FFF2-40B4-BE49-F238E27FC236}">
                <a16:creationId xmlns:a16="http://schemas.microsoft.com/office/drawing/2014/main" id="{899353FE-8C02-491A-97E3-0F609EE7C293}"/>
              </a:ext>
            </a:extLst>
          </p:cNvPr>
          <p:cNvSpPr txBox="1"/>
          <p:nvPr/>
        </p:nvSpPr>
        <p:spPr>
          <a:xfrm>
            <a:off x="1272989" y="3367803"/>
            <a:ext cx="10308136" cy="2831544"/>
          </a:xfrm>
          <a:prstGeom prst="rect">
            <a:avLst/>
          </a:prstGeom>
          <a:noFill/>
        </p:spPr>
        <p:txBody>
          <a:bodyPr wrap="square" rtlCol="0">
            <a:spAutoFit/>
          </a:bodyPr>
          <a:lstStyle/>
          <a:p>
            <a:pPr algn="just">
              <a:spcAft>
                <a:spcPts val="1200"/>
              </a:spcAft>
            </a:pP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In questa fase è importante raggiungere il maggior numero possibile di potenziali clienti sfruttando più tipologie di canali, possibilmente con un </a:t>
            </a:r>
            <a:r>
              <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modello</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omnichannel</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Questo è il momento di creare </a:t>
            </a:r>
            <a:r>
              <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consapevolezza del brand</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 dei prodotti e dei servizi.</a:t>
            </a:r>
          </a:p>
          <a:p>
            <a:pPr algn="just">
              <a:spcAft>
                <a:spcPts val="1200"/>
              </a:spcAft>
            </a:pP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CasellaDiTesto 5"/>
          <p:cNvSpPr txBox="1"/>
          <p:nvPr/>
        </p:nvSpPr>
        <p:spPr>
          <a:xfrm>
            <a:off x="1238132" y="5946524"/>
            <a:ext cx="11027082" cy="1815882"/>
          </a:xfrm>
          <a:prstGeom prst="rect">
            <a:avLst/>
          </a:prstGeom>
          <a:noFill/>
        </p:spPr>
        <p:txBody>
          <a:bodyPr wrap="square" rtlCol="0">
            <a:spAutoFit/>
          </a:bodyPr>
          <a:lstStyle/>
          <a:p>
            <a:pPr algn="just"/>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Le tecniche di marketing online che possono essere utilizzate sono in continua evoluzione. Bisogna continuare a studiarli e rimanere aggiornati perché la nostra strategia di marketing digitale deve includere </a:t>
            </a:r>
            <a:r>
              <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le ultime tecniche di marketing online</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sp>
        <p:nvSpPr>
          <p:cNvPr id="13" name="Trapezio 12"/>
          <p:cNvSpPr/>
          <p:nvPr/>
        </p:nvSpPr>
        <p:spPr>
          <a:xfrm rot="10800000">
            <a:off x="11419949" y="2705315"/>
            <a:ext cx="5760000" cy="1080000"/>
          </a:xfrm>
          <a:prstGeom prst="trapezoid">
            <a:avLst>
              <a:gd name="adj" fmla="val 35336"/>
            </a:avLst>
          </a:prstGeom>
          <a:solidFill>
            <a:srgbClr val="F8EBF6"/>
          </a:solidFill>
          <a:ln>
            <a:solidFill>
              <a:srgbClr val="F8EB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Trapezio 13"/>
          <p:cNvSpPr/>
          <p:nvPr/>
        </p:nvSpPr>
        <p:spPr>
          <a:xfrm rot="10800000">
            <a:off x="11832135" y="3884699"/>
            <a:ext cx="4932000" cy="1080000"/>
          </a:xfrm>
          <a:prstGeom prst="trapezoid">
            <a:avLst>
              <a:gd name="adj" fmla="val 35336"/>
            </a:avLst>
          </a:prstGeom>
          <a:solidFill>
            <a:srgbClr val="DFBBD4"/>
          </a:solidFill>
          <a:ln>
            <a:solidFill>
              <a:srgbClr val="DFBB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Trapezio 14"/>
          <p:cNvSpPr/>
          <p:nvPr/>
        </p:nvSpPr>
        <p:spPr>
          <a:xfrm rot="10800000">
            <a:off x="12627000" y="6243467"/>
            <a:ext cx="3294000" cy="1080000"/>
          </a:xfrm>
          <a:prstGeom prst="trapezoid">
            <a:avLst>
              <a:gd name="adj" fmla="val 35336"/>
            </a:avLst>
          </a:prstGeom>
          <a:solidFill>
            <a:srgbClr val="994980"/>
          </a:solidFill>
          <a:ln>
            <a:solidFill>
              <a:srgbClr val="9949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Trapezio 15"/>
          <p:cNvSpPr/>
          <p:nvPr/>
        </p:nvSpPr>
        <p:spPr>
          <a:xfrm rot="10800000">
            <a:off x="13024800" y="7422851"/>
            <a:ext cx="2520000" cy="1080000"/>
          </a:xfrm>
          <a:prstGeom prst="trapezoid">
            <a:avLst>
              <a:gd name="adj" fmla="val 35336"/>
            </a:avLst>
          </a:prstGeom>
          <a:solidFill>
            <a:srgbClr val="582A4A"/>
          </a:solidFill>
          <a:ln>
            <a:solidFill>
              <a:srgbClr val="582A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Trapezio 16"/>
          <p:cNvSpPr/>
          <p:nvPr/>
        </p:nvSpPr>
        <p:spPr>
          <a:xfrm rot="10800000">
            <a:off x="12233400" y="5064083"/>
            <a:ext cx="4122000" cy="1080000"/>
          </a:xfrm>
          <a:prstGeom prst="trapezoid">
            <a:avLst>
              <a:gd name="adj" fmla="val 35336"/>
            </a:avLst>
          </a:prstGeom>
          <a:solidFill>
            <a:srgbClr val="C88AB5"/>
          </a:solidFill>
          <a:ln>
            <a:solidFill>
              <a:srgbClr val="C88A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CasellaDiTesto 17"/>
          <p:cNvSpPr txBox="1"/>
          <p:nvPr/>
        </p:nvSpPr>
        <p:spPr>
          <a:xfrm>
            <a:off x="12763748" y="3000896"/>
            <a:ext cx="3233577" cy="584775"/>
          </a:xfrm>
          <a:prstGeom prst="rect">
            <a:avLst/>
          </a:prstGeom>
          <a:noFill/>
        </p:spPr>
        <p:txBody>
          <a:bodyPr wrap="square" rtlCol="0">
            <a:spAutoFit/>
          </a:bodyPr>
          <a:lstStyle/>
          <a:p>
            <a:r>
              <a:rPr lang="it-IT" sz="32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PIANIFICARE</a:t>
            </a:r>
            <a:endParaRPr lang="it-IT"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9" name="CasellaDiTesto 18"/>
          <p:cNvSpPr txBox="1"/>
          <p:nvPr/>
        </p:nvSpPr>
        <p:spPr>
          <a:xfrm>
            <a:off x="13075368" y="7366518"/>
            <a:ext cx="2778751" cy="523220"/>
          </a:xfrm>
          <a:prstGeom prst="rect">
            <a:avLst/>
          </a:prstGeom>
          <a:noFill/>
        </p:spPr>
        <p:txBody>
          <a:bodyPr wrap="square" rtlCol="0">
            <a:spAutoFit/>
          </a:bodyPr>
          <a:lstStyle/>
          <a:p>
            <a:r>
              <a:rPr lang="it-IT" sz="28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INGAGGIARE</a:t>
            </a:r>
            <a:endParaRPr lang="it-IT"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1" name="CasellaDiTesto 20"/>
          <p:cNvSpPr txBox="1"/>
          <p:nvPr/>
        </p:nvSpPr>
        <p:spPr>
          <a:xfrm>
            <a:off x="13075368" y="6521857"/>
            <a:ext cx="2610334" cy="523220"/>
          </a:xfrm>
          <a:prstGeom prst="rect">
            <a:avLst/>
          </a:prstGeom>
          <a:noFill/>
        </p:spPr>
        <p:txBody>
          <a:bodyPr wrap="square" rtlCol="0">
            <a:spAutoFit/>
          </a:bodyPr>
          <a:lstStyle/>
          <a:p>
            <a:r>
              <a:rPr lang="it-IT" sz="28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CONVERTIRE</a:t>
            </a:r>
          </a:p>
        </p:txBody>
      </p:sp>
      <p:sp>
        <p:nvSpPr>
          <p:cNvPr id="22" name="CasellaDiTesto 21"/>
          <p:cNvSpPr txBox="1"/>
          <p:nvPr/>
        </p:nvSpPr>
        <p:spPr>
          <a:xfrm>
            <a:off x="12939835" y="4141563"/>
            <a:ext cx="2881401" cy="523220"/>
          </a:xfrm>
          <a:prstGeom prst="rect">
            <a:avLst/>
          </a:prstGeom>
          <a:noFill/>
        </p:spPr>
        <p:txBody>
          <a:bodyPr wrap="square" rtlCol="0">
            <a:spAutoFit/>
          </a:bodyPr>
          <a:lstStyle/>
          <a:p>
            <a:r>
              <a:rPr lang="it-IT" sz="2800" b="1" dirty="0">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RAGGIUNGERE</a:t>
            </a:r>
          </a:p>
        </p:txBody>
      </p:sp>
      <p:sp>
        <p:nvSpPr>
          <p:cNvPr id="23" name="CasellaDiTesto 22"/>
          <p:cNvSpPr txBox="1"/>
          <p:nvPr/>
        </p:nvSpPr>
        <p:spPr>
          <a:xfrm>
            <a:off x="13622244" y="5342473"/>
            <a:ext cx="1723202" cy="523220"/>
          </a:xfrm>
          <a:prstGeom prst="rect">
            <a:avLst/>
          </a:prstGeom>
          <a:noFill/>
        </p:spPr>
        <p:txBody>
          <a:bodyPr wrap="square" rtlCol="0">
            <a:spAutoFit/>
          </a:bodyPr>
          <a:lstStyle/>
          <a:p>
            <a:r>
              <a:rPr lang="it-IT" sz="28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AGIRE</a:t>
            </a:r>
          </a:p>
        </p:txBody>
      </p:sp>
      <p:cxnSp>
        <p:nvCxnSpPr>
          <p:cNvPr id="25" name="Connettore 2 24"/>
          <p:cNvCxnSpPr/>
          <p:nvPr/>
        </p:nvCxnSpPr>
        <p:spPr>
          <a:xfrm flipH="1">
            <a:off x="15477742" y="3927750"/>
            <a:ext cx="1637243" cy="4575101"/>
          </a:xfrm>
          <a:prstGeom prst="straightConnector1">
            <a:avLst/>
          </a:prstGeom>
          <a:ln w="38100">
            <a:solidFill>
              <a:srgbClr val="645F6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190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982</TotalTime>
  <Words>2273</Words>
  <Application>Microsoft Office PowerPoint</Application>
  <PresentationFormat>Custom</PresentationFormat>
  <Paragraphs>195</Paragraphs>
  <Slides>23</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Calibri</vt:lpstr>
      <vt:lpstr>Lucida Handwriting</vt:lpstr>
      <vt:lpstr>Microsoft Sans Serif</vt:lpstr>
      <vt:lpstr>Oxygen</vt:lpstr>
      <vt:lpstr>Wingdings</vt:lpstr>
      <vt:lpstr>Office Theme</vt:lpstr>
      <vt:lpstr>Diseño personalizado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E4F PPT TEMPLATE</dc:title>
  <dc:creator>Monia Coppola</dc:creator>
  <cp:keywords>DAE5WsvJFTY,BAEXurJiHZU</cp:keywords>
  <cp:lastModifiedBy>gloria ridolfi</cp:lastModifiedBy>
  <cp:revision>114</cp:revision>
  <dcterms:created xsi:type="dcterms:W3CDTF">2022-02-25T10:54:18Z</dcterms:created>
  <dcterms:modified xsi:type="dcterms:W3CDTF">2023-01-23T14:43:07Z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2022-02-25T00:00:00Z</vt:filetime>
  </property>
  <property fmtid="{D5CDD505-2E9C-101B-9397-08002B2CF9AE}" pid="3" name="Creator">
    <vt:lpwstr>Canva</vt:lpwstr>
  </property>
  <property fmtid="{D5CDD505-2E9C-101B-9397-08002B2CF9AE}" pid="4" name="LastSaved">
    <vt:filetime>2022-02-25T00:00:00Z</vt:filetime>
  </property>
</Properties>
</file>