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77" r:id="rId4"/>
    <p:sldId id="257" r:id="rId5"/>
    <p:sldId id="258" r:id="rId6"/>
    <p:sldId id="260" r:id="rId7"/>
    <p:sldId id="281" r:id="rId8"/>
    <p:sldId id="261" r:id="rId9"/>
    <p:sldId id="290" r:id="rId10"/>
    <p:sldId id="291" r:id="rId11"/>
    <p:sldId id="262" r:id="rId12"/>
    <p:sldId id="263" r:id="rId13"/>
    <p:sldId id="282" r:id="rId14"/>
    <p:sldId id="292" r:id="rId15"/>
    <p:sldId id="265" r:id="rId16"/>
    <p:sldId id="283" r:id="rId17"/>
    <p:sldId id="284" r:id="rId18"/>
    <p:sldId id="286" r:id="rId19"/>
    <p:sldId id="266" r:id="rId20"/>
    <p:sldId id="287" r:id="rId21"/>
    <p:sldId id="293" r:id="rId22"/>
    <p:sldId id="275" r:id="rId23"/>
    <p:sldId id="273" r:id="rId24"/>
    <p:sldId id="294" r:id="rId25"/>
    <p:sldId id="259"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994980"/>
    <a:srgbClr val="F8EBF6"/>
    <a:srgbClr val="FEB1A6"/>
    <a:srgbClr val="C6EEA9"/>
    <a:srgbClr val="FE270F"/>
    <a:srgbClr val="FF270E"/>
    <a:srgbClr val="5CC90B"/>
    <a:srgbClr val="645F63"/>
    <a:srgbClr val="582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p:cViewPr varScale="1">
        <p:scale>
          <a:sx n="38" d="100"/>
          <a:sy n="38" d="100"/>
        </p:scale>
        <p:origin x="84"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238500" y="6819900"/>
            <a:ext cx="12001500" cy="1446550"/>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kumimoji="0" lang="en-US" sz="4400" b="1" i="0" u="none" strike="noStrike" kern="1200" cap="none" spc="-114" normalizeH="0" baseline="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Modelli</a:t>
            </a:r>
            <a:r>
              <a:rPr kumimoji="0" lang="en-US" sz="4400" b="1" i="0" u="none" strike="noStrike" kern="1200" cap="none" spc="-114"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di business </a:t>
            </a:r>
            <a:r>
              <a:rPr kumimoji="0" lang="en-US" sz="4400" b="1" i="0" u="none" strike="noStrike" kern="1200" cap="none" spc="-114" normalizeH="0" baseline="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nel</a:t>
            </a:r>
            <a:r>
              <a:rPr kumimoji="0" lang="en-US" sz="4400" b="1" i="0" u="none" strike="noStrike" kern="1200" cap="none" spc="-114"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marketing </a:t>
            </a:r>
            <a:r>
              <a:rPr kumimoji="0" lang="en-US" sz="4400" b="1" i="0" u="none" strike="noStrike" kern="1200" cap="none" spc="-114" normalizeH="0" baseline="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digitale</a:t>
            </a:r>
            <a:r>
              <a:rPr kumimoji="0" lang="en-US" sz="4400" b="1" i="0" u="none" strike="noStrike" kern="1200" cap="none" spc="-114"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n-US" sz="4400" b="1" i="0" u="none" strike="noStrike" kern="1200" cap="none" spc="-114" normalizeH="0" baseline="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internazionale</a:t>
            </a:r>
            <a:endParaRPr kumimoji="0" lang="pt-BR" sz="4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Modelli di business digitali e classificazioni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447800" y="2291207"/>
            <a:ext cx="11658600"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Caratteristiche dei modelli di business digitali</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447800" y="5604083"/>
            <a:ext cx="11103281" cy="523220"/>
          </a:xfrm>
          <a:prstGeom prst="rect">
            <a:avLst/>
          </a:prstGeom>
          <a:noFill/>
        </p:spPr>
        <p:txBody>
          <a:bodyPr wrap="square" rtlCol="0">
            <a:spAutoFit/>
          </a:bodyPr>
          <a:lstStyle/>
          <a:p>
            <a:pPr>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447800" y="2813174"/>
            <a:ext cx="15544800" cy="7201972"/>
          </a:xfrm>
          <a:prstGeom prst="rect">
            <a:avLst/>
          </a:prstGeom>
          <a:noFill/>
        </p:spPr>
        <p:txBody>
          <a:bodyPr wrap="square" rtlCol="0">
            <a:spAutoFit/>
          </a:bodyPr>
          <a:lstStyle/>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value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proposition</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del servizio offerto viene creata utilizzando le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tecnologie digitali</a:t>
            </a:r>
          </a:p>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L’acquisizione del cliente e la distribuzione del prodotto o del servizio si basano su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canali digitali</a:t>
            </a:r>
          </a:p>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cultura è solitamente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meno gerarchica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 causa della capacità di comunicare (digitalmente) più facilmente e rapidamente</a:t>
            </a:r>
          </a:p>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digitalizzazione promuove</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l’innovazione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offrendo ai dipendenti strumenti e opportunità per avere e sviluppare nuove idee</a:t>
            </a:r>
          </a:p>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 transazioni commerciali digitali forniscono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dati</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che possono essere analizzati e sfruttati per apportare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miglioramenti</a:t>
            </a:r>
          </a:p>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produttività è costantemente aumentata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automatizzando i processi</a:t>
            </a:r>
          </a:p>
          <a:p>
            <a:pPr marL="457200" indent="-457200" algn="just">
              <a:spcAft>
                <a:spcPts val="1200"/>
              </a:spcAft>
              <a:buClr>
                <a:srgbClr val="B05894"/>
              </a:buClr>
              <a:buFont typeface="Wingdings" panose="05000000000000000000" pitchFamily="2" charset="2"/>
              <a:buChar char="Ø"/>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 dati digitali portano a un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approccio incentrato sul cliente</a:t>
            </a: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6439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Modelli di business digitali e classificazioni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Tipi di modello di business digitale</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075511"/>
            <a:ext cx="13639802" cy="6124754"/>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Free-model</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Questo tipo di modello offre un servizio gratuito e trae profitto dal cliente e non dal cliente, ad esempio, vendendo spazi pubblicitari sulla piattaforma.</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Freemium</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In questo caso, gli utenti possono usufruire di una versione base e gratuita del prodotto o del servizio, ma possono in qualsiasi momento abbonarsi o acquistare una versione premium a pagamento.</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Marketplace (Mercato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bilaterale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È un modello simile al precedente, ma può includere sia prodotti che servizi; Bilaterale: l’azienda può vendere prodotti (o servizi) di terze parti. Il </a:t>
            </a: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 E-Commerce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è la versione unilaterale di questo modello: l’azienda vende i propri prodotti (fisici).</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esperienza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Questo modello prevede l’aggiunta di un’esperienza digitale al prodotto in vendita.</a:t>
            </a:r>
          </a:p>
          <a:p>
            <a:pPr marL="457200" indent="-457200">
              <a:spcAft>
                <a:spcPts val="1200"/>
              </a:spcAft>
              <a:buClr>
                <a:srgbClr val="B05894"/>
              </a:buClr>
              <a:buFont typeface="Wingdings" panose="05000000000000000000" pitchFamily="2" charset="2"/>
              <a:buChar char="Ø"/>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6969" y="3354511"/>
            <a:ext cx="918482" cy="91440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5451" y="4076700"/>
            <a:ext cx="1595849" cy="893676"/>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1400" y="5151265"/>
            <a:ext cx="2781867" cy="83673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3801" y="6483916"/>
            <a:ext cx="1958148" cy="590708"/>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00908" y="6915306"/>
            <a:ext cx="1318966" cy="747414"/>
          </a:xfrm>
          <a:prstGeom prst="rect">
            <a:avLst/>
          </a:prstGeom>
        </p:spPr>
      </p:pic>
      <p:pic>
        <p:nvPicPr>
          <p:cNvPr id="24" name="Immagin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1722" y="7594464"/>
            <a:ext cx="2074285" cy="1166785"/>
          </a:xfrm>
          <a:prstGeom prst="rect">
            <a:avLst/>
          </a:prstGeom>
        </p:spPr>
      </p:pic>
    </p:spTree>
    <p:extLst>
      <p:ext uri="{BB962C8B-B14F-4D97-AF65-F5344CB8AC3E}">
        <p14:creationId xmlns:p14="http://schemas.microsoft.com/office/powerpoint/2010/main" val="15411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Modelli di business digitali e classificazioni.</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Tipi di modello di business digitale</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117952"/>
            <a:ext cx="13639802" cy="6186309"/>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dell’ecosistema</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Gli orchestratori dell’ecosistema, come Amazon e Google, sono quelle aziende che offrono ai clienti servizi diversi su piattaforme diverse; questo modello include anche quelle aziende che utilizzano o forniscono l’ecosistema.</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abbonamento</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L’utilizzo del servizio offerto dalla società richiede un abbonamento da parte del cliente (mensile, annuale, ecc.).</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On-Demand</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Questo sistema consente al cliente di pagare per «noleggiare» o utilizzare un prodotto o un servizio virtuale per un certo periodo di tempo.</a:t>
            </a:r>
          </a:p>
          <a:p>
            <a:pPr marL="457200" indent="-457200">
              <a:spcAft>
                <a:spcPts val="1200"/>
              </a:spcAft>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accesso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alla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proprietà</a:t>
            </a:r>
            <a:b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Simile al precedente, ma, in questo caso, si paga per un prodotto fisico (come noleggiare un’auto o un appartamento).</a:t>
            </a:r>
          </a:p>
          <a:p>
            <a:pPr marL="457200" indent="-457200">
              <a:spcAft>
                <a:spcPts val="1200"/>
              </a:spcAft>
              <a:buClr>
                <a:srgbClr val="B05894"/>
              </a:buClr>
              <a:buFont typeface="Wingdings" panose="05000000000000000000" pitchFamily="2" charset="2"/>
              <a:buChar char="Ø"/>
            </a:pP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700" y="3356121"/>
            <a:ext cx="1102584" cy="1354856"/>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8183" y="3474722"/>
            <a:ext cx="1253651" cy="1236739"/>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7720" y="5381033"/>
            <a:ext cx="1989128" cy="537686"/>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5306" y="6286500"/>
            <a:ext cx="2838300" cy="1419150"/>
          </a:xfrm>
          <a:prstGeom prst="rect">
            <a:avLst/>
          </a:prstGeom>
        </p:spPr>
      </p:pic>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53534" y="7713624"/>
            <a:ext cx="2838300" cy="886969"/>
          </a:xfrm>
          <a:prstGeom prst="rect">
            <a:avLst/>
          </a:prstGeom>
        </p:spPr>
      </p:pic>
    </p:spTree>
    <p:extLst>
      <p:ext uri="{BB962C8B-B14F-4D97-AF65-F5344CB8AC3E}">
        <p14:creationId xmlns:p14="http://schemas.microsoft.com/office/powerpoint/2010/main" val="82945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6576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282981" y="2893285"/>
            <a:ext cx="2308325" cy="1938992"/>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modello di business digitale si basa su tecnologie e canali digitali</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2" y="2835176"/>
            <a:ext cx="2308326"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cultura aziendale è meno gerarchica e promuove l’innovazione</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Esistono diversi tipi di modelli di business digitali tra cui è possibile scegliere</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È anche possibile combinare diversi tipi di modelli di business</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74714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557864" y="1520399"/>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Il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processo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internazionalizzaizone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3997" y="3367802"/>
            <a:ext cx="15726197" cy="954107"/>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L’internazionalizzazione è quel processo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espansione commerciale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che mira ad ampliare gli orizzonti operativi di un’azienda ed espandere la propria presenza oltre i confini nazionali.</a:t>
            </a:r>
          </a:p>
        </p:txBody>
      </p:sp>
      <p:sp>
        <p:nvSpPr>
          <p:cNvPr id="24" name="CasellaDiTesto 23"/>
          <p:cNvSpPr txBox="1"/>
          <p:nvPr/>
        </p:nvSpPr>
        <p:spPr>
          <a:xfrm>
            <a:off x="1523998" y="4603611"/>
            <a:ext cx="10972802" cy="1384995"/>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quindi la possibilità di cercare 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sfruttare mercati al di fuori del contesto nazionale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per trarre maggior profitto dalla vendita di beni e servizi.</a:t>
            </a:r>
          </a:p>
        </p:txBody>
      </p:sp>
      <p:sp>
        <p:nvSpPr>
          <p:cNvPr id="26" name="CasellaDiTesto 25"/>
          <p:cNvSpPr txBox="1"/>
          <p:nvPr/>
        </p:nvSpPr>
        <p:spPr>
          <a:xfrm>
            <a:off x="1523997" y="6270308"/>
            <a:ext cx="10709404" cy="1384995"/>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L’espansione di un’impresa verso un mercato estero può essere ostacolata da diversi fattori tecnici o culturali: è essenziale una ricerca approfondita a priori.</a:t>
            </a:r>
          </a:p>
        </p:txBody>
      </p:sp>
      <p:pic>
        <p:nvPicPr>
          <p:cNvPr id="27" name="Immagin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599" y="4991100"/>
            <a:ext cx="4448595" cy="3235783"/>
          </a:xfrm>
          <a:prstGeom prst="rect">
            <a:avLst/>
          </a:prstGeom>
        </p:spPr>
      </p:pic>
    </p:spTree>
    <p:extLst>
      <p:ext uri="{BB962C8B-B14F-4D97-AF65-F5344CB8AC3E}">
        <p14:creationId xmlns:p14="http://schemas.microsoft.com/office/powerpoint/2010/main" val="392372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3997" y="2489515"/>
            <a:ext cx="10040186"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Opportunità</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rischi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dell’internazionalizzazione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3997" y="3367802"/>
            <a:ext cx="15726197" cy="1815882"/>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Nel mercato globalizzato e digitalizzato di oggi, ci sono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meno ostacoli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all’internazionalizzazione rispetto al passato. Le possibilità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accesso ai mercati esteri</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sono aumentate anche per le piccole e medie imprese. L’apertura ai mercati internazionali può avvantaggiare entrambe le aziende con buone e scarse performance nazionali.</a:t>
            </a:r>
          </a:p>
        </p:txBody>
      </p:sp>
      <p:sp>
        <p:nvSpPr>
          <p:cNvPr id="24" name="CasellaDiTesto 23"/>
          <p:cNvSpPr txBox="1"/>
          <p:nvPr/>
        </p:nvSpPr>
        <p:spPr>
          <a:xfrm>
            <a:off x="1523997" y="5392022"/>
            <a:ext cx="10972804" cy="2677656"/>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Nel primo caso, invece di affrontare la concorrenza nazionale di aziende più forti, si possono cercare nuovi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mercati con maggiori possibilità di crescita</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Nel secondo caso, invece, oltre ai maggiori ricavi dovuti alla presenza internazionale, i benefici derivano anche da una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maggiore visibilità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nel mercato nazionale e dalla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fidelizzazione della clientela</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7" name="Immagine 6">
            <a:extLst>
              <a:ext uri="{FF2B5EF4-FFF2-40B4-BE49-F238E27FC236}">
                <a16:creationId xmlns:a16="http://schemas.microsoft.com/office/drawing/2014/main" id="{B024B671-CBF6-4F8E-9B2F-A351FABBBA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599" y="4991100"/>
            <a:ext cx="4448595" cy="3235783"/>
          </a:xfrm>
          <a:prstGeom prst="rect">
            <a:avLst/>
          </a:prstGeom>
        </p:spPr>
      </p:pic>
    </p:spTree>
    <p:extLst>
      <p:ext uri="{BB962C8B-B14F-4D97-AF65-F5344CB8AC3E}">
        <p14:creationId xmlns:p14="http://schemas.microsoft.com/office/powerpoint/2010/main" val="353179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Opportunità</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rischi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dell’internazionalizzazione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6">
            <a:extLst>
              <a:ext uri="{FF2B5EF4-FFF2-40B4-BE49-F238E27FC236}">
                <a16:creationId xmlns:a16="http://schemas.microsoft.com/office/drawing/2014/main" id="{899353FE-8C02-491A-97E3-0F609EE7C293}"/>
              </a:ext>
            </a:extLst>
          </p:cNvPr>
          <p:cNvSpPr txBox="1"/>
          <p:nvPr/>
        </p:nvSpPr>
        <p:spPr>
          <a:xfrm>
            <a:off x="1524000" y="3367803"/>
            <a:ext cx="15710246" cy="2954655"/>
          </a:xfrm>
          <a:prstGeom prst="rect">
            <a:avLst/>
          </a:prstGeom>
          <a:noFill/>
        </p:spPr>
        <p:txBody>
          <a:bodyPr wrap="square" rtlCol="0">
            <a:spAutoFit/>
          </a:bodyPr>
          <a:lstStyle/>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Rischi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del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Paese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 situazione geopolitica degli Stati esteri (eventuali tensioni interne possono destabilizzare le politiche commerciali) e il diverso framework normativo;</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Rischi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tecnici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le caratteristiche specifiche del prodotto potrebbero non essere conformi alle normative vigenti o potrebbero non essere adatte in altri territori (ad esempio, diversi tipi di prese);</a:t>
            </a:r>
          </a:p>
          <a:p>
            <a:pPr marL="457200" indent="-45720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Rischi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mercato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la necessità di adattare i prodotti al nuovo mercato e alle richieste della clientela.</a:t>
            </a:r>
          </a:p>
          <a:p>
            <a:pPr marL="457200" indent="-457200">
              <a:spcAft>
                <a:spcPts val="1200"/>
              </a:spcAft>
              <a:buClr>
                <a:srgbClr val="B05894"/>
              </a:buClr>
              <a:buFont typeface="Wingdings" panose="05000000000000000000" pitchFamily="2" charset="2"/>
              <a:buChar char="Ø"/>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asellaDiTesto 3"/>
          <p:cNvSpPr txBox="1"/>
          <p:nvPr/>
        </p:nvSpPr>
        <p:spPr>
          <a:xfrm>
            <a:off x="1524000" y="5993312"/>
            <a:ext cx="11506200" cy="2831544"/>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Questi rischi possono essere ridotti al minimo con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un’attenta ricerca</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prima dell’espansione del business nel mercato estero e una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buona pianificazione strategica</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particolare, bisognerebbe informarsi sulla situazione politica, sulle leggi del paese e sullo stile di vita, sulle abitudini e sulla cultura della popolazione. </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a:extLst>
              <a:ext uri="{FF2B5EF4-FFF2-40B4-BE49-F238E27FC236}">
                <a16:creationId xmlns:a16="http://schemas.microsoft.com/office/drawing/2014/main" id="{249CD524-5B42-4C53-9274-DD96605AA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2351" y="5759054"/>
            <a:ext cx="4062097" cy="2954655"/>
          </a:xfrm>
          <a:prstGeom prst="rect">
            <a:avLst/>
          </a:prstGeom>
        </p:spPr>
      </p:pic>
    </p:spTree>
    <p:extLst>
      <p:ext uri="{BB962C8B-B14F-4D97-AF65-F5344CB8AC3E}">
        <p14:creationId xmlns:p14="http://schemas.microsoft.com/office/powerpoint/2010/main" val="162838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3639800"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Strategie di internazionalizzazione: personalizzazione del prodotto</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4200" y="5676900"/>
            <a:ext cx="3048000" cy="3048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5011402" cy="5016758"/>
          </a:xfrm>
          <a:prstGeom prst="rect">
            <a:avLst/>
          </a:prstGeom>
          <a:noFill/>
        </p:spPr>
        <p:txBody>
          <a:bodyPr wrap="square" rtlCol="0">
            <a:spAutoFit/>
          </a:bodyPr>
          <a:lstStyle/>
          <a:p>
            <a:pPr>
              <a:spcAft>
                <a:spcPts val="12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 strategie di internazionalizzazione possono essere classificate in base al livello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personalizzazione del prodotto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e in base al tipo di presenza estera dell’azienda.</a:t>
            </a:r>
          </a:p>
          <a:p>
            <a:pPr marL="514350" indent="-514350">
              <a:spcAft>
                <a:spcPts val="1200"/>
              </a:spcAft>
              <a:buClr>
                <a:srgbClr val="B05894"/>
              </a:buClr>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multinazionale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l’azienda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personalizza</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la propria offerta di prodotti e servizi per ogni paese in cui opera (ciò richiede una conoscenza approfondita del mercato locale).</a:t>
            </a:r>
          </a:p>
          <a:p>
            <a:pPr marL="514350" indent="-514350">
              <a:spcAft>
                <a:spcPts val="1200"/>
              </a:spcAft>
              <a:buClr>
                <a:srgbClr val="B05894"/>
              </a:buClr>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globale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l’azienda offre lo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stesso prodotto o servizio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tutti i paesi in cui opera, sfruttando le economie di scala per avere una strategia di struttura a basso costo.</a:t>
            </a:r>
          </a:p>
          <a:p>
            <a:pPr marL="514350" indent="-514350">
              <a:spcAft>
                <a:spcPts val="1200"/>
              </a:spcAft>
              <a:buClr>
                <a:srgbClr val="B05894"/>
              </a:buClr>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Strategia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transnazionale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l’azienda implementa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lievi modifiche ai prodotti</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 diversi paesi, ma sfruttando le economie di scala; è una via di mezzo</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tra la strategia multinazionale e quella globale.</a:t>
            </a:r>
          </a:p>
          <a:p>
            <a:pPr marL="514350" indent="-514350">
              <a:spcAft>
                <a:spcPts val="1200"/>
              </a:spcAft>
              <a:buClr>
                <a:srgbClr val="B05894"/>
              </a:buClr>
              <a:buFont typeface="+mj-lt"/>
              <a:buAutoNum type="arabicParen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598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3335000"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Strategie di internazionalizzazione: personalizzazione del prodotto</a:t>
            </a:r>
          </a:p>
          <a:p>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8069" y="6427709"/>
            <a:ext cx="2286000" cy="2286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523998" y="3405068"/>
            <a:ext cx="15011402" cy="5878532"/>
          </a:xfrm>
          <a:prstGeom prst="rect">
            <a:avLst/>
          </a:prstGeom>
          <a:noFill/>
        </p:spPr>
        <p:txBody>
          <a:bodyPr wrap="square" rtlCol="0">
            <a:spAutoFit/>
          </a:bodyPr>
          <a:lstStyle/>
          <a:p>
            <a:pPr>
              <a:spcAft>
                <a:spcPts val="12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Le strategie di internazionalizzazione possono essere classificate in base al livello di personalizzazione del prodotto e in base al tipo di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presenza estera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dell’azienda.</a:t>
            </a:r>
          </a:p>
          <a:p>
            <a:pPr marL="514350" indent="-51435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Esportazione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l’esportazione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prodotti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può</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essere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indiretta</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quando l'azienda porta i propri prodotti all’estero tramite società terze;</a:t>
            </a:r>
          </a:p>
          <a:p>
            <a:pPr>
              <a:spcAft>
                <a:spcPts val="1200"/>
              </a:spcAft>
              <a:buClr>
                <a:srgbClr val="B05894"/>
              </a:buCl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diretta</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quando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l’azienda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è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responsabile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dell’esportazione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propri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prodotti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responsabilità dell’esportazione comporta anche la cura di tutte le pratiche 	burocratiche e legali, la ricerca di clienti e la gestione della campagna di marketing nel</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nuovo mercato.</a:t>
            </a:r>
          </a:p>
          <a:p>
            <a:pPr marL="514350" indent="-51435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Stabilire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 punto di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produzione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stabilirsi nel nuovo paese in questo modo può essere</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particolarmente complesso e costoso, ma genera maggiori benefici nel</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lungo periodo.</a:t>
            </a:r>
          </a:p>
          <a:p>
            <a:pPr marL="514350" indent="-514350">
              <a:spcAft>
                <a:spcPts val="1200"/>
              </a:spcAft>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6605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Internationalization.</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0502" y="6046709"/>
            <a:ext cx="2667000" cy="2667000"/>
          </a:xfrm>
          <a:prstGeom prst="rect">
            <a:avLst/>
          </a:prstGeom>
        </p:spPr>
      </p:pic>
      <p:sp>
        <p:nvSpPr>
          <p:cNvPr id="4" name="CuadroTexto 6">
            <a:extLst>
              <a:ext uri="{FF2B5EF4-FFF2-40B4-BE49-F238E27FC236}">
                <a16:creationId xmlns:a16="http://schemas.microsoft.com/office/drawing/2014/main" id="{899353FE-8C02-491A-97E3-0F609EE7C293}"/>
              </a:ext>
            </a:extLst>
          </p:cNvPr>
          <p:cNvSpPr txBox="1"/>
          <p:nvPr/>
        </p:nvSpPr>
        <p:spPr>
          <a:xfrm>
            <a:off x="1523998" y="3394889"/>
            <a:ext cx="15011402" cy="4124206"/>
          </a:xfrm>
          <a:prstGeom prst="rect">
            <a:avLst/>
          </a:prstGeom>
          <a:noFill/>
        </p:spPr>
        <p:txBody>
          <a:bodyPr wrap="square" rtlCol="0">
            <a:spAutoFit/>
          </a:bodyPr>
          <a:lstStyle/>
          <a:p>
            <a:pPr marL="514350" indent="-51435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Accordi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contrattuali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Questi si basano su contratti e accordi con le imprese in</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altri paesi al fine di portare il marchio nel nuovo paese e nel mercato di riferimento.</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Tali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accordi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possono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licenze</a:t>
            </a:r>
            <a:r>
              <a:rPr lang="en-US" sz="28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società</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licenziataria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concede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diritti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come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marchi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permessi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produzione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commercializzazione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franchising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La società in franchising concede sistemi di produzione e commercializzazione già consolidati.</a:t>
            </a:r>
          </a:p>
          <a:p>
            <a:pPr marL="514350" indent="-514350">
              <a:spcAft>
                <a:spcPts val="1200"/>
              </a:spcAft>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Investimenti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diretti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creazione di filiali all’estero in modo da poter stabilire</a:t>
            </a:r>
            <a:b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te stesso nel paese di destinazione senza ricorrere ad accordi con il partner estero.</a:t>
            </a:r>
          </a:p>
        </p:txBody>
      </p:sp>
      <p:sp>
        <p:nvSpPr>
          <p:cNvPr id="6" name="CuadroTexto 2">
            <a:extLst>
              <a:ext uri="{FF2B5EF4-FFF2-40B4-BE49-F238E27FC236}">
                <a16:creationId xmlns:a16="http://schemas.microsoft.com/office/drawing/2014/main" id="{82C042FF-D434-4A38-93CB-0832511D99F8}"/>
              </a:ext>
            </a:extLst>
          </p:cNvPr>
          <p:cNvSpPr txBox="1"/>
          <p:nvPr/>
        </p:nvSpPr>
        <p:spPr>
          <a:xfrm>
            <a:off x="1524000" y="2562880"/>
            <a:ext cx="13335000" cy="954107"/>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rPr>
              <a:t>Strategie di internazionalizzazione: personalizzazione del prodotto</a:t>
            </a:r>
          </a:p>
          <a:p>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4362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scopi</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Alla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fine di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questo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modulo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sarai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grado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di:</a:t>
            </a:r>
          </a:p>
        </p:txBody>
      </p:sp>
      <p:sp>
        <p:nvSpPr>
          <p:cNvPr id="5" name="Shape 2782"/>
          <p:cNvSpPr/>
          <p:nvPr/>
        </p:nvSpPr>
        <p:spPr>
          <a:xfrm>
            <a:off x="2647949" y="3878627"/>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322463"/>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19500" y="3512565"/>
            <a:ext cx="7048500" cy="1384995"/>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Saperne di più sugli elementi che compongono un modello di business e modelli di business digitali</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2"/>
          <p:cNvSpPr txBox="1"/>
          <p:nvPr/>
        </p:nvSpPr>
        <p:spPr>
          <a:xfrm>
            <a:off x="3638550" y="5322463"/>
            <a:ext cx="7048500" cy="523220"/>
          </a:xfrm>
          <a:prstGeom prst="rect">
            <a:avLst/>
          </a:prstGeom>
          <a:noFill/>
        </p:spPr>
        <p:txBody>
          <a:bodyPr wrap="square" rtlCol="0">
            <a:spAutoFit/>
          </a:bodyPr>
          <a:lstStyle/>
          <a:p>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Creare</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GB"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sp>
        <p:nvSpPr>
          <p:cNvPr id="11" name="CuadroTexto 2"/>
          <p:cNvSpPr txBox="1"/>
          <p:nvPr/>
        </p:nvSpPr>
        <p:spPr>
          <a:xfrm>
            <a:off x="3619500" y="6335411"/>
            <a:ext cx="7048500" cy="1384995"/>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Conoscere il processo di internazionalizzaizone e le principali strategie di internazionalizzazione</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4165598"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962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442576" y="3042024"/>
            <a:ext cx="3079045" cy="1569660"/>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L’internazionalizzazione è un processo di espansione commerciale</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2" y="2835176"/>
            <a:ext cx="2308326" cy="2308324"/>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Oggi ci sono meno ostacoli all'internazionalizzazione rispetto al passato</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150912" y="2619276"/>
            <a:ext cx="3122962" cy="2677656"/>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 rischi possono essere ridotti al minimo con un'attenta ricerca e una buona pianificazione strategica</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599" y="5579999"/>
            <a:ext cx="4165597"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442576" y="6112014"/>
            <a:ext cx="3216404" cy="1200329"/>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Esistono diversi tipi di strategie di internazionalizzazione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00058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630400" cy="163121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 e suggerimenti. Cosa fare e cosa non fare</a:t>
            </a:r>
          </a:p>
          <a:p>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
        <p:nvSpPr>
          <p:cNvPr id="3" name="CuadroTexto 2">
            <a:extLst>
              <a:ext uri="{FF2B5EF4-FFF2-40B4-BE49-F238E27FC236}">
                <a16:creationId xmlns:a16="http://schemas.microsoft.com/office/drawing/2014/main" id="{82C042FF-D434-4A38-93CB-0832511D99F8}"/>
              </a:ext>
            </a:extLst>
          </p:cNvPr>
          <p:cNvSpPr txBox="1"/>
          <p:nvPr/>
        </p:nvSpPr>
        <p:spPr>
          <a:xfrm>
            <a:off x="1447800" y="2388899"/>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Consigli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generali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676400" y="2912119"/>
            <a:ext cx="13182600" cy="5924699"/>
          </a:xfrm>
          <a:prstGeom prst="rect">
            <a:avLst/>
          </a:prstGeom>
          <a:noFill/>
        </p:spPr>
        <p:txBody>
          <a:bodyPr wrap="square" rtlCol="0">
            <a:spAutoFit/>
          </a:bodyPr>
          <a:lstStyle/>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Ricerca</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Ricerca, ricerca, ricerca. Trova tutte le informazioni di cui hai bisogno, dalla politica e dal diritto al mercato e alla cultura del paese di destinazione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lgn="jus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Studiare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competizione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Osservare i concorrenti e i loro modelli di business per capire come le aziende soddisfano le esigenze dei propri clienti e con quali proposte di valore, ma anche come posizionarsi all’interno del mercato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lgn="just">
              <a:spcAft>
                <a:spcPts val="600"/>
              </a:spcAft>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flessibili</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spcAft>
                <a:spcPts val="600"/>
              </a:spcAft>
              <a:buClr>
                <a:srgbClr val="B05894"/>
              </a:buClr>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molto probabile che quando si entra in un nuovo mercato, il prodotto debba essere adattato alle esigenze dei nuovi segmenti di clientela. Preparati ad apportare varie modifiche non solo alla tua offerta di prodotti e servizi, ma anche alle tue campagne di marketing e al tuo modello di business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853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782800" cy="163121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 e suggerimenti. Cosa fare e cosa non fare</a:t>
            </a:r>
          </a:p>
          <a:p>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Cosa fare 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cosa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non fare</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0" y="6972300"/>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337665720"/>
              </p:ext>
            </p:extLst>
          </p:nvPr>
        </p:nvGraphicFramePr>
        <p:xfrm>
          <a:off x="1524000" y="3081867"/>
          <a:ext cx="15011400" cy="5663411"/>
        </p:xfrm>
        <a:graphic>
          <a:graphicData uri="http://schemas.openxmlformats.org/drawingml/2006/table">
            <a:tbl>
              <a:tblPr firstRow="1" bandRow="1">
                <a:tableStyleId>{5C22544A-7EE6-4342-B048-85BDC9FD1C3A}</a:tableStyleId>
              </a:tblPr>
              <a:tblGrid>
                <a:gridCol w="7505700">
                  <a:extLst>
                    <a:ext uri="{9D8B030D-6E8A-4147-A177-3AD203B41FA5}">
                      <a16:colId xmlns:a16="http://schemas.microsoft.com/office/drawing/2014/main" val="20000"/>
                    </a:ext>
                  </a:extLst>
                </a:gridCol>
                <a:gridCol w="7505700">
                  <a:extLst>
                    <a:ext uri="{9D8B030D-6E8A-4147-A177-3AD203B41FA5}">
                      <a16:colId xmlns:a16="http://schemas.microsoft.com/office/drawing/2014/main" val="20001"/>
                    </a:ext>
                  </a:extLst>
                </a:gridCol>
              </a:tblGrid>
              <a:tr h="727632">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FARE...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NON FARE…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4935779">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Stabilire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obiettivi</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realistici</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Visitare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rPr>
                        <a:t>il </a:t>
                      </a:r>
                      <a:r>
                        <a:rPr lang="en-US" sz="2800" b="0" dirty="0" err="1">
                          <a:latin typeface="Microsoft Sans Serif" panose="020B0604020202020204" pitchFamily="34" charset="0"/>
                          <a:ea typeface="Microsoft Sans Serif" panose="020B0604020202020204" pitchFamily="34" charset="0"/>
                          <a:cs typeface="Microsoft Sans Serif" panose="020B0604020202020204" pitchFamily="34" charset="0"/>
                        </a:rPr>
                        <a:t>tuo</a:t>
                      </a:r>
                      <a:r>
                        <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latin typeface="Microsoft Sans Serif" panose="020B0604020202020204" pitchFamily="34" charset="0"/>
                          <a:ea typeface="Microsoft Sans Serif" panose="020B0604020202020204" pitchFamily="34" charset="0"/>
                          <a:cs typeface="Microsoft Sans Serif" panose="020B0604020202020204" pitchFamily="34" charset="0"/>
                        </a:rPr>
                        <a:t>mercato</a:t>
                      </a:r>
                      <a:r>
                        <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b="0" dirty="0" err="1">
                          <a:latin typeface="Microsoft Sans Serif" panose="020B0604020202020204" pitchFamily="34" charset="0"/>
                          <a:ea typeface="Microsoft Sans Serif" panose="020B0604020202020204" pitchFamily="34" charset="0"/>
                          <a:cs typeface="Microsoft Sans Serif" panose="020B0604020202020204" pitchFamily="34" charset="0"/>
                        </a:rPr>
                        <a:t>riferimento</a:t>
                      </a:r>
                      <a:r>
                        <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rPr>
                        <a:t> prima di </a:t>
                      </a:r>
                      <a:r>
                        <a:rPr lang="en-US" sz="2800" b="0" dirty="0" err="1">
                          <a:latin typeface="Microsoft Sans Serif" panose="020B0604020202020204" pitchFamily="34" charset="0"/>
                          <a:ea typeface="Microsoft Sans Serif" panose="020B0604020202020204" pitchFamily="34" charset="0"/>
                          <a:cs typeface="Microsoft Sans Serif" panose="020B0604020202020204" pitchFamily="34" charset="0"/>
                        </a:rPr>
                        <a:t>aprire</a:t>
                      </a:r>
                      <a:r>
                        <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US" sz="2800" b="0" dirty="0" err="1">
                          <a:latin typeface="Microsoft Sans Serif" panose="020B0604020202020204" pitchFamily="34" charset="0"/>
                          <a:ea typeface="Microsoft Sans Serif" panose="020B0604020202020204" pitchFamily="34" charset="0"/>
                          <a:cs typeface="Microsoft Sans Serif" panose="020B0604020202020204" pitchFamily="34" charset="0"/>
                        </a:rPr>
                        <a:t>negozio</a:t>
                      </a:r>
                      <a:endPar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Sviluppare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team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affidabile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e locale</a:t>
                      </a:r>
                    </a:p>
                    <a:p>
                      <a:pPr marL="457200" indent="-457200">
                        <a:buClr>
                          <a:srgbClr val="B05894"/>
                        </a:buClr>
                        <a:buFont typeface="Wingdings" panose="05000000000000000000" pitchFamily="2" charset="2"/>
                        <a:buChar char="ü"/>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Chiedi consiglio a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consulenti internazionali</a:t>
                      </a:r>
                    </a:p>
                    <a:p>
                      <a:pPr marL="457200" indent="-457200">
                        <a:buClr>
                          <a:srgbClr val="B05894"/>
                        </a:buClr>
                        <a:buFont typeface="Wingdings" panose="05000000000000000000" pitchFamily="2" charset="2"/>
                        <a:buChar char="ü"/>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Identifica i tuoi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potenziali clienti </a:t>
                      </a: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partner</a:t>
                      </a:r>
                    </a:p>
                    <a:p>
                      <a:pPr marL="457200" indent="-457200">
                        <a:buClr>
                          <a:srgbClr val="B05894"/>
                        </a:buClr>
                        <a:buFont typeface="Wingdings" panose="05000000000000000000" pitchFamily="2" charset="2"/>
                        <a:buChar char="ü"/>
                      </a:pP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Adatta il tuo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modello di business </a:t>
                      </a: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ai nuovi mercati</a:t>
                      </a:r>
                    </a:p>
                  </a:txBody>
                  <a:tcPr>
                    <a:solidFill>
                      <a:srgbClr val="C6EEA9"/>
                    </a:solidFill>
                  </a:tcPr>
                </a:tc>
                <a:tc>
                  <a:txBody>
                    <a:bodyPr/>
                    <a:lstStyle/>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Ignorare</a:t>
                      </a:r>
                      <a:r>
                        <a:rPr lang="en-U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barriere</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culturali</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Ignorare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le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differenze</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linguistiche</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culturali</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Supporre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avere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cultural bias</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Essere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impazienti</a:t>
                      </a:r>
                      <a:endPar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Ignorare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la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situazione</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politica</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Supporre che il tuo </a:t>
                      </a:r>
                      <a:r>
                        <a:rPr lang="it-IT"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modello di business di successo</a:t>
                      </a:r>
                      <a:r>
                        <a:rPr lang="it-IT"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possa essere replicato in un nuovo mercato</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Sottovalutare</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potenziali</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incomprensioni</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999135"/>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940067"/>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886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308325" cy="1938992"/>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Si consiglia di ricercare, studiare la concorrenza ed essere flessibili</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Tree>
    <p:extLst>
      <p:ext uri="{BB962C8B-B14F-4D97-AF65-F5344CB8AC3E}">
        <p14:creationId xmlns:p14="http://schemas.microsoft.com/office/powerpoint/2010/main" val="105530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Grazie</a:t>
            </a: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Indice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11" name="Gruppo 10"/>
          <p:cNvGrpSpPr/>
          <p:nvPr/>
        </p:nvGrpSpPr>
        <p:grpSpPr>
          <a:xfrm>
            <a:off x="1295400" y="2809457"/>
            <a:ext cx="16514328" cy="4172249"/>
            <a:chOff x="1216351" y="2624051"/>
            <a:chExt cx="16514328" cy="4172249"/>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6" y="2672094"/>
              <a:ext cx="3528164"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Cos’è</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4" y="2672094"/>
              <a:ext cx="3528163"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business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digitali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classificazioni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9578154" y="2624051"/>
              <a:ext cx="3963421" cy="954107"/>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509753"/>
              <a:ext cx="3528164" cy="1938992"/>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1.1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1.2 Canvas business model</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del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sp>
          <p:nvSpPr>
            <p:cNvPr id="8" name="CuadroTexto 7">
              <a:extLst>
                <a:ext uri="{FF2B5EF4-FFF2-40B4-BE49-F238E27FC236}">
                  <a16:creationId xmlns:a16="http://schemas.microsoft.com/office/drawing/2014/main" id="{9AAF9D6F-057A-419A-8258-16F5D0B83874}"/>
                </a:ext>
              </a:extLst>
            </p:cNvPr>
            <p:cNvSpPr txBox="1"/>
            <p:nvPr/>
          </p:nvSpPr>
          <p:spPr>
            <a:xfrm>
              <a:off x="5614884" y="4509753"/>
              <a:ext cx="3528163" cy="1938992"/>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Caratteristiche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business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 Tipi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business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digitale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85E2FE64-2B8D-4D64-8B27-C2EB62F25D86}"/>
                </a:ext>
              </a:extLst>
            </p:cNvPr>
            <p:cNvSpPr txBox="1"/>
            <p:nvPr/>
          </p:nvSpPr>
          <p:spPr>
            <a:xfrm>
              <a:off x="9578229" y="4487976"/>
              <a:ext cx="3753921" cy="2308324"/>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3.1 Il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processo</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3.2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Opportunità</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rischi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dell’internazionalizzazione3.3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Strategie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internazionalizzazione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9143051"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3106400"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575450" y="2650927"/>
              <a:ext cx="3528000" cy="1815882"/>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Raccomandazioni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suggerimenti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Cosa fare 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cosa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non fare</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487976"/>
              <a:ext cx="4189103" cy="830997"/>
            </a:xfrm>
            <a:prstGeom prst="rect">
              <a:avLst/>
            </a:prstGeom>
            <a:noFill/>
          </p:spPr>
          <p:txBody>
            <a:bodyPr wrap="square" rtlCol="0">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Conisgli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generali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4.2 Cosa fare 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cosa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non fare</a:t>
              </a: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Cos’è</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Il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6002000" cy="954107"/>
          </a:xfrm>
          <a:prstGeom prst="rect">
            <a:avLst/>
          </a:prstGeom>
          <a:noFill/>
        </p:spPr>
        <p:txBody>
          <a:bodyPr wrap="square" rtlCol="0">
            <a:spAutoFit/>
          </a:bodyPr>
          <a:lstStyle/>
          <a:p>
            <a:pPr lvl="1" algn="just">
              <a:spcAft>
                <a:spcPts val="1200"/>
              </a:spcAft>
            </a:pPr>
            <a:r>
              <a:rPr lang="it-IT" sz="2800" i="1" dirty="0">
                <a:latin typeface="Microsoft Sans Serif" panose="020B0604020202020204" pitchFamily="34" charset="0"/>
                <a:ea typeface="Microsoft Sans Serif" panose="020B0604020202020204" pitchFamily="34" charset="0"/>
                <a:cs typeface="Microsoft Sans Serif" panose="020B0604020202020204" pitchFamily="34" charset="0"/>
              </a:rPr>
              <a:t>Un modello di business è uno </a:t>
            </a:r>
            <a:r>
              <a:rPr lang="it-IT" sz="2800" b="1" i="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strumento concettuale </a:t>
            </a:r>
            <a:r>
              <a:rPr lang="it-IT" sz="2800" i="1" dirty="0">
                <a:latin typeface="Microsoft Sans Serif" panose="020B0604020202020204" pitchFamily="34" charset="0"/>
                <a:ea typeface="Microsoft Sans Serif" panose="020B0604020202020204" pitchFamily="34" charset="0"/>
                <a:cs typeface="Microsoft Sans Serif" panose="020B0604020202020204" pitchFamily="34" charset="0"/>
              </a:rPr>
              <a:t>utilizzato per descrivere il modo in cui un'azienda crea, distribuisce e cattura </a:t>
            </a:r>
            <a:r>
              <a:rPr lang="it-IT" sz="2800" b="1" i="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valore</a:t>
            </a:r>
            <a:r>
              <a:rPr lang="it-IT" sz="2800"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(Osterwalder, 2005)</a:t>
            </a:r>
          </a:p>
        </p:txBody>
      </p:sp>
      <p:sp>
        <p:nvSpPr>
          <p:cNvPr id="6" name="CasellaDiTesto 5"/>
          <p:cNvSpPr txBox="1"/>
          <p:nvPr/>
        </p:nvSpPr>
        <p:spPr>
          <a:xfrm>
            <a:off x="1524000" y="4603611"/>
            <a:ext cx="10210800" cy="3108543"/>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Il termine modello di business si riferisce al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piano strategico di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un’azienda</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per realizzare un profitto.</a:t>
            </a:r>
          </a:p>
          <a:p>
            <a:pPr algn="just"/>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Può essere definito come l’insieme di pratiche organizzative e soluzioni strategiche attraverso le quali l’azienda cerca di ottenere un vantaggio competitivo sul mercato. Deve essere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flessibile</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dinamico</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38637" t="20784" r="3787" b="13229"/>
          <a:stretch/>
        </p:blipFill>
        <p:spPr>
          <a:xfrm>
            <a:off x="11747205" y="4525745"/>
            <a:ext cx="5791200" cy="3733800"/>
          </a:xfrm>
          <a:prstGeom prst="rect">
            <a:avLst/>
          </a:prstGeom>
        </p:spPr>
      </p:pic>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 Cos’è un modello di business?</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Canvas business model</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24880"/>
            <a:ext cx="14859000" cy="2554545"/>
          </a:xfrm>
          <a:prstGeom prst="rect">
            <a:avLst/>
          </a:prstGeom>
          <a:noFill/>
        </p:spPr>
        <p:txBody>
          <a:bodyPr wrap="square" rtlCol="0">
            <a:spAutoFit/>
          </a:bodyPr>
          <a:lstStyle/>
          <a:p>
            <a:pPr algn="just">
              <a:spcAft>
                <a:spcPts val="1200"/>
              </a:spcAft>
            </a:pP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Il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Business model canvas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Osterwalder</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it-IT"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Pigneur</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2005) è uno strumento strategico utile a </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rappresentare graficamente il modello di business</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e quindi la </a:t>
            </a:r>
            <a:r>
              <a:rPr lang="it-IT"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value</a:t>
            </a:r>
            <a:r>
              <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proposition</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di un’azienda. </a:t>
            </a:r>
          </a:p>
          <a:p>
            <a:pPr algn="just">
              <a:spcAft>
                <a:spcPts val="1200"/>
              </a:spcAft>
            </a:pP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spcAft>
                <a:spcPts val="1200"/>
              </a:spcAft>
            </a:pP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541912" y="4753176"/>
            <a:ext cx="14841088" cy="954107"/>
          </a:xfrm>
          <a:prstGeom prst="rect">
            <a:avLst/>
          </a:prstGeom>
          <a:noFill/>
        </p:spPr>
        <p:txBody>
          <a:bodyPr wrap="square" rtlCol="0">
            <a:spAutoFit/>
          </a:bodyPr>
          <a:lstStyle/>
          <a:p>
            <a:pPr algn="just"/>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È strutturato come un framework composto da nove blocchi in cui sono inseriti gli elementi costitutivi di un’azienda.</a:t>
            </a:r>
          </a:p>
        </p:txBody>
      </p:sp>
      <p:graphicFrame>
        <p:nvGraphicFramePr>
          <p:cNvPr id="10" name="Tabella 9"/>
          <p:cNvGraphicFramePr>
            <a:graphicFrameLocks noGrp="1"/>
          </p:cNvGraphicFramePr>
          <p:nvPr>
            <p:extLst>
              <p:ext uri="{D42A27DB-BD31-4B8C-83A1-F6EECF244321}">
                <p14:modId xmlns:p14="http://schemas.microsoft.com/office/powerpoint/2010/main" val="1149196266"/>
              </p:ext>
            </p:extLst>
          </p:nvPr>
        </p:nvGraphicFramePr>
        <p:xfrm>
          <a:off x="1447800" y="5837716"/>
          <a:ext cx="15011400" cy="2766774"/>
        </p:xfrm>
        <a:graphic>
          <a:graphicData uri="http://schemas.openxmlformats.org/drawingml/2006/table">
            <a:tbl>
              <a:tblPr firstRow="1" bandRow="1">
                <a:tableStyleId>{5940675A-B579-460E-94D1-54222C63F5DA}</a:tableStyleId>
              </a:tblPr>
              <a:tblGrid>
                <a:gridCol w="3002280">
                  <a:extLst>
                    <a:ext uri="{9D8B030D-6E8A-4147-A177-3AD203B41FA5}">
                      <a16:colId xmlns:a16="http://schemas.microsoft.com/office/drawing/2014/main" val="20000"/>
                    </a:ext>
                  </a:extLst>
                </a:gridCol>
                <a:gridCol w="3002280">
                  <a:extLst>
                    <a:ext uri="{9D8B030D-6E8A-4147-A177-3AD203B41FA5}">
                      <a16:colId xmlns:a16="http://schemas.microsoft.com/office/drawing/2014/main" val="20001"/>
                    </a:ext>
                  </a:extLst>
                </a:gridCol>
                <a:gridCol w="1501140">
                  <a:extLst>
                    <a:ext uri="{9D8B030D-6E8A-4147-A177-3AD203B41FA5}">
                      <a16:colId xmlns:a16="http://schemas.microsoft.com/office/drawing/2014/main" val="20002"/>
                    </a:ext>
                  </a:extLst>
                </a:gridCol>
                <a:gridCol w="1501140">
                  <a:extLst>
                    <a:ext uri="{9D8B030D-6E8A-4147-A177-3AD203B41FA5}">
                      <a16:colId xmlns:a16="http://schemas.microsoft.com/office/drawing/2014/main" val="20003"/>
                    </a:ext>
                  </a:extLst>
                </a:gridCol>
                <a:gridCol w="3002280">
                  <a:extLst>
                    <a:ext uri="{9D8B030D-6E8A-4147-A177-3AD203B41FA5}">
                      <a16:colId xmlns:a16="http://schemas.microsoft.com/office/drawing/2014/main" val="20004"/>
                    </a:ext>
                  </a:extLst>
                </a:gridCol>
                <a:gridCol w="3002280">
                  <a:extLst>
                    <a:ext uri="{9D8B030D-6E8A-4147-A177-3AD203B41FA5}">
                      <a16:colId xmlns:a16="http://schemas.microsoft.com/office/drawing/2014/main" val="20005"/>
                    </a:ext>
                  </a:extLst>
                </a:gridCol>
              </a:tblGrid>
              <a:tr h="922258">
                <a:tc row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Partner chiave</a:t>
                      </a:r>
                    </a:p>
                    <a:p>
                      <a:endParaRPr lang="it-IT" sz="24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8EBF6"/>
                    </a:solidFill>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Attività chiave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rowSpan="2" grid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Value</a:t>
                      </a:r>
                      <a:b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it-IT" sz="2400" b="1" kern="1200" dirty="0" err="1">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propositions</a:t>
                      </a:r>
                      <a:endPar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4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8EBF6"/>
                    </a:solidFill>
                  </a:tcPr>
                </a:tc>
                <a:tc rowSpan="2" hMerge="1">
                  <a:txBody>
                    <a:bodyPr/>
                    <a:lstStyle/>
                    <a:p>
                      <a:endParaRPr lang="it-IT" dirty="0"/>
                    </a:p>
                  </a:txBody>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Relazioni con i</a:t>
                      </a:r>
                    </a:p>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clienti</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rowSpan="2">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Segmentazione</a:t>
                      </a:r>
                    </a:p>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della clientela</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extLst>
                  <a:ext uri="{0D108BD9-81ED-4DB2-BD59-A6C34878D82A}">
                    <a16:rowId xmlns:a16="http://schemas.microsoft.com/office/drawing/2014/main" val="10000"/>
                  </a:ext>
                </a:extLst>
              </a:tr>
              <a:tr h="922258">
                <a:tc vMerge="1">
                  <a:txBody>
                    <a:bodyPr/>
                    <a:lstStyle/>
                    <a:p>
                      <a:endParaRPr lang="it-IT" dirty="0"/>
                    </a:p>
                  </a:txBody>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Risorse principali</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gridSpan="2" vMerge="1">
                  <a:txBody>
                    <a:bodyPr/>
                    <a:lstStyle/>
                    <a:p>
                      <a:endParaRPr lang="it-IT"/>
                    </a:p>
                  </a:txBody>
                  <a:tcPr/>
                </a:tc>
                <a:tc hMerge="1" vMerge="1">
                  <a:txBody>
                    <a:bodyPr/>
                    <a:lstStyle/>
                    <a:p>
                      <a:endParaRPr lang="it-IT" dirty="0"/>
                    </a:p>
                  </a:txBody>
                  <a:tcPr/>
                </a:tc>
                <a:tc>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Canali</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vMerge="1">
                  <a:txBody>
                    <a:bodyPr/>
                    <a:lstStyle/>
                    <a:p>
                      <a:endParaRPr lang="it-IT"/>
                    </a:p>
                  </a:txBody>
                  <a:tcPr/>
                </a:tc>
                <a:extLst>
                  <a:ext uri="{0D108BD9-81ED-4DB2-BD59-A6C34878D82A}">
                    <a16:rowId xmlns:a16="http://schemas.microsoft.com/office/drawing/2014/main" val="10001"/>
                  </a:ext>
                </a:extLst>
              </a:tr>
              <a:tr h="922258">
                <a:tc gridSpan="3">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Struttura dei costi</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hMerge="1">
                  <a:txBody>
                    <a:bodyPr/>
                    <a:lstStyle/>
                    <a:p>
                      <a:endParaRPr lang="it-IT" dirty="0"/>
                    </a:p>
                  </a:txBody>
                  <a:tcPr/>
                </a:tc>
                <a:tc hMerge="1">
                  <a:txBody>
                    <a:bodyPr/>
                    <a:lstStyle/>
                    <a:p>
                      <a:endParaRPr lang="it-IT" dirty="0"/>
                    </a:p>
                  </a:txBody>
                  <a:tcPr/>
                </a:tc>
                <a:tc gridSpan="3">
                  <a:txBody>
                    <a:bodyPr/>
                    <a:lstStyle/>
                    <a:p>
                      <a:r>
                        <a:rPr lang="it-IT" sz="2400" b="1" kern="1200"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Flussi di entrata</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8EBF6"/>
                    </a:solidFil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2"/>
                  </a:ext>
                </a:extLst>
              </a:tr>
            </a:tbl>
          </a:graphicData>
        </a:graphic>
      </p:graphicFrame>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939" y="6674629"/>
            <a:ext cx="558035" cy="418526"/>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70249" y="7667207"/>
            <a:ext cx="623373" cy="514530"/>
          </a:xfrm>
          <a:prstGeom prst="rect">
            <a:avLst/>
          </a:prstGeom>
        </p:spPr>
      </p:pic>
      <p:pic>
        <p:nvPicPr>
          <p:cNvPr id="14" name="Immagine 1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747748" y="5780048"/>
            <a:ext cx="526902" cy="526902"/>
          </a:xfrm>
          <a:prstGeom prst="rect">
            <a:avLst/>
          </a:prstGeom>
        </p:spPr>
      </p:pic>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3706" y="5807661"/>
            <a:ext cx="571580" cy="442975"/>
          </a:xfrm>
          <a:prstGeom prst="rect">
            <a:avLst/>
          </a:prstGeom>
        </p:spPr>
      </p:pic>
      <p:pic>
        <p:nvPicPr>
          <p:cNvPr id="16" name="Immagin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8140" y="7593540"/>
            <a:ext cx="524860" cy="589842"/>
          </a:xfrm>
          <a:prstGeom prst="rect">
            <a:avLst/>
          </a:prstGeom>
        </p:spPr>
      </p:pic>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6183" y="5807661"/>
            <a:ext cx="492259" cy="548517"/>
          </a:xfrm>
          <a:prstGeom prst="rect">
            <a:avLst/>
          </a:prstGeom>
        </p:spPr>
      </p:pic>
      <p:pic>
        <p:nvPicPr>
          <p:cNvPr id="18" name="Immagin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70890" y="5892994"/>
            <a:ext cx="436000" cy="534452"/>
          </a:xfrm>
          <a:prstGeom prst="rect">
            <a:avLst/>
          </a:prstGeom>
        </p:spPr>
      </p:pic>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9391" y="5837716"/>
            <a:ext cx="382859" cy="371708"/>
          </a:xfrm>
          <a:prstGeom prst="rect">
            <a:avLst/>
          </a:prstGeom>
        </p:spPr>
      </p:pic>
      <p:pic>
        <p:nvPicPr>
          <p:cNvPr id="20" name="Immagin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9895" y="5776717"/>
            <a:ext cx="567029" cy="493706"/>
          </a:xfrm>
          <a:prstGeom prst="rect">
            <a:avLst/>
          </a:prstGeom>
        </p:spPr>
      </p:pic>
      <p:pic>
        <p:nvPicPr>
          <p:cNvPr id="21" name="Immagin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8670" y="6638838"/>
            <a:ext cx="524299" cy="506705"/>
          </a:xfrm>
          <a:prstGeom prst="rect">
            <a:avLst/>
          </a:prstGeom>
        </p:spPr>
      </p:pic>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 Cos’è un modello di business?</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un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sp>
        <p:nvSpPr>
          <p:cNvPr id="8" name="CasellaDiTesto 7"/>
          <p:cNvSpPr txBox="1"/>
          <p:nvPr/>
        </p:nvSpPr>
        <p:spPr>
          <a:xfrm>
            <a:off x="1524000" y="3086100"/>
            <a:ext cx="14630400" cy="954107"/>
          </a:xfrm>
          <a:prstGeom prst="rect">
            <a:avLst/>
          </a:prstGeom>
          <a:noFill/>
        </p:spPr>
        <p:txBody>
          <a:bodyPr wrap="square" rtlCol="0">
            <a:spAutoFit/>
          </a:bodyPr>
          <a:lstStyle/>
          <a:p>
            <a:pPr algn="just"/>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Gli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costitutivi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un’azienda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che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sono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considerati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nel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di business canvas,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risponde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quattro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domande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4" name="CasellaDiTesto 3"/>
          <p:cNvSpPr txBox="1"/>
          <p:nvPr/>
        </p:nvSpPr>
        <p:spPr>
          <a:xfrm>
            <a:off x="9125685" y="4274071"/>
            <a:ext cx="8231965" cy="3539430"/>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Come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viene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creato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valore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Attività</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chiave</a:t>
            </a:r>
            <a:endPar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buClr>
                <a:srgbClr val="B05894"/>
              </a:buClr>
              <a:buFont typeface="Wingdings" panose="05000000000000000000" pitchFamily="2" charset="2"/>
              <a:buChar char="Ø"/>
            </a:pP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Risorse</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principali</a:t>
            </a:r>
            <a:endPar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Partner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chiave</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Perchè</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si</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valore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 quale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impatto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genera?</a:t>
            </a:r>
          </a:p>
          <a:p>
            <a:pPr marL="914400" lvl="1" indent="-457200">
              <a:buClr>
                <a:srgbClr val="B05894"/>
              </a:buClr>
              <a:buFont typeface="Wingdings" panose="05000000000000000000" pitchFamily="2" charset="2"/>
              <a:buChar char="Ø"/>
            </a:pP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Struttura</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dei</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costi</a:t>
            </a:r>
            <a:endPar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buClr>
                <a:srgbClr val="B05894"/>
              </a:buClr>
              <a:buFont typeface="Wingdings" panose="05000000000000000000" pitchFamily="2" charset="2"/>
              <a:buChar char="Ø"/>
            </a:pP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Flussi</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di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entrata</a:t>
            </a:r>
            <a:endPar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447800" y="4274071"/>
            <a:ext cx="7617634" cy="3539430"/>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Cosa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viene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generato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dall’organizzazione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Value propositions</a:t>
            </a: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Chi è il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destinatario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del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valore</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creato</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914400" lvl="1" indent="-457200">
              <a:buClr>
                <a:srgbClr val="B05894"/>
              </a:buClr>
              <a:buFont typeface="Wingdings" panose="05000000000000000000" pitchFamily="2" charset="2"/>
              <a:buChar char="Ø"/>
            </a:pP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Segmentazione</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della</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clientela</a:t>
            </a:r>
            <a:endPar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buClr>
                <a:srgbClr val="B05894"/>
              </a:buClr>
              <a:buFont typeface="Wingdings" panose="05000000000000000000" pitchFamily="2" charset="2"/>
              <a:buChar char="Ø"/>
            </a:pP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Canali</a:t>
            </a:r>
          </a:p>
          <a:p>
            <a:pPr marL="914400" lvl="1" indent="-457200">
              <a:buClr>
                <a:srgbClr val="B05894"/>
              </a:buClr>
              <a:buFont typeface="Wingdings" panose="05000000000000000000" pitchFamily="2" charset="2"/>
              <a:buChar char="Ø"/>
            </a:pP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Relazioni</a:t>
            </a:r>
            <a:r>
              <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con la </a:t>
            </a:r>
            <a:r>
              <a:rPr lang="en-US" sz="2800" dirty="0" err="1">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clientela</a:t>
            </a:r>
            <a:endParaRPr lang="en-US" sz="28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7472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524000" y="1410459"/>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 Cos’è un modello di business?</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del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pic>
        <p:nvPicPr>
          <p:cNvPr id="49" name="Immagin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79" y="3581174"/>
            <a:ext cx="567029" cy="493706"/>
          </a:xfrm>
          <a:prstGeom prst="rect">
            <a:avLst/>
          </a:prstGeom>
        </p:spPr>
      </p:pic>
      <p:sp>
        <p:nvSpPr>
          <p:cNvPr id="4" name="CasellaDiTesto 3"/>
          <p:cNvSpPr txBox="1"/>
          <p:nvPr/>
        </p:nvSpPr>
        <p:spPr>
          <a:xfrm>
            <a:off x="2514600" y="3589819"/>
            <a:ext cx="12466674" cy="4231928"/>
          </a:xfrm>
          <a:prstGeom prst="rect">
            <a:avLst/>
          </a:prstGeom>
          <a:noFill/>
        </p:spPr>
        <p:txBody>
          <a:bodyPr wrap="square" rtlCol="0">
            <a:spAutoFit/>
          </a:bodyPr>
          <a:lstStyle/>
          <a:p>
            <a:pPr algn="just">
              <a:spcAft>
                <a:spcPts val="1200"/>
              </a:spcAft>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Value propositions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insieme di vantaggi che l’azienda promette ai diversi segmenti della clientela </a:t>
            </a:r>
          </a:p>
          <a:p>
            <a:pPr algn="jus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Attività chiave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attività di produzione, </a:t>
            </a:r>
            <a:r>
              <a:rPr lang="it-IT" sz="2800" dirty="0" err="1">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problem</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solving e manutenzione o sviluppo richieste</a:t>
            </a:r>
          </a:p>
          <a:p>
            <a:pPr algn="just" fontAlgn="t">
              <a:spcAft>
                <a:spcPts val="18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Risorse chiave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risorse umane, fisiche, intellettuali e finanziarie</a:t>
            </a: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Partners chiave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alleanze strategiche con partner di cui l’azienda non può fare affari senza</a:t>
            </a:r>
          </a:p>
          <a:p>
            <a:pPr algn="just" fontAlgn="t">
              <a:spcAft>
                <a:spcPts val="1200"/>
              </a:spcAft>
            </a:pP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369" y="4652582"/>
            <a:ext cx="382859" cy="371708"/>
          </a:xfrm>
          <a:prstGeom prst="rect">
            <a:avLst/>
          </a:prstGeom>
        </p:spPr>
      </p:pic>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929" y="5490563"/>
            <a:ext cx="611079" cy="590573"/>
          </a:xfrm>
          <a:prstGeom prst="rect">
            <a:avLst/>
          </a:prstGeom>
        </p:spPr>
      </p:pic>
      <p:pic>
        <p:nvPicPr>
          <p:cNvPr id="18" name="Immagine 17"/>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822131" y="6293360"/>
            <a:ext cx="512724" cy="512724"/>
          </a:xfrm>
          <a:prstGeom prst="rect">
            <a:avLst/>
          </a:prstGeom>
        </p:spPr>
      </p:pic>
    </p:spTree>
    <p:extLst>
      <p:ext uri="{BB962C8B-B14F-4D97-AF65-F5344CB8AC3E}">
        <p14:creationId xmlns:p14="http://schemas.microsoft.com/office/powerpoint/2010/main" val="299680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05369-09ED-4AE3-8B12-0CCEA25EFF8B}"/>
              </a:ext>
            </a:extLst>
          </p:cNvPr>
          <p:cNvSpPr txBox="1"/>
          <p:nvPr/>
        </p:nvSpPr>
        <p:spPr>
          <a:xfrm>
            <a:off x="1447800" y="1573291"/>
            <a:ext cx="11201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it-IT"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Introduzione. Cos’è un modello di business?</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Elementi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un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modello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di business</a:t>
            </a:r>
          </a:p>
        </p:txBody>
      </p:sp>
      <p:pic>
        <p:nvPicPr>
          <p:cNvPr id="46" name="Immagin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691105"/>
            <a:ext cx="571580" cy="442975"/>
          </a:xfrm>
          <a:prstGeom prst="rect">
            <a:avLst/>
          </a:prstGeom>
        </p:spPr>
      </p:pic>
      <p:pic>
        <p:nvPicPr>
          <p:cNvPr id="47" name="Immagin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49" y="3619500"/>
            <a:ext cx="492259" cy="548517"/>
          </a:xfrm>
          <a:prstGeom prst="rect">
            <a:avLst/>
          </a:prstGeom>
        </p:spPr>
      </p:pic>
      <p:pic>
        <p:nvPicPr>
          <p:cNvPr id="48" name="Immagin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428" y="3681219"/>
            <a:ext cx="436000" cy="534452"/>
          </a:xfrm>
          <a:prstGeom prst="rect">
            <a:avLst/>
          </a:prstGeom>
        </p:spPr>
      </p:pic>
      <p:pic>
        <p:nvPicPr>
          <p:cNvPr id="52" name="Immagin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563034"/>
            <a:ext cx="659822" cy="494866"/>
          </a:xfrm>
          <a:prstGeom prst="rect">
            <a:avLst/>
          </a:prstGeom>
        </p:spPr>
      </p:pic>
      <p:sp>
        <p:nvSpPr>
          <p:cNvPr id="4" name="CasellaDiTesto 3"/>
          <p:cNvSpPr txBox="1"/>
          <p:nvPr/>
        </p:nvSpPr>
        <p:spPr>
          <a:xfrm>
            <a:off x="2514600" y="3589819"/>
            <a:ext cx="13030200" cy="5047536"/>
          </a:xfrm>
          <a:prstGeom prst="rect">
            <a:avLst/>
          </a:prstGeom>
          <a:noFill/>
        </p:spPr>
        <p:txBody>
          <a:bodyPr wrap="square" rtlCol="0">
            <a:spAutoFit/>
          </a:bodyPr>
          <a:lstStyle/>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Segmentazione della clientela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definito attraverso dati demografici o fattori psicografici</a:t>
            </a:r>
            <a:endParaRPr lang="en-US"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Relazioni con la clientela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come l’azienda si relaziona con i clienti e crea relazioni proficue</a:t>
            </a: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Canali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mezzi attraverso i quali il servizio offerto raggiunge il cliente</a:t>
            </a: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Struttura dei costi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costi fissi e variabili che l’azienda sostiene per mantenere risorse, attività e partnership</a:t>
            </a:r>
          </a:p>
          <a:p>
            <a:pPr algn="just" fontAlgn="t">
              <a:spcAft>
                <a:spcPts val="1200"/>
              </a:spcAft>
            </a:pPr>
            <a:r>
              <a:rPr lang="it-IT" sz="2800" b="1" dirty="0">
                <a:solidFill>
                  <a:srgbClr val="994980"/>
                </a:solidFill>
                <a:latin typeface="Microsoft Sans Serif" panose="020B0604020202020204" pitchFamily="34" charset="0"/>
                <a:ea typeface="Microsoft Sans Serif" panose="020B0604020202020204" pitchFamily="34" charset="0"/>
                <a:cs typeface="Microsoft Sans Serif" panose="020B0604020202020204" pitchFamily="34" charset="0"/>
              </a:rPr>
              <a:t>Flussi di entrata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cash flow </a:t>
            </a:r>
            <a:r>
              <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rPr>
              <a:t>generati dalla vendita di servizi o prodotti offerti dalla società</a:t>
            </a:r>
          </a:p>
          <a:p>
            <a:pPr fontAlgn="t">
              <a:spcAft>
                <a:spcPts val="1200"/>
              </a:spcAft>
            </a:pPr>
            <a:endParaRPr lang="it-IT" sz="2000" dirty="0">
              <a:latin typeface="Arial" panose="020B0604020202020204" pitchFamily="34" charset="0"/>
            </a:endParaRPr>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17048" y="6318311"/>
            <a:ext cx="623373" cy="514530"/>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428" y="7157996"/>
            <a:ext cx="524860" cy="589842"/>
          </a:xfrm>
          <a:prstGeom prst="rect">
            <a:avLst/>
          </a:prstGeom>
        </p:spPr>
      </p:pic>
    </p:spTree>
    <p:extLst>
      <p:ext uri="{BB962C8B-B14F-4D97-AF65-F5344CB8AC3E}">
        <p14:creationId xmlns:p14="http://schemas.microsoft.com/office/powerpoint/2010/main" val="406489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808917" y="2735027"/>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6576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Riassumendo</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225446" y="3067219"/>
            <a:ext cx="3102749" cy="1938992"/>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«Modello di business» si riferisce al piano strategico di un’azienda per realizzare un profitto</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835176"/>
            <a:ext cx="2726965" cy="1938992"/>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modello di business deve essere flessibile e dinamico per essere efficiente</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356259" y="2791449"/>
            <a:ext cx="2917615" cy="2308324"/>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Business model canvas </a:t>
            </a: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può rappresentare graficamente il modello di business</a:t>
            </a:r>
          </a:p>
          <a:p>
            <a:pPr algn="ct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449950" y="6096857"/>
            <a:ext cx="2267209" cy="1569660"/>
          </a:xfrm>
          <a:prstGeom prst="rect">
            <a:avLst/>
          </a:prstGeom>
        </p:spPr>
        <p:txBody>
          <a:bodyPr wrap="square">
            <a:spAutoFit/>
          </a:bodyPr>
          <a:lstStyle/>
          <a:p>
            <a:pPr algn="ct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 modello di business è composto da 9 componenti</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21959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3663</TotalTime>
  <Words>2108</Words>
  <Application>Microsoft Office PowerPoint</Application>
  <PresentationFormat>Custom</PresentationFormat>
  <Paragraphs>167</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Lucida Handwriting</vt:lpstr>
      <vt:lpstr>Microsoft Sans Serif</vt:lpstr>
      <vt:lpstr>Oxygen</vt:lpstr>
      <vt:lpstr>Wingdings</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gloria ridolfi</cp:lastModifiedBy>
  <cp:revision>170</cp:revision>
  <dcterms:created xsi:type="dcterms:W3CDTF">2022-02-25T10:54:18Z</dcterms:created>
  <dcterms:modified xsi:type="dcterms:W3CDTF">2023-01-23T12:54:47Z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