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8" r:id="rId5"/>
    <p:sldId id="269" r:id="rId6"/>
    <p:sldId id="273" r:id="rId7"/>
    <p:sldId id="274" r:id="rId8"/>
    <p:sldId id="275" r:id="rId9"/>
    <p:sldId id="276" r:id="rId10"/>
    <p:sldId id="277" r:id="rId11"/>
    <p:sldId id="278" r:id="rId12"/>
    <p:sldId id="279" r:id="rId13"/>
    <p:sldId id="270" r:id="rId14"/>
    <p:sldId id="283" r:id="rId15"/>
    <p:sldId id="271" r:id="rId16"/>
    <p:sldId id="280" r:id="rId17"/>
    <p:sldId id="281" r:id="rId18"/>
    <p:sldId id="282" r:id="rId19"/>
    <p:sldId id="272" r:id="rId20"/>
    <p:sldId id="259" r:id="rId2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Messana" initials="AM" lastIdx="3" clrIdx="0">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076D1"/>
    <a:srgbClr val="F5D3F0"/>
    <a:srgbClr val="FFECFC"/>
    <a:srgbClr val="ECAAE3"/>
    <a:srgbClr val="E58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52"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ur-lex.europa.eu/legal-content/EN/ALL/?uri=celex:32008R05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about-ip/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wipo.int/about-ip/en/"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ipo.int/madrid/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505200" y="6438900"/>
            <a:ext cx="11277600" cy="769441"/>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Dogane</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DPI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aspetti</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giuridici</a:t>
            </a:r>
            <a:endPar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7638450" cy="6555641"/>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Per essere qualificato come segreto commerciale, l’informazione/comunicazione sottostante deve avere tre caratteristiche distintive: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valore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economico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informazioni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tecniche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che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garantiscono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vantaggio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competitive)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Conosciuto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solo da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pochi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/o da un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gruppo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selzionato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persone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Inequivocabilmente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voluto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tener</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segreto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/non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divulgato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dal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proprietario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Altri segreti commerciali comuni potrebbero includere: informazioni finanziarie, formule chimiche, codici e qualsiasi altro tipo di dato sensibile alla divulgazione pubblica.</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Segreti</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commerciali</a:t>
            </a:r>
            <a:endParaRPr lang="en-US" sz="4000" b="1" dirty="0">
              <a:solidFill>
                <a:srgbClr val="E076D1"/>
              </a:solidFill>
            </a:endParaRP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5395144"/>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6538144"/>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sp>
        <p:nvSpPr>
          <p:cNvPr id="2" name="Rettangolo 21">
            <a:extLst>
              <a:ext uri="{FF2B5EF4-FFF2-40B4-BE49-F238E27FC236}">
                <a16:creationId xmlns:a16="http://schemas.microsoft.com/office/drawing/2014/main" id="{6F0BDFEB-A442-7273-F1DD-B54D331F19AD}"/>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8471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478423"/>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Tipici dei prodotti agroalimentari e artigianali: settori in cui il luogo di origine del bene è garanzia per la sua qualità, prestazioni e unicità. </a:t>
            </a:r>
          </a:p>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Il proprietario dell’IG è autorizzato a utilizzare l’indicazione geografica per comunicare, commercializzare e marchiare il prodotto, ma non può impedire ad altri di utilizzare alcune tecniche di produzione, ad esempio. </a:t>
            </a:r>
          </a:p>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Le IG si applicano a qualsiasi caso in cui vi sia un legame chiaro, riconoscibile e popolare tra il prodotto e il luogo di origine. </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61906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Indicazioni</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geografiche</a:t>
            </a:r>
            <a:endParaRPr lang="en-US" sz="4000" b="1" dirty="0">
              <a:solidFill>
                <a:srgbClr val="E076D1"/>
              </a:solidFill>
            </a:endParaRPr>
          </a:p>
        </p:txBody>
      </p:sp>
      <p:sp>
        <p:nvSpPr>
          <p:cNvPr id="2" name="Rettangolo 21">
            <a:extLst>
              <a:ext uri="{FF2B5EF4-FFF2-40B4-BE49-F238E27FC236}">
                <a16:creationId xmlns:a16="http://schemas.microsoft.com/office/drawing/2014/main" id="{EEBCE77D-9F09-4361-3ED7-60B8E08CEEC4}"/>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7406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1169551"/>
          </a:xfrm>
          <a:prstGeom prst="rect">
            <a:avLst/>
          </a:prstGeom>
          <a:noFill/>
        </p:spPr>
        <p:txBody>
          <a:bodyPr wrap="square" rtlCol="0">
            <a:spAutoFit/>
          </a:bodyPr>
          <a:lstStyle/>
          <a:p>
            <a:pPr algn="just"/>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Contraffazioni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plagi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violazioni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furti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segreti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sono</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gravi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infrazioni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alla</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proprietà</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Altri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scenari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violazione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comuni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sono</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3500" dirty="0">
              <a:cs typeface="Arial" panose="020B0604020202020204" pitchFamily="34" charset="0"/>
            </a:endParaRPr>
          </a:p>
        </p:txBody>
      </p:sp>
      <p:grpSp>
        <p:nvGrpSpPr>
          <p:cNvPr id="7" name="Gruppo 6"/>
          <p:cNvGrpSpPr/>
          <p:nvPr/>
        </p:nvGrpSpPr>
        <p:grpSpPr>
          <a:xfrm>
            <a:off x="1841659" y="3774311"/>
            <a:ext cx="3843337" cy="2738377"/>
            <a:chOff x="12858" y="1171857"/>
            <a:chExt cx="3843337" cy="2738377"/>
          </a:xfrm>
        </p:grpSpPr>
        <p:sp>
          <p:nvSpPr>
            <p:cNvPr id="16" name="Rettangolo arrotondato 15"/>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b="1" kern="1200" noProof="0" dirty="0">
                  <a:solidFill>
                    <a:srgbClr val="B05894"/>
                  </a:solidFill>
                  <a:latin typeface="Microsoft Sans Serif" panose="020B0604020202020204" pitchFamily="34" charset="0"/>
                  <a:cs typeface="Microsoft Sans Serif" panose="020B0604020202020204" pitchFamily="34" charset="0"/>
                </a:rPr>
                <a:t>Falsificazione</a:t>
              </a: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Creare un logo o un nome per ingannare i consumatori facendogli credere che stanno acquistando il marchio reale.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7222331" y="3543301"/>
            <a:ext cx="3843337" cy="2969388"/>
            <a:chOff x="5393531" y="1171857"/>
            <a:chExt cx="3843337" cy="2738377"/>
          </a:xfrm>
        </p:grpSpPr>
        <p:sp>
          <p:nvSpPr>
            <p:cNvPr id="13" name="Rettangolo arrotondato 12"/>
            <p:cNvSpPr/>
            <p:nvPr/>
          </p:nvSpPr>
          <p:spPr>
            <a:xfrm>
              <a:off x="5393531"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5473735"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Pirateria</a:t>
              </a: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Registrazione di video o musica non autorizzata o duplicazione di contenuti protetti da copyright (anche su una fotocopiatrice per uso privato).</a:t>
              </a:r>
            </a:p>
          </p:txBody>
        </p:sp>
      </p:grpSp>
      <p:grpSp>
        <p:nvGrpSpPr>
          <p:cNvPr id="9" name="Gruppo 8"/>
          <p:cNvGrpSpPr/>
          <p:nvPr/>
        </p:nvGrpSpPr>
        <p:grpSpPr>
          <a:xfrm>
            <a:off x="12603004" y="3774311"/>
            <a:ext cx="3843337" cy="2738377"/>
            <a:chOff x="10774203" y="1171857"/>
            <a:chExt cx="3843337" cy="2738377"/>
          </a:xfrm>
        </p:grpSpPr>
        <p:sp>
          <p:nvSpPr>
            <p:cNvPr id="10" name="Rettangolo arrotondato 9"/>
            <p:cNvSpPr/>
            <p:nvPr/>
          </p:nvSpPr>
          <p:spPr>
            <a:xfrm>
              <a:off x="10774203"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1" name="CasellaDiTesto 10"/>
            <p:cNvSpPr txBox="1"/>
            <p:nvPr/>
          </p:nvSpPr>
          <p:spPr>
            <a:xfrm>
              <a:off x="10854407"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b="1" kern="12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Violazione</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b="1" kern="12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brevetto</a:t>
              </a: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Appropriarsi del brevetto di un’altra persona e dichiararlo proprio.</a:t>
              </a:r>
            </a:p>
          </p:txBody>
        </p:sp>
      </p:grpSp>
      <p:sp>
        <p:nvSpPr>
          <p:cNvPr id="21" name="CasellaDiTesto 20">
            <a:extLst>
              <a:ext uri="{FF2B5EF4-FFF2-40B4-BE49-F238E27FC236}">
                <a16:creationId xmlns:a16="http://schemas.microsoft.com/office/drawing/2014/main" id="{95B5277B-9CA8-431B-9CC7-7EFD1677B849}"/>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Sezione1.3</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Casi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tipici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violazione</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DPI</a:t>
            </a:r>
          </a:p>
        </p:txBody>
      </p:sp>
      <p:sp>
        <p:nvSpPr>
          <p:cNvPr id="22" name="Rettangolo 21">
            <a:extLst>
              <a:ext uri="{FF2B5EF4-FFF2-40B4-BE49-F238E27FC236}">
                <a16:creationId xmlns:a16="http://schemas.microsoft.com/office/drawing/2014/main" id="{5FA0DEF1-7FFC-4382-96C9-107B7DE40E17}"/>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5276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5500" b="1" dirty="0">
              <a:solidFill>
                <a:srgbClr val="B05894"/>
              </a:solidFill>
            </a:endParaRPr>
          </a:p>
        </p:txBody>
      </p:sp>
      <p:grpSp>
        <p:nvGrpSpPr>
          <p:cNvPr id="3" name="Gruppo 2"/>
          <p:cNvGrpSpPr/>
          <p:nvPr/>
        </p:nvGrpSpPr>
        <p:grpSpPr>
          <a:xfrm>
            <a:off x="4876800" y="1866900"/>
            <a:ext cx="8009563" cy="5571008"/>
            <a:chOff x="1752600" y="2628900"/>
            <a:chExt cx="7968855" cy="5571008"/>
          </a:xfrm>
        </p:grpSpPr>
        <p:sp>
          <p:nvSpPr>
            <p:cNvPr id="17"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extBox 57">
              <a:extLst>
                <a:ext uri="{FF2B5EF4-FFF2-40B4-BE49-F238E27FC236}">
                  <a16:creationId xmlns:a16="http://schemas.microsoft.com/office/drawing/2014/main" id="{D4275EA0-5D83-57E3-4C70-3D5BE7896015}"/>
                </a:ext>
              </a:extLst>
            </p:cNvPr>
            <p:cNvSpPr txBox="1"/>
            <p:nvPr/>
          </p:nvSpPr>
          <p:spPr>
            <a:xfrm>
              <a:off x="2414542" y="3598331"/>
              <a:ext cx="2778066" cy="1502976"/>
            </a:xfrm>
            <a:prstGeom prst="rect">
              <a:avLst/>
            </a:prstGeom>
            <a:noFill/>
          </p:spPr>
          <p:txBody>
            <a:bodyPr wrap="square" rtlCol="0">
              <a:spAutoFit/>
            </a:bodyPr>
            <a:lstStyle/>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Creazioni della mente, come le invenzioni; opere letterarie e artistiche; Disegni; e simboli.</a:t>
              </a:r>
            </a:p>
          </p:txBody>
        </p:sp>
        <p:sp>
          <p:nvSpPr>
            <p:cNvPr id="22" name="Rectangle 58">
              <a:extLst>
                <a:ext uri="{FF2B5EF4-FFF2-40B4-BE49-F238E27FC236}">
                  <a16:creationId xmlns:a16="http://schemas.microsoft.com/office/drawing/2014/main" id="{C19CE81B-88B7-56D0-835C-580EF1D39AEA}"/>
                </a:ext>
              </a:extLst>
            </p:cNvPr>
            <p:cNvSpPr/>
            <p:nvPr/>
          </p:nvSpPr>
          <p:spPr>
            <a:xfrm>
              <a:off x="2218538" y="3132852"/>
              <a:ext cx="2995659" cy="430887"/>
            </a:xfrm>
            <a:prstGeom prst="rect">
              <a:avLst/>
            </a:prstGeom>
          </p:spPr>
          <p:txBody>
            <a:bodyPr wrap="squar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Proprietà</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3"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053383"/>
              <a:ext cx="435185" cy="510356"/>
            </a:xfrm>
            <a:prstGeom prst="rect">
              <a:avLst/>
            </a:prstGeom>
          </p:spPr>
        </p:pic>
        <p:sp>
          <p:nvSpPr>
            <p:cNvPr id="24" name="TextBox 57">
              <a:extLst>
                <a:ext uri="{FF2B5EF4-FFF2-40B4-BE49-F238E27FC236}">
                  <a16:creationId xmlns:a16="http://schemas.microsoft.com/office/drawing/2014/main" id="{64E2E20B-DA1F-09F0-F092-713BEF926EBD}"/>
                </a:ext>
              </a:extLst>
            </p:cNvPr>
            <p:cNvSpPr txBox="1"/>
            <p:nvPr/>
          </p:nvSpPr>
          <p:spPr>
            <a:xfrm>
              <a:off x="6978809" y="3514565"/>
              <a:ext cx="2699274" cy="938719"/>
            </a:xfrm>
            <a:prstGeom prst="rect">
              <a:avLst/>
            </a:prstGeom>
            <a:noFill/>
          </p:spPr>
          <p:txBody>
            <a:bodyPr wrap="square" rtlCol="0">
              <a:spAutoFit/>
            </a:bodyPr>
            <a:lstStyle/>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Diritti legali e privati concessi a inventori e artisti dai governi.</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5" name="Rectangle 58">
              <a:extLst>
                <a:ext uri="{FF2B5EF4-FFF2-40B4-BE49-F238E27FC236}">
                  <a16:creationId xmlns:a16="http://schemas.microsoft.com/office/drawing/2014/main" id="{DC5D6AA9-5455-9552-81E8-CF2B76572622}"/>
                </a:ext>
              </a:extLst>
            </p:cNvPr>
            <p:cNvSpPr/>
            <p:nvPr/>
          </p:nvSpPr>
          <p:spPr>
            <a:xfrm>
              <a:off x="6989319" y="3093609"/>
              <a:ext cx="654346"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IPR</a:t>
              </a:r>
            </a:p>
          </p:txBody>
        </p:sp>
        <p:pic>
          <p:nvPicPr>
            <p:cNvPr id="26"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055722"/>
              <a:ext cx="435185" cy="510356"/>
            </a:xfrm>
            <a:prstGeom prst="rect">
              <a:avLst/>
            </a:prstGeom>
          </p:spPr>
        </p:pic>
        <p:sp>
          <p:nvSpPr>
            <p:cNvPr id="7" name="Rectángulo 24">
              <a:extLst>
                <a:ext uri="{FF2B5EF4-FFF2-40B4-BE49-F238E27FC236}">
                  <a16:creationId xmlns:a16="http://schemas.microsoft.com/office/drawing/2014/main" id="{7B7296FB-3232-C13F-255E-186071DBEF5C}"/>
                </a:ext>
              </a:extLst>
            </p:cNvPr>
            <p:cNvSpPr/>
            <p:nvPr/>
          </p:nvSpPr>
          <p:spPr>
            <a:xfrm>
              <a:off x="6368655" y="551047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Box 57">
              <a:extLst>
                <a:ext uri="{FF2B5EF4-FFF2-40B4-BE49-F238E27FC236}">
                  <a16:creationId xmlns:a16="http://schemas.microsoft.com/office/drawing/2014/main" id="{9083681D-DD75-7DD7-C942-B30EB6AECC25}"/>
                </a:ext>
              </a:extLst>
            </p:cNvPr>
            <p:cNvSpPr txBox="1"/>
            <p:nvPr/>
          </p:nvSpPr>
          <p:spPr>
            <a:xfrm>
              <a:off x="7130551" y="6540326"/>
              <a:ext cx="2590903" cy="938719"/>
            </a:xfrm>
            <a:prstGeom prst="rect">
              <a:avLst/>
            </a:prstGeom>
            <a:noFill/>
          </p:spPr>
          <p:txBody>
            <a:bodyPr wrap="square" rtlCol="0">
              <a:spAutoFit/>
            </a:bodyPr>
            <a:lstStyle/>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Falsificazione</a:t>
              </a:r>
            </a:p>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Pirateria</a:t>
              </a:r>
            </a:p>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Violazione di brevetti</a:t>
              </a:r>
            </a:p>
          </p:txBody>
        </p:sp>
        <p:sp>
          <p:nvSpPr>
            <p:cNvPr id="9" name="Rectangle 58">
              <a:extLst>
                <a:ext uri="{FF2B5EF4-FFF2-40B4-BE49-F238E27FC236}">
                  <a16:creationId xmlns:a16="http://schemas.microsoft.com/office/drawing/2014/main" id="{714771B9-E63D-4C09-2393-F994D3CA459D}"/>
                </a:ext>
              </a:extLst>
            </p:cNvPr>
            <p:cNvSpPr/>
            <p:nvPr/>
          </p:nvSpPr>
          <p:spPr>
            <a:xfrm>
              <a:off x="7059381" y="6042488"/>
              <a:ext cx="2228334" cy="430887"/>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Violazioni</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IPR</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object 2">
              <a:extLst>
                <a:ext uri="{FF2B5EF4-FFF2-40B4-BE49-F238E27FC236}">
                  <a16:creationId xmlns:a16="http://schemas.microsoft.com/office/drawing/2014/main" id="{8FDD19C1-4B3B-771F-1F06-40825471DDAC}"/>
                </a:ext>
              </a:extLst>
            </p:cNvPr>
            <p:cNvPicPr/>
            <p:nvPr/>
          </p:nvPicPr>
          <p:blipFill>
            <a:blip r:embed="rId2" cstate="print"/>
            <a:stretch>
              <a:fillRect/>
            </a:stretch>
          </p:blipFill>
          <p:spPr>
            <a:xfrm>
              <a:off x="6508205" y="6042488"/>
              <a:ext cx="435185" cy="510356"/>
            </a:xfrm>
            <a:prstGeom prst="rect">
              <a:avLst/>
            </a:prstGeom>
          </p:spPr>
        </p:pic>
        <p:sp>
          <p:nvSpPr>
            <p:cNvPr id="11" name="Rectángulo 19">
              <a:extLst>
                <a:ext uri="{FF2B5EF4-FFF2-40B4-BE49-F238E27FC236}">
                  <a16:creationId xmlns:a16="http://schemas.microsoft.com/office/drawing/2014/main" id="{64C21500-1263-6248-99FD-98873FFA3781}"/>
                </a:ext>
              </a:extLst>
            </p:cNvPr>
            <p:cNvSpPr/>
            <p:nvPr/>
          </p:nvSpPr>
          <p:spPr>
            <a:xfrm>
              <a:off x="1752600" y="559653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Box 57">
              <a:extLst>
                <a:ext uri="{FF2B5EF4-FFF2-40B4-BE49-F238E27FC236}">
                  <a16:creationId xmlns:a16="http://schemas.microsoft.com/office/drawing/2014/main" id="{C1345270-AECB-EDF9-E157-4101DA722EC9}"/>
                </a:ext>
              </a:extLst>
            </p:cNvPr>
            <p:cNvSpPr txBox="1"/>
            <p:nvPr/>
          </p:nvSpPr>
          <p:spPr>
            <a:xfrm>
              <a:off x="2514496" y="6488758"/>
              <a:ext cx="2590904" cy="1502976"/>
            </a:xfrm>
            <a:prstGeom prst="rect">
              <a:avLst/>
            </a:prstGeom>
            <a:noFill/>
          </p:spPr>
          <p:txBody>
            <a:bodyPr wrap="square" rtlCol="0">
              <a:spAutoFit/>
            </a:bodyPr>
            <a:lstStyle/>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Brevetti</a:t>
              </a:r>
            </a:p>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Copyrights</a:t>
              </a:r>
            </a:p>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Marchi</a:t>
              </a:r>
            </a:p>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Segreti commerciali</a:t>
              </a:r>
            </a:p>
            <a:p>
              <a:pPr>
                <a:lnSpc>
                  <a:spcPts val="2220"/>
                </a:lnSpc>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G. I.</a:t>
              </a:r>
            </a:p>
          </p:txBody>
        </p:sp>
        <p:sp>
          <p:nvSpPr>
            <p:cNvPr id="13" name="Rectangle 58">
              <a:extLst>
                <a:ext uri="{FF2B5EF4-FFF2-40B4-BE49-F238E27FC236}">
                  <a16:creationId xmlns:a16="http://schemas.microsoft.com/office/drawing/2014/main" id="{FB1A375B-5AA4-3DC2-7382-9EC9ED6B8F91}"/>
                </a:ext>
              </a:extLst>
            </p:cNvPr>
            <p:cNvSpPr/>
            <p:nvPr/>
          </p:nvSpPr>
          <p:spPr>
            <a:xfrm>
              <a:off x="2651829" y="6127043"/>
              <a:ext cx="1958803" cy="430887"/>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IPR</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8D6D0D9E-DBFA-819B-38BF-FFC164A5E1B1}"/>
                </a:ext>
              </a:extLst>
            </p:cNvPr>
            <p:cNvPicPr/>
            <p:nvPr/>
          </p:nvPicPr>
          <p:blipFill>
            <a:blip r:embed="rId2" cstate="print"/>
            <a:stretch>
              <a:fillRect/>
            </a:stretch>
          </p:blipFill>
          <p:spPr>
            <a:xfrm>
              <a:off x="1965891" y="6127043"/>
              <a:ext cx="435185" cy="510356"/>
            </a:xfrm>
            <a:prstGeom prst="rect">
              <a:avLst/>
            </a:prstGeom>
          </p:spPr>
        </p:pic>
      </p:grpSp>
    </p:spTree>
    <p:extLst>
      <p:ext uri="{BB962C8B-B14F-4D97-AF65-F5344CB8AC3E}">
        <p14:creationId xmlns:p14="http://schemas.microsoft.com/office/powerpoint/2010/main" val="139394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7278460" cy="6017032"/>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Qualsiasi forma di accordo che coinvolga partner di almeno due nazioni diverse è considerata una transazione commerciale internazionale.</a:t>
            </a:r>
          </a:p>
          <a:p>
            <a:pPr algn="just"/>
            <a:endParaRPr lang="en-US" sz="3500" dirty="0">
              <a:cs typeface="Arial"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 transazioni internazionali possono includere vendite, licenze e investimenti</a:t>
            </a:r>
          </a:p>
          <a:p>
            <a:pPr algn="just">
              <a:lnSpc>
                <a:spcPts val="3600"/>
              </a:lnSpc>
            </a:pP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Una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internazioanle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può</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anche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una</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e-commerce</a:t>
            </a: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Gli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individui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le piccolo e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grandi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multinazionali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persino</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nazioni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sono</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tutti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attori</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partecipanti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alle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transazioni</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economiche</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44380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2.1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endParaRPr lang="en-US" sz="4000" b="1" dirty="0"/>
          </a:p>
        </p:txBody>
      </p:sp>
      <p:pic>
        <p:nvPicPr>
          <p:cNvPr id="7"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686300"/>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6023188"/>
            <a:ext cx="435185" cy="510356"/>
          </a:xfrm>
          <a:prstGeom prst="rect">
            <a:avLst/>
          </a:prstGeom>
        </p:spPr>
      </p:pic>
      <p:pic>
        <p:nvPicPr>
          <p:cNvPr id="5" name="Picture 4">
            <a:extLst>
              <a:ext uri="{FF2B5EF4-FFF2-40B4-BE49-F238E27FC236}">
                <a16:creationId xmlns:a16="http://schemas.microsoft.com/office/drawing/2014/main" id="{7FDCA14F-262A-C982-9DF5-02AA3B8F4D6C}"/>
              </a:ext>
            </a:extLst>
          </p:cNvPr>
          <p:cNvPicPr>
            <a:picLocks noChangeAspect="1"/>
          </p:cNvPicPr>
          <p:nvPr/>
        </p:nvPicPr>
        <p:blipFill>
          <a:blip r:embed="rId3"/>
          <a:stretch>
            <a:fillRect/>
          </a:stretch>
        </p:blipFill>
        <p:spPr>
          <a:xfrm>
            <a:off x="14670460" y="6591300"/>
            <a:ext cx="3105150" cy="2085975"/>
          </a:xfrm>
          <a:prstGeom prst="rect">
            <a:avLst/>
          </a:prstGeom>
        </p:spPr>
      </p:pic>
      <p:sp>
        <p:nvSpPr>
          <p:cNvPr id="2" name="CasellaDiTesto 6">
            <a:extLst>
              <a:ext uri="{FF2B5EF4-FFF2-40B4-BE49-F238E27FC236}">
                <a16:creationId xmlns:a16="http://schemas.microsoft.com/office/drawing/2014/main" id="{E71917D3-29EB-E1DC-EA71-6E783A80F1E2}"/>
              </a:ext>
            </a:extLst>
          </p:cNvPr>
          <p:cNvSpPr txBox="1"/>
          <p:nvPr/>
        </p:nvSpPr>
        <p:spPr>
          <a:xfrm>
            <a:off x="497150" y="197001"/>
            <a:ext cx="1428565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Aspetti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un business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20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2708434"/>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I contratti per prodotti e servizi concordati dalle parti possono talvolta comportare complicazioni legali.</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cs typeface="Arial" panose="020B0604020202020204" pitchFamily="34" charset="0"/>
            </a:endParaRPr>
          </a:p>
          <a:p>
            <a:pPr algn="just">
              <a:lnSpc>
                <a:spcPts val="3600"/>
              </a:lnSpc>
            </a:pPr>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0" y="1039933"/>
            <a:ext cx="18248050" cy="677108"/>
          </a:xfrm>
          <a:prstGeom prst="rect">
            <a:avLst/>
          </a:prstGeom>
          <a:noFill/>
        </p:spPr>
        <p:txBody>
          <a:bodyPr wrap="square" rtlCol="0">
            <a:spAutoFit/>
          </a:bodyPr>
          <a:lstStyle/>
          <a:p>
            <a:r>
              <a:rPr lang="en-US" sz="3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2.2 </a:t>
            </a:r>
            <a:r>
              <a:rPr lang="en-US" sz="3800" b="1" dirty="0" err="1">
                <a:latin typeface="Microsoft Sans Serif" panose="020B0604020202020204" pitchFamily="34" charset="0"/>
                <a:ea typeface="Microsoft Sans Serif" panose="020B0604020202020204" pitchFamily="34" charset="0"/>
                <a:cs typeface="Microsoft Sans Serif" panose="020B0604020202020204" pitchFamily="34" charset="0"/>
              </a:rPr>
              <a:t>Questioni</a:t>
            </a:r>
            <a:r>
              <a:rPr lang="en-US" sz="3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800" b="1" dirty="0" err="1">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US" sz="3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800" b="1" dirty="0" err="1">
                <a:latin typeface="Microsoft Sans Serif" panose="020B0604020202020204" pitchFamily="34" charset="0"/>
                <a:ea typeface="Microsoft Sans Serif" panose="020B0604020202020204" pitchFamily="34" charset="0"/>
                <a:cs typeface="Microsoft Sans Serif" panose="020B0604020202020204" pitchFamily="34" charset="0"/>
              </a:rPr>
              <a:t>nelle</a:t>
            </a:r>
            <a:r>
              <a:rPr lang="en-US" sz="3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800" b="1"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transazioni</a:t>
            </a:r>
            <a:r>
              <a:rPr lang="en-US" sz="3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a:t>
            </a:r>
            <a:r>
              <a:rPr lang="en-US" sz="3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endParaRPr lang="en-US" sz="3800" b="1" dirty="0"/>
          </a:p>
        </p:txBody>
      </p:sp>
      <p:grpSp>
        <p:nvGrpSpPr>
          <p:cNvPr id="10" name="Gruppo 9"/>
          <p:cNvGrpSpPr/>
          <p:nvPr/>
        </p:nvGrpSpPr>
        <p:grpSpPr>
          <a:xfrm>
            <a:off x="3050381" y="3620095"/>
            <a:ext cx="5078015" cy="3046809"/>
            <a:chOff x="2381" y="1041995"/>
            <a:chExt cx="5078015" cy="3046809"/>
          </a:xfrm>
        </p:grpSpPr>
        <p:sp>
          <p:nvSpPr>
            <p:cNvPr id="16" name="Rettangolo arrotondato 15"/>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Le merci sono vendute contro lettere di credito, garanzie e pagamenti post-arrivo, e tutti questi aspetti del commercio estero si traducono in contratti legalmente vincolanti.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11" name="Gruppo 10"/>
          <p:cNvGrpSpPr/>
          <p:nvPr/>
        </p:nvGrpSpPr>
        <p:grpSpPr>
          <a:xfrm>
            <a:off x="10159603" y="3620095"/>
            <a:ext cx="5078015" cy="3046809"/>
            <a:chOff x="7111603" y="1041995"/>
            <a:chExt cx="5078015" cy="3046809"/>
          </a:xfrm>
        </p:grpSpPr>
        <p:sp>
          <p:nvSpPr>
            <p:cNvPr id="13" name="Rettangolo arrotondato 12"/>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Quando qualcosa va storto con la transazione, il contratto solleva preoccupazioni legali come la giurisdizione, l’applicabilità della legge, l’interpretazione e l’esecuzione della decisione.</a:t>
              </a:r>
            </a:p>
          </p:txBody>
        </p:sp>
      </p:grpSp>
      <p:sp>
        <p:nvSpPr>
          <p:cNvPr id="2" name="CasellaDiTesto 6">
            <a:extLst>
              <a:ext uri="{FF2B5EF4-FFF2-40B4-BE49-F238E27FC236}">
                <a16:creationId xmlns:a16="http://schemas.microsoft.com/office/drawing/2014/main" id="{78C40572-5172-C1C7-4AA3-4CE5AD049C65}"/>
              </a:ext>
            </a:extLst>
          </p:cNvPr>
          <p:cNvSpPr txBox="1"/>
          <p:nvPr/>
        </p:nvSpPr>
        <p:spPr>
          <a:xfrm>
            <a:off x="497150" y="197001"/>
            <a:ext cx="1428565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Aspetti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un business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940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6017032"/>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Nel caso in cui delle parti private siano coinvolte in una transazione commerciale internazionale, le difficoltà che ne derivano sono normalmente controllate dal principio di conflitto di leggi, che stabilisce che la competenza è determinata dalla legge del luogo di residenza.</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La clausola di scelta della legge applicabile al contratto può specificare quale giurisdizione si applica in caso di conflitto.</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Nell'UE, la legge applicabile alle obbligazioni contrattuali è il regolamento è il regolamento (CE)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No 593/2008</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noto anche come Regolamento Roma I.</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0524" y="1128629"/>
            <a:ext cx="164192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2.3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Leggi</a:t>
            </a:r>
            <a:endParaRPr lang="en-US" sz="4000" b="1" dirty="0"/>
          </a:p>
        </p:txBody>
      </p:sp>
      <p:sp>
        <p:nvSpPr>
          <p:cNvPr id="2" name="CasellaDiTesto 6">
            <a:extLst>
              <a:ext uri="{FF2B5EF4-FFF2-40B4-BE49-F238E27FC236}">
                <a16:creationId xmlns:a16="http://schemas.microsoft.com/office/drawing/2014/main" id="{20A7E2D9-7ED1-8B79-A9DD-35BFAD1C5488}"/>
              </a:ext>
            </a:extLst>
          </p:cNvPr>
          <p:cNvSpPr txBox="1"/>
          <p:nvPr/>
        </p:nvSpPr>
        <p:spPr>
          <a:xfrm>
            <a:off x="497150" y="197001"/>
            <a:ext cx="1428565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Aspetti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un business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3309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Le aziende online pubblicano documenti contenenti «Termini e condizioni d’uso» o «termini di servizio» sui loro siti web. </a:t>
            </a: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Questi documenti sono un nuovo tipo di contratto che ha avuto origine nell’era di Internet e sono essenzialmente contratti di adesione (un contratto redatto da una parte in una posizione di potere, lasciando all’altra parte la scelta di accettare o rifiutare tutti i servizi offerti). </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964432"/>
            <a:ext cx="164192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2.4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Forma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contrattuale</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elettronica</a:t>
            </a:r>
            <a:endParaRPr lang="en-US" sz="4000" b="1" dirty="0"/>
          </a:p>
        </p:txBody>
      </p:sp>
      <p:sp>
        <p:nvSpPr>
          <p:cNvPr id="7" name="CasellaDiTesto 6">
            <a:extLst>
              <a:ext uri="{FF2B5EF4-FFF2-40B4-BE49-F238E27FC236}">
                <a16:creationId xmlns:a16="http://schemas.microsoft.com/office/drawing/2014/main" id="{10313F45-F016-4A8F-8B1F-021D46F72E22}"/>
              </a:ext>
            </a:extLst>
          </p:cNvPr>
          <p:cNvSpPr txBox="1"/>
          <p:nvPr/>
        </p:nvSpPr>
        <p:spPr>
          <a:xfrm>
            <a:off x="497150" y="197001"/>
            <a:ext cx="1428565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Aspetti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un business </a:t>
            </a:r>
            <a:r>
              <a:rPr lang="en-GB"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B62A6DBB-0C89-3169-5F8F-A10567417AA0}"/>
              </a:ext>
            </a:extLst>
          </p:cNvPr>
          <p:cNvPicPr>
            <a:picLocks noChangeAspect="1"/>
          </p:cNvPicPr>
          <p:nvPr/>
        </p:nvPicPr>
        <p:blipFill>
          <a:blip r:embed="rId2"/>
          <a:stretch>
            <a:fillRect/>
          </a:stretch>
        </p:blipFill>
        <p:spPr>
          <a:xfrm>
            <a:off x="13716000" y="6210300"/>
            <a:ext cx="3952875" cy="2371725"/>
          </a:xfrm>
          <a:prstGeom prst="rect">
            <a:avLst/>
          </a:prstGeom>
        </p:spPr>
      </p:pic>
    </p:spTree>
    <p:extLst>
      <p:ext uri="{BB962C8B-B14F-4D97-AF65-F5344CB8AC3E}">
        <p14:creationId xmlns:p14="http://schemas.microsoft.com/office/powerpoint/2010/main" val="271970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5500" b="1" dirty="0">
              <a:solidFill>
                <a:srgbClr val="B05894"/>
              </a:solidFill>
            </a:endParaRPr>
          </a:p>
        </p:txBody>
      </p:sp>
      <p:grpSp>
        <p:nvGrpSpPr>
          <p:cNvPr id="3" name="Gruppo 2"/>
          <p:cNvGrpSpPr/>
          <p:nvPr/>
        </p:nvGrpSpPr>
        <p:grpSpPr>
          <a:xfrm>
            <a:off x="5175481" y="3238500"/>
            <a:ext cx="7937037" cy="2645976"/>
            <a:chOff x="6336837" y="5579999"/>
            <a:chExt cx="7937037" cy="2645976"/>
          </a:xfrm>
        </p:grpSpPr>
        <p:sp>
          <p:nvSpPr>
            <p:cNvPr id="30" name="Rectángulo 22">
              <a:extLst>
                <a:ext uri="{FF2B5EF4-FFF2-40B4-BE49-F238E27FC236}">
                  <a16:creationId xmlns:a16="http://schemas.microsoft.com/office/drawing/2014/main" id="{E063B894-E288-0F01-6832-64D7C4901115}"/>
                </a:ext>
              </a:extLst>
            </p:cNvPr>
            <p:cNvSpPr/>
            <p:nvPr/>
          </p:nvSpPr>
          <p:spPr>
            <a:xfrm>
              <a:off x="10921074" y="559502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23">
              <a:extLst>
                <a:ext uri="{FF2B5EF4-FFF2-40B4-BE49-F238E27FC236}">
                  <a16:creationId xmlns:a16="http://schemas.microsoft.com/office/drawing/2014/main" id="{ACCB46CD-CCFE-C020-E70D-1AE15A76DA06}"/>
                </a:ext>
              </a:extLst>
            </p:cNvPr>
            <p:cNvSpPr/>
            <p:nvPr/>
          </p:nvSpPr>
          <p:spPr>
            <a:xfrm>
              <a:off x="6336837"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57">
              <a:extLst>
                <a:ext uri="{FF2B5EF4-FFF2-40B4-BE49-F238E27FC236}">
                  <a16:creationId xmlns:a16="http://schemas.microsoft.com/office/drawing/2014/main" id="{1A96A033-3886-D9AA-2067-7E9F55A1439F}"/>
                </a:ext>
              </a:extLst>
            </p:cNvPr>
            <p:cNvSpPr txBox="1"/>
            <p:nvPr/>
          </p:nvSpPr>
          <p:spPr>
            <a:xfrm>
              <a:off x="7241487" y="6722999"/>
              <a:ext cx="2436595" cy="1502976"/>
            </a:xfrm>
            <a:prstGeom prst="rect">
              <a:avLst/>
            </a:prstGeom>
            <a:noFill/>
          </p:spPr>
          <p:txBody>
            <a:bodyPr wrap="square" rtlCol="0">
              <a:spAutoFit/>
            </a:bodyPr>
            <a:lstStyle/>
            <a:p>
              <a:pPr>
                <a:lnSpc>
                  <a:spcPts val="2220"/>
                </a:lnSpc>
              </a:pPr>
              <a:r>
                <a:rPr lang="it-IT"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Accordi che coinvolgono partner di almeno due nazioni diverse.</a:t>
              </a:r>
            </a:p>
            <a:p>
              <a:pPr algn="ctr">
                <a:lnSpc>
                  <a:spcPts val="222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7" name="Rectangle 58">
              <a:extLst>
                <a:ext uri="{FF2B5EF4-FFF2-40B4-BE49-F238E27FC236}">
                  <a16:creationId xmlns:a16="http://schemas.microsoft.com/office/drawing/2014/main" id="{FBDB3B8D-AF54-C9D8-640A-2A004C58DEE0}"/>
                </a:ext>
              </a:extLst>
            </p:cNvPr>
            <p:cNvSpPr/>
            <p:nvPr/>
          </p:nvSpPr>
          <p:spPr>
            <a:xfrm>
              <a:off x="7215841" y="5990555"/>
              <a:ext cx="1869423" cy="769441"/>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Transazioni</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8" name="object 2">
              <a:extLst>
                <a:ext uri="{FF2B5EF4-FFF2-40B4-BE49-F238E27FC236}">
                  <a16:creationId xmlns:a16="http://schemas.microsoft.com/office/drawing/2014/main" id="{60A20428-C5AC-B742-EA84-67B91F011E8D}"/>
                </a:ext>
              </a:extLst>
            </p:cNvPr>
            <p:cNvPicPr/>
            <p:nvPr/>
          </p:nvPicPr>
          <p:blipFill>
            <a:blip r:embed="rId2" cstate="print"/>
            <a:stretch>
              <a:fillRect/>
            </a:stretch>
          </p:blipFill>
          <p:spPr>
            <a:xfrm>
              <a:off x="6549923" y="6125533"/>
              <a:ext cx="435185" cy="510356"/>
            </a:xfrm>
            <a:prstGeom prst="rect">
              <a:avLst/>
            </a:prstGeom>
          </p:spPr>
        </p:pic>
        <p:sp>
          <p:nvSpPr>
            <p:cNvPr id="39" name="TextBox 57">
              <a:extLst>
                <a:ext uri="{FF2B5EF4-FFF2-40B4-BE49-F238E27FC236}">
                  <a16:creationId xmlns:a16="http://schemas.microsoft.com/office/drawing/2014/main" id="{AF9ECC9F-F049-F975-A054-252FA41A02E0}"/>
                </a:ext>
              </a:extLst>
            </p:cNvPr>
            <p:cNvSpPr txBox="1"/>
            <p:nvPr/>
          </p:nvSpPr>
          <p:spPr>
            <a:xfrm>
              <a:off x="11814169" y="6751912"/>
              <a:ext cx="2387082" cy="938719"/>
            </a:xfrm>
            <a:prstGeom prst="rect">
              <a:avLst/>
            </a:prstGeom>
            <a:noFill/>
          </p:spPr>
          <p:txBody>
            <a:bodyPr wrap="square" rtlCol="0">
              <a:spAutoFit/>
            </a:bodyPr>
            <a:lstStyle/>
            <a:p>
              <a:pPr>
                <a:lnSpc>
                  <a:spcPts val="2220"/>
                </a:lnSpc>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Leggi</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ts val="2220"/>
                </a:lnSpc>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Forme</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contrattuali</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Accountability</a:t>
              </a:r>
            </a:p>
          </p:txBody>
        </p:sp>
        <p:sp>
          <p:nvSpPr>
            <p:cNvPr id="40" name="Rectangle 58">
              <a:extLst>
                <a:ext uri="{FF2B5EF4-FFF2-40B4-BE49-F238E27FC236}">
                  <a16:creationId xmlns:a16="http://schemas.microsoft.com/office/drawing/2014/main" id="{1B40CE59-1106-64DD-FC59-A91DC52E3D4A}"/>
                </a:ext>
              </a:extLst>
            </p:cNvPr>
            <p:cNvSpPr/>
            <p:nvPr/>
          </p:nvSpPr>
          <p:spPr>
            <a:xfrm>
              <a:off x="11403802" y="5982471"/>
              <a:ext cx="2632452" cy="769441"/>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questioni</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legali</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1"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1134366" y="6125533"/>
              <a:ext cx="435185" cy="510356"/>
            </a:xfrm>
            <a:prstGeom prst="rect">
              <a:avLst/>
            </a:prstGeom>
          </p:spPr>
        </p:pic>
      </p:grpSp>
    </p:spTree>
    <p:extLst>
      <p:ext uri="{BB962C8B-B14F-4D97-AF65-F5344CB8AC3E}">
        <p14:creationId xmlns:p14="http://schemas.microsoft.com/office/powerpoint/2010/main" val="269625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Grazie</a:t>
            </a: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6071232" cy="3862596"/>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Conoscere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essenziali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che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caratterizzano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diritti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proprietà</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(DPI)</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Ricoscere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le diverse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tipologie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DPI e come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vengono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applicati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Acquisire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familiarità</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con le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implicazioni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base del business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561516"/>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scopi</a:t>
            </a:r>
            <a:r>
              <a:rPr lang="en-US" sz="5500" b="1" dirty="0">
                <a:solidFill>
                  <a:srgbClr val="B05894"/>
                </a:solidFill>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2116133"/>
            <a:ext cx="13599850" cy="646331"/>
          </a:xfrm>
          <a:prstGeom prst="rect">
            <a:avLst/>
          </a:prstGeom>
          <a:noFill/>
        </p:spPr>
        <p:txBody>
          <a:bodyPr wrap="square" rtlCol="0">
            <a:spAutoFit/>
          </a:bodyPr>
          <a:lstStyle/>
          <a:p>
            <a:pPr algn="just"/>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Alla</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fine di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questo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modulo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sarai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grado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a:t>
            </a:r>
          </a:p>
        </p:txBody>
      </p:sp>
      <p:pic>
        <p:nvPicPr>
          <p:cNvPr id="21"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846483"/>
            <a:ext cx="435185" cy="510356"/>
          </a:xfrm>
          <a:prstGeom prst="rect">
            <a:avLst/>
          </a:prstGeom>
        </p:spPr>
      </p:pic>
      <p:pic>
        <p:nvPicPr>
          <p:cNvPr id="22"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598201" y="5474447"/>
            <a:ext cx="435185" cy="510356"/>
          </a:xfrm>
          <a:prstGeom prst="rect">
            <a:avLst/>
          </a:prstGeom>
        </p:spPr>
      </p:pic>
      <p:pic>
        <p:nvPicPr>
          <p:cNvPr id="23"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598201" y="6478976"/>
            <a:ext cx="435185" cy="510356"/>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304800" y="2170479"/>
            <a:ext cx="16992600" cy="6555641"/>
          </a:xfrm>
          <a:prstGeom prst="rect">
            <a:avLst/>
          </a:prstGeom>
          <a:noFill/>
        </p:spPr>
        <p:txBody>
          <a:bodyPr wrap="square" rtlCol="0">
            <a:spAutoFit/>
          </a:bodyPr>
          <a:lstStyle/>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1.1: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Cos’è</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proprietà</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1.2: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DPI</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1.3: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Tipici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casi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violazione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DPI</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Aspetti</a:t>
            </a:r>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un business </a:t>
            </a:r>
            <a:r>
              <a:rPr lang="en-US" sz="3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internaizonale</a:t>
            </a:r>
            <a:endPar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2.1: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2.2: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Questioni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legali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nelle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transazioni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2.3: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Leggi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2.4: Forma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contrattuale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elettronica</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Indice</a:t>
            </a:r>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contenuti</a:t>
            </a:r>
            <a:endParaRPr lang="en-US" sz="5500" b="1" dirty="0">
              <a:solidFill>
                <a:srgbClr val="B05894"/>
              </a:solidFill>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830997"/>
          </a:xfrm>
          <a:prstGeom prst="rect">
            <a:avLst/>
          </a:prstGeom>
          <a:noFill/>
        </p:spPr>
        <p:txBody>
          <a:bodyPr wrap="square" rtlCol="0">
            <a:spAutoFit/>
          </a:bodyPr>
          <a:lstStyle/>
          <a:p>
            <a:r>
              <a:rPr lang="en-US" sz="4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4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sezioni</a:t>
            </a:r>
            <a:r>
              <a:rPr lang="en-US" sz="4800" b="1" dirty="0">
                <a:solidFill>
                  <a:srgbClr val="E076D1"/>
                </a:solidFill>
              </a:rPr>
              <a:t> </a:t>
            </a:r>
          </a:p>
        </p:txBody>
      </p:sp>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2272840"/>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937944"/>
            <a:ext cx="435185" cy="510356"/>
          </a:xfrm>
          <a:prstGeom prst="rect">
            <a:avLst/>
          </a:prstGeom>
        </p:spPr>
      </p:pic>
    </p:spTree>
    <p:extLst>
      <p:ext uri="{BB962C8B-B14F-4D97-AF65-F5344CB8AC3E}">
        <p14:creationId xmlns:p14="http://schemas.microsoft.com/office/powerpoint/2010/main" val="11754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2523768"/>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La proprietà intellettuale (IP) si riferisce alle creazioni della mente, come le invenzioni; opere letterarie e artistiche; disegni; e simboli, nomi e immagini utilizzati nel commercio.</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i="1" dirty="0" err="1">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D</a:t>
            </a:r>
            <a:r>
              <a:rPr lang="en-US" i="1" dirty="0" err="1">
                <a:latin typeface="Microsoft Sans Serif" panose="020B0604020202020204" pitchFamily="34" charset="0"/>
                <a:ea typeface="Microsoft Sans Serif" panose="020B0604020202020204" pitchFamily="34" charset="0"/>
                <a:cs typeface="Microsoft Sans Serif" panose="020B0604020202020204" pitchFamily="34" charset="0"/>
              </a:rPr>
              <a:t>efinizione</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i="1" dirty="0" err="1">
                <a:latin typeface="Microsoft Sans Serif" panose="020B0604020202020204" pitchFamily="34" charset="0"/>
                <a:ea typeface="Microsoft Sans Serif" panose="020B0604020202020204" pitchFamily="34" charset="0"/>
                <a:cs typeface="Microsoft Sans Serif" panose="020B0604020202020204" pitchFamily="34" charset="0"/>
              </a:rPr>
              <a:t>fornita</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 da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World Intellectual Property Organisation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(WIPO)</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Cos’è</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proprietà</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uppo 6"/>
          <p:cNvGrpSpPr/>
          <p:nvPr/>
        </p:nvGrpSpPr>
        <p:grpSpPr>
          <a:xfrm>
            <a:off x="3050381" y="5220891"/>
            <a:ext cx="5078015" cy="3046809"/>
            <a:chOff x="2381" y="1041995"/>
            <a:chExt cx="5078015" cy="3046809"/>
          </a:xfrm>
        </p:grpSpPr>
        <p:sp>
          <p:nvSpPr>
            <p:cNvPr id="11" name="Rettangolo arrotondato 10"/>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3" name="CasellaDiTesto 12"/>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Diritti di proprietà intellettuale (DPI)</a:t>
              </a:r>
            </a:p>
            <a:p>
              <a:pPr lvl="0" algn="just" defTabSz="1066800">
                <a:lnSpc>
                  <a:spcPct val="90000"/>
                </a:lnSpc>
                <a:spcBef>
                  <a:spcPct val="0"/>
                </a:spcBef>
                <a:spcAft>
                  <a:spcPct val="35000"/>
                </a:spcAft>
              </a:pPr>
              <a:r>
                <a:rPr lang="it-IT" sz="2400" kern="1200" dirty="0">
                  <a:latin typeface="Microsoft Sans Serif" panose="020B0604020202020204" pitchFamily="34" charset="0"/>
                  <a:ea typeface="Microsoft Sans Serif" panose="020B0604020202020204" pitchFamily="34" charset="0"/>
                  <a:cs typeface="Microsoft Sans Serif" panose="020B0604020202020204" pitchFamily="34" charset="0"/>
                </a:rPr>
                <a:t>Diritti legali e privati concessi a inventori e artisti dai governi.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9601200" y="5220891"/>
            <a:ext cx="5078015" cy="3046809"/>
            <a:chOff x="7111603" y="1041995"/>
            <a:chExt cx="5078015" cy="3046809"/>
          </a:xfrm>
        </p:grpSpPr>
        <p:sp>
          <p:nvSpPr>
            <p:cNvPr id="9" name="Rettangolo arrotondato 8"/>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I DPI sono concepiti per promuovere la creatività e l’innovazione.</a:t>
              </a:r>
            </a:p>
            <a:p>
              <a:pPr lvl="0" algn="just" defTabSz="1066800">
                <a:lnSpc>
                  <a:spcPct val="90000"/>
                </a:lnSpc>
                <a:spcBef>
                  <a:spcPct val="0"/>
                </a:spcBef>
                <a:spcAft>
                  <a:spcPct val="35000"/>
                </a:spcAft>
              </a:pPr>
              <a:r>
                <a:rPr lang="it-IT" sz="2400" kern="1200" dirty="0">
                  <a:latin typeface="Microsoft Sans Serif" panose="020B0604020202020204" pitchFamily="34" charset="0"/>
                  <a:cs typeface="Microsoft Sans Serif" panose="020B0604020202020204" pitchFamily="34" charset="0"/>
                </a:rPr>
                <a:t>Dopo la scadenza di questi diritti, altri inventori, artisti e la società in generale possono costruire su di essi.</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2" name="Rettangolo 21">
            <a:extLst>
              <a:ext uri="{FF2B5EF4-FFF2-40B4-BE49-F238E27FC236}">
                <a16:creationId xmlns:a16="http://schemas.microsoft.com/office/drawing/2014/main" id="{753B4E08-4EC9-95FB-4362-E6749273ADA3}"/>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541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6197014" y="7200900"/>
            <a:ext cx="2066923" cy="1532146"/>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940088"/>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I DPI di solito concedono ai titolari dei diritti monopoli limitati nel tempo per utilizzare, vendere e promuovere le loro opere, impedendo ad altri di fare lo stesso senza il loro permesso (atti denominati violazioni).</a:t>
            </a:r>
          </a:p>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Tradizionalmente, le fonti IP sono state emesse dai paesi sviluppati, tuttavia anche i mercati in via di sviluppo stanno diventando fornitori chiave di PI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 livello globale, per nazione, gli Stati Uniti sono il più grande rivenditore di diritti di licenza IP, ma l’UE nel suo complesso è il più grande.</a:t>
            </a: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Molti prodotti e servizi scambiati sono basati su IP e le licenze e le tariffe guadagnate dall’uso della proprietà intellettuale sono specificamente una componente del commercio di servizi.</a:t>
            </a: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Che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cos’è</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proprietà</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Rettangolo 21">
            <a:extLst>
              <a:ext uri="{FF2B5EF4-FFF2-40B4-BE49-F238E27FC236}">
                <a16:creationId xmlns:a16="http://schemas.microsoft.com/office/drawing/2014/main" id="{78658A8D-0AF8-6EC4-379D-865DCBBC1C7D}"/>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8307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577059" y="2981370"/>
            <a:ext cx="3389050" cy="5847755"/>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BREVETTI</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Un brevetto è un diritto esclusivo concesso per un’invenzione, che è un prodotto o un processo che fornisce, in generale, un nuovo modo di fare qualcosa o offre una nuova soluzione tecnica a un problema. Per ottenere un brevetto, le informazioni tecniche sull’invenzione devono essere divulgate al pubblico in una domanda di brevetto.</a:t>
            </a:r>
          </a:p>
        </p:txBody>
      </p:sp>
      <p:sp>
        <p:nvSpPr>
          <p:cNvPr id="7" name="CasellaDiTesto 6">
            <a:extLst>
              <a:ext uri="{FF2B5EF4-FFF2-40B4-BE49-F238E27FC236}">
                <a16:creationId xmlns:a16="http://schemas.microsoft.com/office/drawing/2014/main" id="{BEA0FF3A-FE75-94B1-D18D-42753ECA6E59}"/>
              </a:ext>
            </a:extLst>
          </p:cNvPr>
          <p:cNvSpPr txBox="1"/>
          <p:nvPr/>
        </p:nvSpPr>
        <p:spPr>
          <a:xfrm>
            <a:off x="4127489" y="2981370"/>
            <a:ext cx="3409180" cy="5170646"/>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COPYRIGHTS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Il copyright (o diritto d'autore) è un termine legale usato per descrivere i diritti che i creatori hanno sulle loro opere letterarie e artistiche. Le opere coperte da copyright vanno da libri, musica, dipinti, sculture e film, a programmi per computer, banche dati, pubblicità, mappe e disegni tecnici.</a:t>
            </a:r>
          </a:p>
        </p:txBody>
      </p:sp>
      <p:sp>
        <p:nvSpPr>
          <p:cNvPr id="8" name="CasellaDiTesto 7">
            <a:extLst>
              <a:ext uri="{FF2B5EF4-FFF2-40B4-BE49-F238E27FC236}">
                <a16:creationId xmlns:a16="http://schemas.microsoft.com/office/drawing/2014/main" id="{BEA0FF3A-FE75-94B1-D18D-42753ECA6E59}"/>
              </a:ext>
            </a:extLst>
          </p:cNvPr>
          <p:cNvSpPr txBox="1"/>
          <p:nvPr/>
        </p:nvSpPr>
        <p:spPr>
          <a:xfrm>
            <a:off x="7698049" y="2981370"/>
            <a:ext cx="3409180" cy="4493538"/>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MARCHIO</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Un marchio è un segno in grado di distinguere i prodotti o i servizi di un'impresa da quelli di altre imprese (combinazione di parole, lettere, simboli e forme, colori, suoni, ecc.). I marchi sono protetti dai diritti di proprietà intellettuale.</a:t>
            </a:r>
          </a:p>
        </p:txBody>
      </p:sp>
      <p:sp>
        <p:nvSpPr>
          <p:cNvPr id="9" name="CasellaDiTesto 8">
            <a:extLst>
              <a:ext uri="{FF2B5EF4-FFF2-40B4-BE49-F238E27FC236}">
                <a16:creationId xmlns:a16="http://schemas.microsoft.com/office/drawing/2014/main" id="{BEA0FF3A-FE75-94B1-D18D-42753ECA6E59}"/>
              </a:ext>
            </a:extLst>
          </p:cNvPr>
          <p:cNvSpPr txBox="1"/>
          <p:nvPr/>
        </p:nvSpPr>
        <p:spPr>
          <a:xfrm>
            <a:off x="11268609" y="2981370"/>
            <a:ext cx="3140475" cy="3816429"/>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SEGRETI COMMERCIALI</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I segreti commerciali sono diritti di proprietà intellettuale (PI) su informazioni riservate che possono essere vendute o concesse in licenza.</a:t>
            </a: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asellaDiTesto 9">
            <a:extLst>
              <a:ext uri="{FF2B5EF4-FFF2-40B4-BE49-F238E27FC236}">
                <a16:creationId xmlns:a16="http://schemas.microsoft.com/office/drawing/2014/main" id="{BEA0FF3A-FE75-94B1-D18D-42753ECA6E59}"/>
              </a:ext>
            </a:extLst>
          </p:cNvPr>
          <p:cNvSpPr txBox="1"/>
          <p:nvPr/>
        </p:nvSpPr>
        <p:spPr>
          <a:xfrm>
            <a:off x="14570466" y="2981370"/>
            <a:ext cx="3572385" cy="4832092"/>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INDICAZIONI GEOGRAFICHE</a:t>
            </a: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Un’indicazione geografica (IG) è un segno utilizzato su prodotti che hanno una determinata origine geografica e possiedono qualità o una reputazione dovute a tale origine. Per funzionare come IG, un segno deve identificare un prodotto come originario di un determinato luogo.</a:t>
            </a:r>
          </a:p>
        </p:txBody>
      </p:sp>
      <p:cxnSp>
        <p:nvCxnSpPr>
          <p:cNvPr id="13" name="Connettore diritto 12">
            <a:extLst>
              <a:ext uri="{FF2B5EF4-FFF2-40B4-BE49-F238E27FC236}">
                <a16:creationId xmlns:a16="http://schemas.microsoft.com/office/drawing/2014/main" id="{40F1DE3A-5E14-1EB0-D6FF-6C1A7A8FA3EB}"/>
              </a:ext>
            </a:extLst>
          </p:cNvPr>
          <p:cNvCxnSpPr>
            <a:cxnSpLocks/>
          </p:cNvCxnSpPr>
          <p:nvPr/>
        </p:nvCxnSpPr>
        <p:spPr>
          <a:xfrm>
            <a:off x="4046799" y="302553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0F1DE3A-5E14-1EB0-D6FF-6C1A7A8FA3EB}"/>
              </a:ext>
            </a:extLst>
          </p:cNvPr>
          <p:cNvCxnSpPr>
            <a:cxnSpLocks/>
          </p:cNvCxnSpPr>
          <p:nvPr/>
        </p:nvCxnSpPr>
        <p:spPr>
          <a:xfrm>
            <a:off x="7617359"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0F1DE3A-5E14-1EB0-D6FF-6C1A7A8FA3EB}"/>
              </a:ext>
            </a:extLst>
          </p:cNvPr>
          <p:cNvCxnSpPr>
            <a:cxnSpLocks/>
          </p:cNvCxnSpPr>
          <p:nvPr/>
        </p:nvCxnSpPr>
        <p:spPr>
          <a:xfrm>
            <a:off x="11187919" y="303126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0F1DE3A-5E14-1EB0-D6FF-6C1A7A8FA3EB}"/>
              </a:ext>
            </a:extLst>
          </p:cNvPr>
          <p:cNvCxnSpPr>
            <a:cxnSpLocks/>
          </p:cNvCxnSpPr>
          <p:nvPr/>
        </p:nvCxnSpPr>
        <p:spPr>
          <a:xfrm>
            <a:off x="14489774"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BEA0FF3A-FE75-94B1-D18D-42753ECA6E59}"/>
              </a:ext>
            </a:extLst>
          </p:cNvPr>
          <p:cNvSpPr txBox="1"/>
          <p:nvPr/>
        </p:nvSpPr>
        <p:spPr>
          <a:xfrm>
            <a:off x="497150" y="2183368"/>
            <a:ext cx="16071232" cy="369332"/>
          </a:xfrm>
          <a:prstGeom prst="rect">
            <a:avLst/>
          </a:prstGeom>
          <a:noFill/>
        </p:spPr>
        <p:txBody>
          <a:bodyPr wrap="square" rtlCol="0">
            <a:spAutoFit/>
          </a:bodyPr>
          <a:lstStyle/>
          <a:p>
            <a:pPr algn="just"/>
            <a:r>
              <a:rPr lang="en-GB" i="1" dirty="0" err="1">
                <a:latin typeface="Microsoft Sans Serif" panose="020B0604020202020204" pitchFamily="34" charset="0"/>
                <a:ea typeface="Microsoft Sans Serif" panose="020B0604020202020204" pitchFamily="34" charset="0"/>
                <a:cs typeface="Microsoft Sans Serif" panose="020B0604020202020204" pitchFamily="34" charset="0"/>
              </a:rPr>
              <a:t>Definizioni</a:t>
            </a:r>
            <a:r>
              <a:rPr lang="en-GB"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i="1" dirty="0" err="1">
                <a:latin typeface="Microsoft Sans Serif" panose="020B0604020202020204" pitchFamily="34" charset="0"/>
                <a:ea typeface="Microsoft Sans Serif" panose="020B0604020202020204" pitchFamily="34" charset="0"/>
                <a:cs typeface="Microsoft Sans Serif" panose="020B0604020202020204" pitchFamily="34" charset="0"/>
              </a:rPr>
              <a:t>ufficiali</a:t>
            </a:r>
            <a:r>
              <a:rPr lang="en-GB" i="1" dirty="0">
                <a:latin typeface="Microsoft Sans Serif" panose="020B0604020202020204" pitchFamily="34" charset="0"/>
                <a:ea typeface="Microsoft Sans Serif" panose="020B0604020202020204" pitchFamily="34" charset="0"/>
                <a:cs typeface="Microsoft Sans Serif" panose="020B0604020202020204" pitchFamily="34" charset="0"/>
              </a:rPr>
              <a:t> del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World Intellectual Property Organisation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(WIPO)</a:t>
            </a:r>
          </a:p>
        </p:txBody>
      </p:sp>
      <p:pic>
        <p:nvPicPr>
          <p:cNvPr id="21" name="Immagine 20">
            <a:extLst>
              <a:ext uri="{FF2B5EF4-FFF2-40B4-BE49-F238E27FC236}">
                <a16:creationId xmlns:a16="http://schemas.microsoft.com/office/drawing/2014/main" id="{B22D7396-64A5-6C44-8C40-D5CED5192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965074"/>
            <a:ext cx="476458" cy="578226"/>
          </a:xfrm>
          <a:prstGeom prst="rect">
            <a:avLst/>
          </a:prstGeom>
        </p:spPr>
      </p:pic>
      <p:pic>
        <p:nvPicPr>
          <p:cNvPr id="11" name="Immagine 10"/>
          <p:cNvPicPr>
            <a:picLocks noChangeAspect="1"/>
          </p:cNvPicPr>
          <p:nvPr/>
        </p:nvPicPr>
        <p:blipFill>
          <a:blip r:embed="rId4"/>
          <a:stretch>
            <a:fillRect/>
          </a:stretch>
        </p:blipFill>
        <p:spPr>
          <a:xfrm>
            <a:off x="9601200" y="2901812"/>
            <a:ext cx="619125" cy="565288"/>
          </a:xfrm>
          <a:prstGeom prst="rect">
            <a:avLst/>
          </a:prstGeom>
        </p:spPr>
      </p:pic>
      <p:pic>
        <p:nvPicPr>
          <p:cNvPr id="22" name="Immagine 21"/>
          <p:cNvPicPr>
            <a:picLocks noChangeAspect="1"/>
          </p:cNvPicPr>
          <p:nvPr/>
        </p:nvPicPr>
        <p:blipFill>
          <a:blip r:embed="rId5"/>
          <a:stretch>
            <a:fillRect/>
          </a:stretch>
        </p:blipFill>
        <p:spPr>
          <a:xfrm>
            <a:off x="2016222" y="2933700"/>
            <a:ext cx="549356" cy="532189"/>
          </a:xfrm>
          <a:prstGeom prst="rect">
            <a:avLst/>
          </a:prstGeom>
        </p:spPr>
      </p:pic>
      <p:sp>
        <p:nvSpPr>
          <p:cNvPr id="23" name="CasellaDiTesto 22">
            <a:extLst>
              <a:ext uri="{FF2B5EF4-FFF2-40B4-BE49-F238E27FC236}">
                <a16:creationId xmlns:a16="http://schemas.microsoft.com/office/drawing/2014/main" id="{C42946DE-FC65-4998-B172-2226DBCFDA4B}"/>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DPI</a:t>
            </a:r>
          </a:p>
        </p:txBody>
      </p:sp>
      <p:pic>
        <p:nvPicPr>
          <p:cNvPr id="5" name="Picture 4">
            <a:extLst>
              <a:ext uri="{FF2B5EF4-FFF2-40B4-BE49-F238E27FC236}">
                <a16:creationId xmlns:a16="http://schemas.microsoft.com/office/drawing/2014/main" id="{0E6E6767-16CF-2C9F-6FF9-22A730C4601B}"/>
              </a:ext>
            </a:extLst>
          </p:cNvPr>
          <p:cNvPicPr>
            <a:picLocks noChangeAspect="1"/>
          </p:cNvPicPr>
          <p:nvPr/>
        </p:nvPicPr>
        <p:blipFill rotWithShape="1">
          <a:blip r:embed="rId6"/>
          <a:srcRect l="6345" t="7153" r="2792" b="6568"/>
          <a:stretch/>
        </p:blipFill>
        <p:spPr>
          <a:xfrm>
            <a:off x="12268200" y="361104"/>
            <a:ext cx="3428995" cy="2001738"/>
          </a:xfrm>
          <a:prstGeom prst="rect">
            <a:avLst/>
          </a:prstGeom>
        </p:spPr>
      </p:pic>
      <p:sp>
        <p:nvSpPr>
          <p:cNvPr id="2" name="Rettangolo 21">
            <a:extLst>
              <a:ext uri="{FF2B5EF4-FFF2-40B4-BE49-F238E27FC236}">
                <a16:creationId xmlns:a16="http://schemas.microsoft.com/office/drawing/2014/main" id="{CE1BB8EA-DA97-FDC0-A671-DE1F72E57877}"/>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3154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478423"/>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Se sei l’unico proprietario di un brevetto, l’invenzione a cui si applica il brevetto non può essere utilizzata (cioè distribuita, importata, venduta, fabbricata) senza il tuo consenso formale.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Il brevetto rimane in vigore con tutti i suoi effetti per un periodo di 20 anni (nella maggioranza dei casi) – a partire dal momento stesso della sua applicazione.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I brevetti </a:t>
            </a:r>
            <a:r>
              <a:rPr lang="it-IT" sz="3500" b="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non</a:t>
            </a:r>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 sono validi in tutti i paesi: il diritto che il brevetto dato garantisce sono limitati al paese di applicazione, e in conformità con la legge territoriale data (se presente).</a:t>
            </a: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4742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Brevetti</a:t>
            </a:r>
            <a:r>
              <a:rPr lang="en-US" sz="4000" b="1" dirty="0">
                <a:solidFill>
                  <a:srgbClr val="E076D1"/>
                </a:solidFill>
              </a:rPr>
              <a:t> </a:t>
            </a:r>
          </a:p>
        </p:txBody>
      </p:sp>
      <p:pic>
        <p:nvPicPr>
          <p:cNvPr id="3" name="Picture 2">
            <a:extLst>
              <a:ext uri="{FF2B5EF4-FFF2-40B4-BE49-F238E27FC236}">
                <a16:creationId xmlns:a16="http://schemas.microsoft.com/office/drawing/2014/main" id="{0F355D49-533E-7F65-B051-546CE159406C}"/>
              </a:ext>
            </a:extLst>
          </p:cNvPr>
          <p:cNvPicPr>
            <a:picLocks noChangeAspect="1"/>
          </p:cNvPicPr>
          <p:nvPr/>
        </p:nvPicPr>
        <p:blipFill>
          <a:blip r:embed="rId2"/>
          <a:stretch>
            <a:fillRect/>
          </a:stretch>
        </p:blipFill>
        <p:spPr>
          <a:xfrm>
            <a:off x="14899261" y="7048500"/>
            <a:ext cx="2895600" cy="1722053"/>
          </a:xfrm>
          <a:prstGeom prst="rect">
            <a:avLst/>
          </a:prstGeom>
        </p:spPr>
      </p:pic>
      <p:sp>
        <p:nvSpPr>
          <p:cNvPr id="2" name="Rettangolo 21">
            <a:extLst>
              <a:ext uri="{FF2B5EF4-FFF2-40B4-BE49-F238E27FC236}">
                <a16:creationId xmlns:a16="http://schemas.microsoft.com/office/drawing/2014/main" id="{BE0FF2BA-933E-F3AF-A927-ED5C614057E8}"/>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153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1931905"/>
            <a:ext cx="15733450" cy="6432530"/>
          </a:xfrm>
          <a:prstGeom prst="rect">
            <a:avLst/>
          </a:prstGeom>
          <a:noFill/>
        </p:spPr>
        <p:txBody>
          <a:bodyPr wrap="square" rtlCol="0">
            <a:spAutoFit/>
          </a:bodyPr>
          <a:lstStyle/>
          <a:p>
            <a:pPr algn="just"/>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In generale, i diritti d’autore, conosciuti anche come </a:t>
            </a:r>
            <a:r>
              <a:rPr lang="it-IT" sz="3200" dirty="0" err="1">
                <a:latin typeface="Microsoft Sans Serif" panose="020B0604020202020204" pitchFamily="34" charset="0"/>
                <a:ea typeface="Microsoft Sans Serif" panose="020B0604020202020204" pitchFamily="34" charset="0"/>
                <a:cs typeface="Microsoft Sans Serif" panose="020B0604020202020204" pitchFamily="34" charset="0"/>
              </a:rPr>
              <a:t>copirights</a:t>
            </a:r>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 si applicano alle opere che vengono comunemente indicate come prodotti «creativi», ma </a:t>
            </a:r>
            <a:r>
              <a:rPr lang="it-IT" sz="32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non </a:t>
            </a:r>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alle idee, alle metodologie, ai processi che portano alla loro creazione.</a:t>
            </a:r>
          </a:p>
          <a:p>
            <a:pPr algn="just"/>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Il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titolare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del copyright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acquisisce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due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diritti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Diritti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ECONOMICI – il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proprietario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può</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rivendicare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riformulazioni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finanziarie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derivanti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dall’uso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dell’opera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intellettuale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della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forma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d’arte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da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parte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altri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rPr>
              <a:t>Diritti MORALI – il proprietario può richiedere ricompense non 	economiche 	dall'uso dell'opera d'arte da parte di altri (cioè paternità, 	status e riconoscimento)</a:t>
            </a: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Copyrights</a:t>
            </a:r>
            <a:r>
              <a:rPr lang="en-US" sz="4000" b="1" dirty="0">
                <a:solidFill>
                  <a:srgbClr val="E076D1"/>
                </a:solidFill>
              </a:rPr>
              <a:t> </a:t>
            </a: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5219700"/>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59306" y="6815235"/>
            <a:ext cx="435185" cy="510356"/>
          </a:xfrm>
          <a:prstGeom prst="rect">
            <a:avLst/>
          </a:prstGeom>
        </p:spPr>
      </p:pic>
      <p:sp>
        <p:nvSpPr>
          <p:cNvPr id="3" name="CasellaDiTesto 2"/>
          <p:cNvSpPr txBox="1"/>
          <p:nvPr/>
        </p:nvSpPr>
        <p:spPr>
          <a:xfrm>
            <a:off x="13639800" y="3771900"/>
            <a:ext cx="4267200" cy="1077218"/>
          </a:xfrm>
          <a:prstGeom prst="rect">
            <a:avLst/>
          </a:prstGeom>
          <a:noFill/>
          <a:ln>
            <a:solidFill>
              <a:srgbClr val="B05894"/>
            </a:solidFill>
          </a:ln>
        </p:spPr>
        <p:txBody>
          <a:bodyPr wrap="square" rtlCol="0">
            <a:spAutoFit/>
          </a:bodyPr>
          <a:lstStyle/>
          <a:p>
            <a:r>
              <a:rPr lang="it-IT" sz="1600" b="1" dirty="0"/>
              <a:t>Registrazione</a:t>
            </a:r>
          </a:p>
          <a:p>
            <a:r>
              <a:rPr lang="it-IT" sz="1600" b="1" dirty="0"/>
              <a:t>Radiodiffusione</a:t>
            </a:r>
          </a:p>
          <a:p>
            <a:r>
              <a:rPr lang="it-IT" sz="1600" b="1" dirty="0"/>
              <a:t>Esibizione pubblica</a:t>
            </a:r>
          </a:p>
          <a:p>
            <a:r>
              <a:rPr lang="it-IT" sz="1600" b="1" dirty="0"/>
              <a:t>Varie (riproduzione in varie forme)</a:t>
            </a:r>
          </a:p>
        </p:txBody>
      </p:sp>
      <p:sp>
        <p:nvSpPr>
          <p:cNvPr id="11" name="CasellaDiTesto 10">
            <a:extLst>
              <a:ext uri="{FF2B5EF4-FFF2-40B4-BE49-F238E27FC236}">
                <a16:creationId xmlns:a16="http://schemas.microsoft.com/office/drawing/2014/main" id="{BEA0FF3A-FE75-94B1-D18D-42753ECA6E59}"/>
              </a:ext>
            </a:extLst>
          </p:cNvPr>
          <p:cNvSpPr txBox="1"/>
          <p:nvPr/>
        </p:nvSpPr>
        <p:spPr>
          <a:xfrm>
            <a:off x="346384" y="8031929"/>
            <a:ext cx="17595232" cy="646331"/>
          </a:xfrm>
          <a:prstGeom prst="rect">
            <a:avLst/>
          </a:prstGeom>
          <a:noFill/>
        </p:spPr>
        <p:txBody>
          <a:bodyPr wrap="square" rtlCol="0">
            <a:spAutoFit/>
          </a:bodyPr>
          <a:lstStyle/>
          <a:p>
            <a:pPr algn="just"/>
            <a:r>
              <a:rPr lang="it-IT" dirty="0">
                <a:latin typeface="Microsoft Sans Serif" panose="020B0604020202020204" pitchFamily="34" charset="0"/>
                <a:ea typeface="Microsoft Sans Serif" panose="020B0604020202020204" pitchFamily="34" charset="0"/>
                <a:cs typeface="Microsoft Sans Serif" panose="020B0604020202020204" pitchFamily="34" charset="0"/>
              </a:rPr>
              <a:t>Si prega di notare che, sebbene la protezione del copyright sia ottenuta senza registrazione formale, la maggior parte dei paesi ha messo in atto il proprio sistema di convalida per evitare qualsiasi spiacevole controversia.</a:t>
            </a:r>
          </a:p>
        </p:txBody>
      </p:sp>
      <p:pic>
        <p:nvPicPr>
          <p:cNvPr id="4" name="Picture 3">
            <a:extLst>
              <a:ext uri="{FF2B5EF4-FFF2-40B4-BE49-F238E27FC236}">
                <a16:creationId xmlns:a16="http://schemas.microsoft.com/office/drawing/2014/main" id="{DAF52D4D-FC03-6839-3574-AE4451743753}"/>
              </a:ext>
            </a:extLst>
          </p:cNvPr>
          <p:cNvPicPr>
            <a:picLocks noChangeAspect="1"/>
          </p:cNvPicPr>
          <p:nvPr/>
        </p:nvPicPr>
        <p:blipFill>
          <a:blip r:embed="rId3"/>
          <a:stretch>
            <a:fillRect/>
          </a:stretch>
        </p:blipFill>
        <p:spPr>
          <a:xfrm>
            <a:off x="11430000" y="398562"/>
            <a:ext cx="2962275" cy="1710435"/>
          </a:xfrm>
          <a:prstGeom prst="rect">
            <a:avLst/>
          </a:prstGeom>
        </p:spPr>
      </p:pic>
      <p:sp>
        <p:nvSpPr>
          <p:cNvPr id="2" name="Rettangolo 21">
            <a:extLst>
              <a:ext uri="{FF2B5EF4-FFF2-40B4-BE49-F238E27FC236}">
                <a16:creationId xmlns:a16="http://schemas.microsoft.com/office/drawing/2014/main" id="{C850927F-C231-F35E-8893-156E7DD3FB20}"/>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0328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401205"/>
          </a:xfrm>
          <a:prstGeom prst="rect">
            <a:avLst/>
          </a:prstGeom>
          <a:noFill/>
        </p:spPr>
        <p:txBody>
          <a:bodyPr wrap="square" rtlCol="0">
            <a:spAutoFit/>
          </a:bodyPr>
          <a:lstStyle/>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La protezione del marchio dura 10 anni e può essere rinnovata il maggior numero di volte possibile – dietro pagamento di una tassa.</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La domanda di marchio viene fatta a livello nazionale/territoriale, e rimane in vigore limitatamente alla regione di applicazione.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rPr>
              <a:t>Per la registrazione a livello internazionale, puoi registrare il tuo marchio in ogni ufficio nazionale di tuo interesse o tramite domanda tramite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WIPO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Sezione</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Esempi</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di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Marchi</a:t>
            </a:r>
            <a:r>
              <a:rPr lang="en-US" sz="4000" b="1" dirty="0">
                <a:solidFill>
                  <a:srgbClr val="E076D1"/>
                </a:solidFill>
              </a:rPr>
              <a:t> </a:t>
            </a:r>
          </a:p>
        </p:txBody>
      </p:sp>
      <p:sp>
        <p:nvSpPr>
          <p:cNvPr id="2" name="Rettangolo 21">
            <a:extLst>
              <a:ext uri="{FF2B5EF4-FFF2-40B4-BE49-F238E27FC236}">
                <a16:creationId xmlns:a16="http://schemas.microsoft.com/office/drawing/2014/main" id="{FCDE2BBF-2759-E984-FE91-E8FD0479BD3D}"/>
              </a:ext>
            </a:extLst>
          </p:cNvPr>
          <p:cNvSpPr/>
          <p:nvPr/>
        </p:nvSpPr>
        <p:spPr>
          <a:xfrm>
            <a:off x="497150" y="398562"/>
            <a:ext cx="9353843" cy="707886"/>
          </a:xfrm>
          <a:prstGeom prst="rect">
            <a:avLst/>
          </a:prstGeom>
        </p:spPr>
        <p:txBody>
          <a:bodyPr wrap="none">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DPI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2372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TotalTime>
  <Words>1779</Words>
  <Application>Microsoft Office PowerPoint</Application>
  <PresentationFormat>Custom</PresentationFormat>
  <Paragraphs>168</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Microsoft Sans Serif</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gloria ridolfi</cp:lastModifiedBy>
  <cp:revision>67</cp:revision>
  <dcterms:created xsi:type="dcterms:W3CDTF">2022-02-25T10:54:18Z</dcterms:created>
  <dcterms:modified xsi:type="dcterms:W3CDTF">2023-01-27T08:13:41Z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