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8"/>
  </p:notesMasterIdLst>
  <p:sldIdLst>
    <p:sldId id="256" r:id="rId3"/>
    <p:sldId id="257" r:id="rId4"/>
    <p:sldId id="261" r:id="rId5"/>
    <p:sldId id="258" r:id="rId6"/>
    <p:sldId id="260" r:id="rId7"/>
    <p:sldId id="266" r:id="rId8"/>
    <p:sldId id="267" r:id="rId9"/>
    <p:sldId id="268" r:id="rId10"/>
    <p:sldId id="269" r:id="rId11"/>
    <p:sldId id="270" r:id="rId12"/>
    <p:sldId id="26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1" r:id="rId21"/>
    <p:sldId id="283" r:id="rId22"/>
    <p:sldId id="295" r:id="rId23"/>
    <p:sldId id="285" r:id="rId24"/>
    <p:sldId id="27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73" r:id="rId34"/>
    <p:sldId id="294" r:id="rId35"/>
    <p:sldId id="274" r:id="rId36"/>
    <p:sldId id="259" r:id="rId3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894"/>
    <a:srgbClr val="ECAAE3"/>
    <a:srgbClr val="F5D3F0"/>
    <a:srgbClr val="E58BD8"/>
    <a:srgbClr val="D18A21"/>
    <a:srgbClr val="FFECFC"/>
    <a:srgbClr val="E07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7" d="100"/>
          <a:sy n="77" d="100"/>
        </p:scale>
        <p:origin x="27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Il </a:t>
          </a:r>
          <a:r>
            <a:rPr lang="it-IT" sz="3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digital</a:t>
          </a:r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storytelling è la pratica che consiste nell'utilizzare le nuove tecnologie per raccontare storie, cercando di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creare valore </a:t>
          </a:r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attraverso i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meccanismi della narrazione.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3526" custLinFactNeighborY="14412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progetti di </a:t>
          </a:r>
          <a:r>
            <a:rPr lang="it-IT" sz="3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digital</a:t>
          </a:r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storytelling sono funzionali perché consentono di capire, con maggiore profondità rispetto allo storytelling tradizionale, che voi e la vostra impresa avete la possibilità di essere un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grande punto di forza.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11507" custLinFactNeighborY="9418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storia digitale permette agli autori di esprimere il loro pensiero in modo personale.</a:t>
          </a:r>
        </a:p>
        <a:p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Il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punto di vista </a:t>
          </a:r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 una storia digitale definisce anche i concetti specifici che gli autori vogliono trasmettere al pubblico.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28675" custLinFactNeighborY="56765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Le storie digitali efficaci suscitano una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reazione emotiva 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da parte del pubblico. </a:t>
          </a:r>
        </a:p>
        <a:p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storia che coinvolge le emozioni fondamentali si impadronisce dei nostri cuori. Le storie digitali che affrontano questi temi hanno maggiori probabilità di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catturare l'attenzione del pubblico 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 possono aiutare gli autori a stabilire un legame con il pubblico.</a:t>
          </a:r>
        </a:p>
        <a:p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Le persone tendono a sostenere chi è disposto a raccontare storie emotivamente coinvolgenti.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-10524" custLinFactNeighborY="-4701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voce registrata </a:t>
          </a:r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può aggiungere una sfumatura alla storia digitale e renderla più speciale. Una voce può trasmettere significati e intenzioni in modo molto personalizzato.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16669" custLinFactNeighborY="-9149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ctr"/>
          <a:endParaRPr lang="en-U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it-IT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creatori di storie digitali devono essere parsimoniosi nell'uso del </a:t>
          </a:r>
          <a:r>
            <a:rPr lang="it-IT" sz="2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testo, del dialogo e delle immagini. </a:t>
          </a:r>
          <a:r>
            <a:rPr lang="it-IT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La narrazione digitale è principalmente un mezzo visivo, e raccontare con le immagini significa usare correttamente la giustapposizione di </a:t>
          </a:r>
          <a:r>
            <a:rPr lang="it-IT" sz="2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linguaggio e immagini </a:t>
          </a:r>
          <a:r>
            <a:rPr lang="it-IT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 creare una narrazione. </a:t>
          </a:r>
        </a:p>
        <a:p>
          <a:pPr algn="just"/>
          <a:r>
            <a:rPr lang="it-IT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In termini di economia del tempo, la maggior parte delle storie digitali tende a essere </a:t>
          </a:r>
          <a:r>
            <a:rPr lang="it-IT" sz="2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breve. </a:t>
          </a:r>
          <a:r>
            <a:rPr lang="it-IT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Limitare la portata di una storia digitale offre due vantaggi: il processo di creazione della storia è più gestibile e impone all'autore di concentrarsi solo sugli elementi essenziali della storia.</a:t>
          </a:r>
        </a:p>
        <a:p>
          <a:pPr algn="ctr"/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2878" custLinFactNeighborY="7189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ctr"/>
          <a:endParaRPr lang="en-U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Gli storyteller devono essere in grado di riportare la storia indietro o di farla avanzare quando necessario. In alcuni casi, per migliorare il ritmo di una storia digitale è necessario decidere quali parti della storia possono essere omesse.</a:t>
          </a:r>
        </a:p>
        <a:p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Esistono diversi effetti visivi e audio che possono aiutare a </a:t>
          </a:r>
          <a:r>
            <a: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stabilire il ritmo di una storia digitale</a:t>
          </a:r>
          <a:r>
            <a: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Effetti visivi rapidi e musica in levare, ad esempio, suggeriscono urgenza ed eccitazione. Una musica più lenta, invece, può suggerire drammaticità e contemplazione.</a:t>
          </a:r>
        </a:p>
        <a:p>
          <a:pPr algn="ctr"/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ScaleX="84624" custScaleY="57041" custLinFactNeighborX="-20271" custLinFactNeighborY="-4993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</a:t>
          </a:r>
          <a:r>
            <a:rPr lang="it-IT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colonna sonora </a:t>
          </a:r>
          <a:r>
            <a:rPr lang="it-IT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può migliorare e sottolineare notevolmente una storia digitale, aggiungendo complessità e profondità alla narrazione.</a:t>
          </a: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8235" custLinFactNeighborY="-5205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12495" y="0"/>
          <a:ext cx="6388304" cy="2643693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Il </a:t>
          </a:r>
          <a:r>
            <a:rPr lang="it-IT" sz="32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digital</a:t>
          </a: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storytelling è la pratica che consiste nell'utilizzare le nuove tecnologie per raccontare storie, cercando di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creare valore </a:t>
          </a: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attraverso i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meccanismi della narrazione.</a:t>
          </a:r>
        </a:p>
      </dsp:txBody>
      <dsp:txXfrm>
        <a:off x="89926" y="77431"/>
        <a:ext cx="6233442" cy="2488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13834" y="0"/>
          <a:ext cx="7072765" cy="315376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progetti di </a:t>
          </a:r>
          <a:r>
            <a:rPr lang="it-IT" sz="32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digital</a:t>
          </a: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storytelling sono funzionali perché consentono di capire, con maggiore profondità rispetto allo storytelling tradizionale, che voi e la vostra impresa avete la possibilità di essere un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grande punto di forza.</a:t>
          </a:r>
        </a:p>
      </dsp:txBody>
      <dsp:txXfrm>
        <a:off x="106204" y="92370"/>
        <a:ext cx="6888025" cy="2969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13543" y="0"/>
          <a:ext cx="6924343" cy="3246238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storia digitale permette agli autori di esprimere il loro pensiero in modo personale.</a:t>
          </a:r>
        </a:p>
        <a:p>
          <a:pPr marL="0" lvl="0" indent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Il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punto di vista </a:t>
          </a: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 una storia digitale definisce anche i concetti specifici che gli autori vogliono trasmettere al pubblico.</a:t>
          </a:r>
        </a:p>
      </dsp:txBody>
      <dsp:txXfrm>
        <a:off x="108622" y="95079"/>
        <a:ext cx="6734185" cy="3056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6692509" cy="5410467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Le storie digitali efficaci suscitano una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reazione emotiva 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da parte del pubblico. </a:t>
          </a:r>
        </a:p>
        <a:p>
          <a:pPr marL="0" lvl="0" indent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storia che coinvolge le emozioni fondamentali si impadronisce dei nostri cuori. Le storie digitali che affrontano questi temi hanno maggiori probabilità di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catturare l'attenzione del pubblico 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 possono aiutare gli autori a stabilire un legame con il pubblico.</a:t>
          </a:r>
        </a:p>
        <a:p>
          <a:pPr marL="0" lvl="0" indent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Le persone tendono a sostenere chi è disposto a raccontare storie emotivamente coinvolgenti.</a:t>
          </a:r>
        </a:p>
      </dsp:txBody>
      <dsp:txXfrm>
        <a:off x="158467" y="158467"/>
        <a:ext cx="6375575" cy="5093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12644" y="0"/>
          <a:ext cx="6464355" cy="2796093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voce registrata </a:t>
          </a: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può aggiungere una sfumatura alla storia digitale e renderla più speciale. Una voce può trasmettere significati e intenzioni in modo molto personalizzato.</a:t>
          </a:r>
        </a:p>
      </dsp:txBody>
      <dsp:txXfrm>
        <a:off x="94539" y="81895"/>
        <a:ext cx="6300565" cy="26323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15321" y="0"/>
          <a:ext cx="7833278" cy="4648201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 creatori di storie digitali devono essere parsimoniosi nell'uso del </a:t>
          </a:r>
          <a:r>
            <a:rPr lang="it-IT" sz="26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testo, del dialogo e delle immagini. </a:t>
          </a:r>
          <a:r>
            <a:rPr lang="it-IT" sz="2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La narrazione digitale è principalmente un mezzo visivo, e raccontare con le immagini significa usare correttamente la giustapposizione di </a:t>
          </a:r>
          <a:r>
            <a:rPr lang="it-IT" sz="26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linguaggio e immagini </a:t>
          </a:r>
          <a:r>
            <a:rPr lang="it-IT" sz="2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 creare una narrazione.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In termini di economia del tempo, la maggior parte delle storie digitali tende a essere </a:t>
          </a:r>
          <a:r>
            <a:rPr lang="it-IT" sz="26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breve. </a:t>
          </a:r>
          <a:r>
            <a:rPr lang="it-IT" sz="2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Limitare la portata di una storia digitale offre due vantaggi: il processo di creazione della storia è più gestibile e impone all'autore di concentrarsi solo sugli elementi essenziali della storia.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51462" y="136141"/>
        <a:ext cx="7560996" cy="43759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9589283" cy="4190965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Gli storyteller devono essere in grado di riportare la storia indietro o di farla avanzare quando necessario. In alcuni casi, per migliorare il ritmo di una storia digitale è necessario decidere quali parti della storia possono essere omesse.</a:t>
          </a:r>
        </a:p>
        <a:p>
          <a:pPr marL="0" lvl="0" indent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Esistono diversi effetti visivi e audio che possono aiutare a </a:t>
          </a:r>
          <a:r>
            <a:rPr lang="it-IT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stabilire il ritmo di una storia digitale</a:t>
          </a:r>
          <a:r>
            <a:rPr lang="it-IT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Effetti visivi rapidi e musica in levare, ad esempio, suggeriscono urgenza ed eccitazione. Una musica più lenta, invece, può suggerire drammaticità e contemplazione.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22749" y="122749"/>
        <a:ext cx="9343785" cy="3945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6250" y="0"/>
          <a:ext cx="6394549" cy="2643693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Una </a:t>
          </a:r>
          <a:r>
            <a:rPr lang="it-IT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colonna sonora </a:t>
          </a:r>
          <a:r>
            <a:rPr lang="it-IT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può migliorare e sottolineare notevolmente una storia digitale, aggiungendo complessità e profondità alla narrazione.</a:t>
          </a:r>
        </a:p>
      </dsp:txBody>
      <dsp:txXfrm>
        <a:off x="83681" y="77431"/>
        <a:ext cx="6239687" cy="2488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1F20-85E2-4224-8D8C-1E86A3ABFAB7}" type="datetimeFigureOut">
              <a:rPr lang="it-IT" smtClean="0"/>
              <a:t>28/10/2022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BC10-CF49-4F26-AB07-C2C1FA94BA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18" name="bg object 18"/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3B8A40FF-BCCA-4458-BE33-0DE6267D64E8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0E4C1E87-1514-4CA3-BDDE-558D9D270F89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94FA3A65-A307-4ADB-BA2E-7FD2EACD12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26D29DB-FC6D-447F-BCA1-BAEB3C10C957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id="{432897F3-8DC0-4BA4-896A-9DD05ACCAE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9BAFE55B-7408-4744-9BC5-461DF6568996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0DF0045C-60C2-4FAF-B4AC-8012DA50A2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1C10D7-2AAC-4F4D-A7C0-605FC39B7E80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2FFA7B-73B6-441C-A2CC-6EA9F6EE7337}"/>
              </a:ext>
            </a:extLst>
          </p:cNvPr>
          <p:cNvGrpSpPr/>
          <p:nvPr userDrawn="1"/>
        </p:nvGrpSpPr>
        <p:grpSpPr>
          <a:xfrm>
            <a:off x="0" y="1775463"/>
            <a:ext cx="18288000" cy="3595707"/>
            <a:chOff x="-24581" y="1790700"/>
            <a:chExt cx="18288000" cy="3595707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1F37E96-FE8D-476B-BFB0-28ED7F39709E}"/>
                </a:ext>
              </a:extLst>
            </p:cNvPr>
            <p:cNvSpPr/>
            <p:nvPr/>
          </p:nvSpPr>
          <p:spPr>
            <a:xfrm>
              <a:off x="-24581" y="3473853"/>
              <a:ext cx="18288000" cy="514350"/>
            </a:xfrm>
            <a:custGeom>
              <a:avLst/>
              <a:gdLst/>
              <a:ahLst/>
              <a:cxnLst/>
              <a:rect l="l" t="t" r="r" b="b"/>
              <a:pathLst>
                <a:path w="18288000" h="514350">
                  <a:moveTo>
                    <a:pt x="0" y="514349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514349"/>
                  </a:lnTo>
                  <a:lnTo>
                    <a:pt x="0" y="514349"/>
                  </a:lnTo>
                  <a:close/>
                </a:path>
              </a:pathLst>
            </a:custGeom>
            <a:solidFill>
              <a:srgbClr val="B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B0E2C8F-4A84-4AD4-8BC1-F61351B5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790700"/>
              <a:ext cx="3876674" cy="359570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E95E46FD-F467-4ADE-ABD0-E6A4A9FE2A87}"/>
              </a:ext>
            </a:extLst>
          </p:cNvPr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D778CF7E-9520-4B30-8263-3DF7E2FD8C1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9" name="bg object 18">
            <a:extLst>
              <a:ext uri="{FF2B5EF4-FFF2-40B4-BE49-F238E27FC236}">
                <a16:creationId xmlns:a16="http://schemas.microsoft.com/office/drawing/2014/main" id="{596AACBD-3C44-44F7-A794-D07294759216}"/>
              </a:ext>
            </a:extLst>
          </p:cNvPr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DC67AE64-9ED4-47FE-8345-37E800B47F7D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CB47688-E4F5-4E94-9C96-F9D5A61FA187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5F35078-FC84-46BA-8493-4689CDB1AA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201DC64-4478-4EB9-9025-51D6079FF496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C346AD7-BE02-4237-8C03-A128D4DB66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75C40D4-E192-496A-B2DE-5B4634DF9FD1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492B8A7E-0267-433F-BD96-9BA3EC33D5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54CE27-4B34-4A2D-BBA3-5AAF26A98167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9E953B-CAA4-449F-ACCE-41955DA3CD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453887"/>
            <a:ext cx="1711842" cy="1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4f-network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lideshare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smilebox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xpress.adobe.com/page/2qRg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wevideo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powto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nchor.f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ugit.co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4f-network.e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3" name="object 3"/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22E22E-102D-4F39-871D-A47062F5E08F}"/>
              </a:ext>
            </a:extLst>
          </p:cNvPr>
          <p:cNvSpPr txBox="1"/>
          <p:nvPr/>
        </p:nvSpPr>
        <p:spPr>
          <a:xfrm>
            <a:off x="5867400" y="6438900"/>
            <a:ext cx="586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Titolo</a:t>
            </a:r>
            <a:r>
              <a:rPr lang="en-US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training</a:t>
            </a:r>
            <a:r>
              <a:rPr lang="en-US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 Storytelling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FF77D8-BE9E-336F-6009-FF57C57DF311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D2F895-7262-9633-90DA-F2BB33FD2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2375174-01C0-46F5-8A58-C262AF95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795210"/>
            <a:ext cx="7658100" cy="5410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1.5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Tipologie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Digital Storytelling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1447800" y="3543300"/>
            <a:ext cx="9144000" cy="466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Pagine web con eventuale commento sonoro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Fumetti e strisce a fumetti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Avatar parlanti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Podcast e programmi radiofonici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Slideshow con commento audio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Animazioni video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Video e cortometraggi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Intervista virtuale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Notizie televisive o radiofoniche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Pubblicità o campagna di sensibilizzazione 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1D85BEDC-D494-4B4C-877F-AABAB4D47023}"/>
              </a:ext>
            </a:extLst>
          </p:cNvPr>
          <p:cNvSpPr txBox="1"/>
          <p:nvPr/>
        </p:nvSpPr>
        <p:spPr>
          <a:xfrm>
            <a:off x="1447800" y="157329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2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31155" y="2835176"/>
            <a:ext cx="2658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</a:t>
            </a:r>
            <a:r>
              <a:rPr lang="it-IT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è la pratica di utilizzare le nuove tecnologie per raccontare storie.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62671" y="2835176"/>
            <a:ext cx="2726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L'utilizzo del </a:t>
            </a:r>
            <a:r>
              <a:rPr lang="it-IT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nel marketing esemplifica la forza che può avere un marchio 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569551" y="2835176"/>
            <a:ext cx="2371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 storia digitale utilizza materiale esistente su supporti elettronici.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326712" y="5837540"/>
            <a:ext cx="2267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Esistono molte tipologie di </a:t>
            </a:r>
            <a:r>
              <a:rPr lang="it-IT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Punto di vista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1455174" y="3989338"/>
            <a:ext cx="4183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 sono alcuni elementi che devono essere considerati nella realizzazione di una storia digitale. Questi elementi possono essere utilizzati come punto di partenza per l'intero percorso.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332142"/>
              </p:ext>
            </p:extLst>
          </p:nvPr>
        </p:nvGraphicFramePr>
        <p:xfrm>
          <a:off x="6553200" y="3619500"/>
          <a:ext cx="6937887" cy="324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3AFDA297-E3F8-4101-803D-4986D2997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0800" y="4152900"/>
            <a:ext cx="1676440" cy="16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897F12B-A617-475B-BA46-F6702BA1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00500"/>
            <a:ext cx="6553200" cy="43647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2.2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Contenuto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emozionale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600418"/>
              </p:ext>
            </p:extLst>
          </p:nvPr>
        </p:nvGraphicFramePr>
        <p:xfrm>
          <a:off x="8991600" y="2552700"/>
          <a:ext cx="6705600" cy="541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id="{EE061975-28C8-4C93-AEB6-7C2B34B7ED23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3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842377-8F53-412B-ACA6-5171641FC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619500"/>
            <a:ext cx="7162800" cy="47720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2.3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Registrare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propria voce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133933"/>
              </p:ext>
            </p:extLst>
          </p:nvPr>
        </p:nvGraphicFramePr>
        <p:xfrm>
          <a:off x="2895600" y="4838700"/>
          <a:ext cx="6477000" cy="27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id="{6A9BB58D-19CE-4614-B1A7-ABA124F16660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B975F39-38CE-4E2D-8A60-92B8E81C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911792"/>
            <a:ext cx="6705600" cy="4463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Economia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867916"/>
              </p:ext>
            </p:extLst>
          </p:nvPr>
        </p:nvGraphicFramePr>
        <p:xfrm>
          <a:off x="1905000" y="3619500"/>
          <a:ext cx="7848600" cy="46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id="{FF470EE1-1990-4A25-8F61-7BE5D04ECBB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5A8932-9375-4BCC-B067-E5FBCAC8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55" y="3136488"/>
            <a:ext cx="3628215" cy="5253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1896987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2.5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Ritmo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945247"/>
              </p:ext>
            </p:extLst>
          </p:nvPr>
        </p:nvGraphicFramePr>
        <p:xfrm>
          <a:off x="6096000" y="4000500"/>
          <a:ext cx="1135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id="{7253613D-2F3A-45E3-89F7-672C036B7777}"/>
              </a:ext>
            </a:extLst>
          </p:cNvPr>
          <p:cNvSpPr txBox="1"/>
          <p:nvPr/>
        </p:nvSpPr>
        <p:spPr>
          <a:xfrm>
            <a:off x="1455174" y="990588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0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9E62B83-81E5-48CA-8DB9-21FBC098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95700"/>
            <a:ext cx="7096125" cy="472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2.6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Soundtrack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290393"/>
              </p:ext>
            </p:extLst>
          </p:nvPr>
        </p:nvGraphicFramePr>
        <p:xfrm>
          <a:off x="7848600" y="4991100"/>
          <a:ext cx="6400800" cy="264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id="{E5E50C6A-C69A-4B3F-BA1D-506B3603380B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6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DA1DE18-9AF9-489E-A95B-FC69A0D6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13221"/>
            <a:ext cx="15163800" cy="42210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2.7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Altri elementi di una Digital Story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1676400" y="3735593"/>
            <a:ext cx="14630400" cy="373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600"/>
              </a:lnSpc>
              <a:buBlip>
                <a:blip r:embed="rId3"/>
              </a:buBlip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Opportunità di coinvolgimento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Una buona storia digitale consente agli spettatori di interagire attraverso una serie di opportunità di coinvolgimento (ad esempio: condivisione delle informazioni attraverso i social media, commenti, iscrizione ai podcast, contributo ai contenuti).</a:t>
            </a:r>
          </a:p>
          <a:p>
            <a:pPr marL="342900" indent="-342900" algn="just">
              <a:lnSpc>
                <a:spcPts val="3600"/>
              </a:lnSpc>
              <a:buBlip>
                <a:blip r:embed="rId3"/>
              </a:buBlip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Struttura tecnica e contenuti organizzati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Gli strumenti tecnici che possono contribuire a una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 efficace includono un sistema di gestione dei contenuti personalizzato, strumenti di collaborazione e un quadro analitico per misurare il comportamento del pubblico.</a:t>
            </a:r>
          </a:p>
          <a:p>
            <a:pPr marL="342900" indent="-342900" algn="just">
              <a:lnSpc>
                <a:spcPts val="3600"/>
              </a:lnSpc>
              <a:buBlip>
                <a:blip r:embed="rId3"/>
              </a:buBlip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 visivo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Le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 dovrebbero incoraggiare anche una lettura più agevole. Ciò si ottiene attraverso l'uso di spazi chiari e la scelta accurata di font e dimensioni dei caratteri. 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20FC6E28-5E50-4215-B3DE-7B46EDA6DD97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8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566092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721562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60280" y="2937519"/>
            <a:ext cx="2582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Affrontando il punto di vista di una </a:t>
            </a:r>
            <a:r>
              <a:rPr lang="it-IT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 si definiscono concetti specifici 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7052334" y="2989634"/>
            <a:ext cx="2548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storie digitali efficaci suscitano una reazione emotiva nel pubblico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533628" y="2835176"/>
            <a:ext cx="2941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 voce registrata può aggiungere sfumature a una storia digitale e renderla più personale.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E063B894-E288-0F01-6832-64D7C4901115}"/>
              </a:ext>
            </a:extLst>
          </p:cNvPr>
          <p:cNvSpPr/>
          <p:nvPr/>
        </p:nvSpPr>
        <p:spPr>
          <a:xfrm>
            <a:off x="10921074" y="5595022"/>
            <a:ext cx="3566092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CCB46CD-CCFE-C020-E70D-1AE15A76DA06}"/>
              </a:ext>
            </a:extLst>
          </p:cNvPr>
          <p:cNvSpPr/>
          <p:nvPr/>
        </p:nvSpPr>
        <p:spPr>
          <a:xfrm>
            <a:off x="6336836" y="5579999"/>
            <a:ext cx="3721563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234611" y="5752483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Praticando economia dei tempi, la maggior parte delle storie digitali tende ad essere breve.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  <p:sp>
        <p:nvSpPr>
          <p:cNvPr id="30" name="Rectangle 58">
            <a:extLst>
              <a:ext uri="{FF2B5EF4-FFF2-40B4-BE49-F238E27FC236}">
                <a16:creationId xmlns:a16="http://schemas.microsoft.com/office/drawing/2014/main" id="{FBDB3B8D-AF54-C9D8-640A-2A004C58DEE0}"/>
              </a:ext>
            </a:extLst>
          </p:cNvPr>
          <p:cNvSpPr/>
          <p:nvPr/>
        </p:nvSpPr>
        <p:spPr>
          <a:xfrm>
            <a:off x="6905455" y="5752483"/>
            <a:ext cx="2997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 migliorare il ritmo di una storia digitale è necessario decidere quali parti della storia possono essere omesse.</a:t>
            </a: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60A20428-C5AC-B742-EA84-67B91F011E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6125533"/>
            <a:ext cx="435185" cy="510356"/>
          </a:xfrm>
          <a:prstGeom prst="rect">
            <a:avLst/>
          </a:prstGeom>
        </p:spPr>
      </p:pic>
      <p:sp>
        <p:nvSpPr>
          <p:cNvPr id="33" name="Rectangle 58">
            <a:extLst>
              <a:ext uri="{FF2B5EF4-FFF2-40B4-BE49-F238E27FC236}">
                <a16:creationId xmlns:a16="http://schemas.microsoft.com/office/drawing/2014/main" id="{1B40CE59-1106-64DD-FC59-A91DC52E3D4A}"/>
              </a:ext>
            </a:extLst>
          </p:cNvPr>
          <p:cNvSpPr/>
          <p:nvPr/>
        </p:nvSpPr>
        <p:spPr>
          <a:xfrm>
            <a:off x="11569551" y="5771025"/>
            <a:ext cx="2606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 colonna sonora può aggiungere complessità e profondità alla narrazione</a:t>
            </a:r>
          </a:p>
        </p:txBody>
      </p:sp>
      <p:pic>
        <p:nvPicPr>
          <p:cNvPr id="34" name="object 2">
            <a:extLst>
              <a:ext uri="{FF2B5EF4-FFF2-40B4-BE49-F238E27FC236}">
                <a16:creationId xmlns:a16="http://schemas.microsoft.com/office/drawing/2014/main" id="{7D0822C7-B81C-7367-D2B2-BB294CD13E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6125533"/>
            <a:ext cx="435185" cy="510356"/>
          </a:xfrm>
          <a:prstGeom prst="rect">
            <a:avLst/>
          </a:prstGeom>
        </p:spPr>
      </p:pic>
      <p:sp>
        <p:nvSpPr>
          <p:cNvPr id="21" name="CuadroTexto 1">
            <a:extLst>
              <a:ext uri="{FF2B5EF4-FFF2-40B4-BE49-F238E27FC236}">
                <a16:creationId xmlns:a16="http://schemas.microsoft.com/office/drawing/2014/main" id="{BDDE12B1-00C7-4A1C-8D73-88C71FF06BAE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571123" y="826525"/>
            <a:ext cx="527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Obiettivi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finalità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BB7DBF-2106-41DB-8A1B-0DC740ED66F0}"/>
              </a:ext>
            </a:extLst>
          </p:cNvPr>
          <p:cNvSpPr txBox="1"/>
          <p:nvPr/>
        </p:nvSpPr>
        <p:spPr>
          <a:xfrm>
            <a:off x="1571123" y="1972523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termine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corso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sarete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grado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2322419" y="3238366"/>
            <a:ext cx="590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Capire cos'è il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AF9D6F-057A-419A-8258-16F5D0B83874}"/>
              </a:ext>
            </a:extLst>
          </p:cNvPr>
          <p:cNvSpPr txBox="1"/>
          <p:nvPr/>
        </p:nvSpPr>
        <p:spPr>
          <a:xfrm>
            <a:off x="2328109" y="4497415"/>
            <a:ext cx="795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 consapevoli delle principali caratteristiche e potenzialità del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E2FE64-2B8D-4D64-8B27-C2EB62F25D86}"/>
              </a:ext>
            </a:extLst>
          </p:cNvPr>
          <p:cNvSpPr txBox="1"/>
          <p:nvPr/>
        </p:nvSpPr>
        <p:spPr>
          <a:xfrm>
            <a:off x="2322419" y="5987157"/>
            <a:ext cx="716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Conoscere gli strumenti di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più comuni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123" y="3271075"/>
            <a:ext cx="435185" cy="510356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621B329D-F6F5-4D0C-ADF3-EF47DC304E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3349" y="4633144"/>
            <a:ext cx="435185" cy="510356"/>
          </a:xfrm>
          <a:prstGeom prst="rect">
            <a:avLst/>
          </a:prstGeom>
        </p:spPr>
      </p:pic>
      <p:pic>
        <p:nvPicPr>
          <p:cNvPr id="17" name="object 2">
            <a:extLst>
              <a:ext uri="{FF2B5EF4-FFF2-40B4-BE49-F238E27FC236}">
                <a16:creationId xmlns:a16="http://schemas.microsoft.com/office/drawing/2014/main" id="{6EF133E2-2570-45BD-B6C8-D8377B1DAA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123" y="5989767"/>
            <a:ext cx="435185" cy="510356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F93D718-DE5C-43FB-B964-A6626E9892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123" y="7346390"/>
            <a:ext cx="435185" cy="510356"/>
          </a:xfrm>
          <a:prstGeom prst="rect">
            <a:avLst/>
          </a:prstGeom>
        </p:spPr>
      </p:pic>
      <p:sp>
        <p:nvSpPr>
          <p:cNvPr id="12" name="CuadroTexto 8">
            <a:extLst>
              <a:ext uri="{FF2B5EF4-FFF2-40B4-BE49-F238E27FC236}">
                <a16:creationId xmlns:a16="http://schemas.microsoft.com/office/drawing/2014/main" id="{4E7732AF-EE18-4805-973E-FA3B375D6F1A}"/>
              </a:ext>
            </a:extLst>
          </p:cNvPr>
          <p:cNvSpPr txBox="1"/>
          <p:nvPr/>
        </p:nvSpPr>
        <p:spPr>
          <a:xfrm>
            <a:off x="2322419" y="7200039"/>
            <a:ext cx="797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Comprendere l'importanza dei social network come canali di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9FF1AF-9A04-4C17-BA39-554157FFB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82" y="2717240"/>
            <a:ext cx="69532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9751084-D1C5-4746-907E-9E1482EDF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47443"/>
            <a:ext cx="3195399" cy="4800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73076B0-ACCF-4C2E-9318-9062583A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528542"/>
            <a:ext cx="7848600" cy="32057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3: Social Media e Digital Storytelling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Transmedia storytelling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7543800" y="4778247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soglia di attenzione delle persone è ai minimi storici.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 così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poco tempo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dedicato dagli spettatori a ogni contenuto, gli storyteller digitali hanno solo pochi secondi per trasmettere la loro storia al pubblico 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366625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153FEDD3-8978-49DD-B1EF-A9D67C80E231}"/>
              </a:ext>
            </a:extLst>
          </p:cNvPr>
          <p:cNvSpPr/>
          <p:nvPr/>
        </p:nvSpPr>
        <p:spPr>
          <a:xfrm>
            <a:off x="10153098" y="1943100"/>
            <a:ext cx="5896800" cy="5896418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639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Transmedia storytelling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3347443"/>
            <a:ext cx="6622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buona notizia è che con le storie digitali e l'alfabetizzazione digitale del pubblico, non è necessario raccontare tutta la storia in una volta sola. I social media consentono di intrecciare narrazioni digitali su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più piattaforme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un metodo chiamato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transmedia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storytelling. 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transmedia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aiuta a sviluppare la personalità del vostro marchio come un personaggio completo. Dovete essere in grado di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mostrare diversi lati del vostro marchio su diversi canali di social media.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271EDB7-3A05-4E03-8791-9317DDB3C624}"/>
              </a:ext>
            </a:extLst>
          </p:cNvPr>
          <p:cNvSpPr>
            <a:spLocks noChangeAspect="1"/>
          </p:cNvSpPr>
          <p:nvPr/>
        </p:nvSpPr>
        <p:spPr>
          <a:xfrm>
            <a:off x="9982200" y="6743700"/>
            <a:ext cx="1440160" cy="1440000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F03CD173-5CC6-4672-9482-F1853687617F}"/>
              </a:ext>
            </a:extLst>
          </p:cNvPr>
          <p:cNvSpPr>
            <a:spLocks noChangeAspect="1"/>
          </p:cNvSpPr>
          <p:nvPr/>
        </p:nvSpPr>
        <p:spPr>
          <a:xfrm>
            <a:off x="9179402" y="3075920"/>
            <a:ext cx="1440000" cy="1440000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00FEC9D1-EFCB-4C37-B0FC-D370B2611132}"/>
              </a:ext>
            </a:extLst>
          </p:cNvPr>
          <p:cNvSpPr>
            <a:spLocks noChangeAspect="1"/>
          </p:cNvSpPr>
          <p:nvPr/>
        </p:nvSpPr>
        <p:spPr>
          <a:xfrm>
            <a:off x="15855958" y="3883500"/>
            <a:ext cx="1440000" cy="1440000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7305793-6552-41ED-80A2-973A40A2C04D}"/>
              </a:ext>
            </a:extLst>
          </p:cNvPr>
          <p:cNvSpPr>
            <a:spLocks noChangeAspect="1"/>
          </p:cNvSpPr>
          <p:nvPr/>
        </p:nvSpPr>
        <p:spPr>
          <a:xfrm>
            <a:off x="12877800" y="750191"/>
            <a:ext cx="1583845" cy="144000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9B39CBA4-D905-4EEF-B9DD-CF3496C19AA9}"/>
              </a:ext>
            </a:extLst>
          </p:cNvPr>
          <p:cNvSpPr>
            <a:spLocks noChangeAspect="1"/>
          </p:cNvSpPr>
          <p:nvPr/>
        </p:nvSpPr>
        <p:spPr>
          <a:xfrm>
            <a:off x="14729752" y="6872427"/>
            <a:ext cx="1416361" cy="144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4A3C37E3-44D9-48A6-ACC7-AEE1E9CD0425}"/>
              </a:ext>
            </a:extLst>
          </p:cNvPr>
          <p:cNvSpPr>
            <a:spLocks noChangeAspect="1"/>
          </p:cNvSpPr>
          <p:nvPr/>
        </p:nvSpPr>
        <p:spPr>
          <a:xfrm>
            <a:off x="11139498" y="2819972"/>
            <a:ext cx="3924000" cy="3923728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E881E7E7-4E45-4FB8-8BB2-0A3C7142A19D}"/>
              </a:ext>
            </a:extLst>
          </p:cNvPr>
          <p:cNvSpPr>
            <a:spLocks noChangeAspect="1"/>
          </p:cNvSpPr>
          <p:nvPr/>
        </p:nvSpPr>
        <p:spPr>
          <a:xfrm>
            <a:off x="11301498" y="2981961"/>
            <a:ext cx="3600000" cy="3599750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uadroTexto 3">
            <a:extLst>
              <a:ext uri="{FF2B5EF4-FFF2-40B4-BE49-F238E27FC236}">
                <a16:creationId xmlns:a16="http://schemas.microsoft.com/office/drawing/2014/main" id="{7EB35EA4-2DA9-4EE5-8BBF-5736C5742874}"/>
              </a:ext>
            </a:extLst>
          </p:cNvPr>
          <p:cNvSpPr txBox="1"/>
          <p:nvPr/>
        </p:nvSpPr>
        <p:spPr>
          <a:xfrm>
            <a:off x="1463525" y="921600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3: Social Media e Digital Storytelling</a:t>
            </a:r>
          </a:p>
        </p:txBody>
      </p:sp>
    </p:spTree>
    <p:extLst>
      <p:ext uri="{BB962C8B-B14F-4D97-AF65-F5344CB8AC3E}">
        <p14:creationId xmlns:p14="http://schemas.microsoft.com/office/powerpoint/2010/main" val="310156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6">
            <a:extLst>
              <a:ext uri="{FF2B5EF4-FFF2-40B4-BE49-F238E27FC236}">
                <a16:creationId xmlns:a16="http://schemas.microsoft.com/office/drawing/2014/main" id="{A1BA6286-375A-4188-8B8B-28687B4F7306}"/>
              </a:ext>
            </a:extLst>
          </p:cNvPr>
          <p:cNvGrpSpPr>
            <a:grpSpLocks noChangeAspect="1"/>
          </p:cNvGrpSpPr>
          <p:nvPr/>
        </p:nvGrpSpPr>
        <p:grpSpPr>
          <a:xfrm>
            <a:off x="16126144" y="4447894"/>
            <a:ext cx="1635603" cy="1764000"/>
            <a:chOff x="7505528" y="4464029"/>
            <a:chExt cx="2031890" cy="2191402"/>
          </a:xfrm>
        </p:grpSpPr>
        <p:sp>
          <p:nvSpPr>
            <p:cNvPr id="28" name="Freeform: Shape 77">
              <a:extLst>
                <a:ext uri="{FF2B5EF4-FFF2-40B4-BE49-F238E27FC236}">
                  <a16:creationId xmlns:a16="http://schemas.microsoft.com/office/drawing/2014/main" id="{4DCC6B86-F614-411B-9548-069BDA0ED9EB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8">
              <a:extLst>
                <a:ext uri="{FF2B5EF4-FFF2-40B4-BE49-F238E27FC236}">
                  <a16:creationId xmlns:a16="http://schemas.microsoft.com/office/drawing/2014/main" id="{A79DCD37-A9BB-4F01-8AA7-A72C05DDD770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rgbClr val="90DCDA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79">
              <a:extLst>
                <a:ext uri="{FF2B5EF4-FFF2-40B4-BE49-F238E27FC236}">
                  <a16:creationId xmlns:a16="http://schemas.microsoft.com/office/drawing/2014/main" id="{0AFDD186-4754-4215-ABF1-08E2D5351C2B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80">
              <a:extLst>
                <a:ext uri="{FF2B5EF4-FFF2-40B4-BE49-F238E27FC236}">
                  <a16:creationId xmlns:a16="http://schemas.microsoft.com/office/drawing/2014/main" id="{F79EE347-4244-4C62-87E3-329213E2084F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83">
            <a:extLst>
              <a:ext uri="{FF2B5EF4-FFF2-40B4-BE49-F238E27FC236}">
                <a16:creationId xmlns:a16="http://schemas.microsoft.com/office/drawing/2014/main" id="{4E4CB082-8404-4C82-BDDC-994D6743B7FD}"/>
              </a:ext>
            </a:extLst>
          </p:cNvPr>
          <p:cNvGrpSpPr>
            <a:grpSpLocks noChangeAspect="1"/>
          </p:cNvGrpSpPr>
          <p:nvPr/>
        </p:nvGrpSpPr>
        <p:grpSpPr>
          <a:xfrm>
            <a:off x="13265314" y="3746537"/>
            <a:ext cx="1853415" cy="1908000"/>
            <a:chOff x="6162914" y="3415961"/>
            <a:chExt cx="1193376" cy="1228522"/>
          </a:xfrm>
        </p:grpSpPr>
        <p:sp>
          <p:nvSpPr>
            <p:cNvPr id="33" name="Freeform: Shape 84">
              <a:extLst>
                <a:ext uri="{FF2B5EF4-FFF2-40B4-BE49-F238E27FC236}">
                  <a16:creationId xmlns:a16="http://schemas.microsoft.com/office/drawing/2014/main" id="{E8CC85AF-D8D6-4A68-B333-7C847A4B7FE5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BA4606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85">
              <a:extLst>
                <a:ext uri="{FF2B5EF4-FFF2-40B4-BE49-F238E27FC236}">
                  <a16:creationId xmlns:a16="http://schemas.microsoft.com/office/drawing/2014/main" id="{9434B456-BDD0-4E8F-B2FD-FF3B01DA44ED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rgbClr val="6E659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86">
              <a:extLst>
                <a:ext uri="{FF2B5EF4-FFF2-40B4-BE49-F238E27FC236}">
                  <a16:creationId xmlns:a16="http://schemas.microsoft.com/office/drawing/2014/main" id="{F9EA5666-D008-4279-83DE-3F368BD7DACA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3.1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Conoscere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proprio audience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3347443"/>
            <a:ext cx="108892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popolazione che costituisce il vostro pubblico di riferimento non è tutta uguale. Le persone sono attratte dai messaggi per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ragioni, motivazioni ed esigenze diverse.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segmentazione del pubblico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importante. Se si analizzano i diversi segmenti che compongono il pubblico di riferimento e ciò che colpisce i diversi gruppi, è possibile indirizzare i messaggi di marketing ai segmenti più redditizi e assicurarsi che nessun gruppo importante venga escluso dai propri obiettivi di marketing. 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 volta compresi i diversi segmenti del pubblico, gli addetti al marketing possono utilizzarli per prendere decisioni ottimali in materia di pubblicità, marketing e creazione di contenuti.</a:t>
            </a: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8D6422E3-93DD-461E-9F77-DA9D92CCAE46}"/>
              </a:ext>
            </a:extLst>
          </p:cNvPr>
          <p:cNvGrpSpPr>
            <a:grpSpLocks noChangeAspect="1"/>
          </p:cNvGrpSpPr>
          <p:nvPr/>
        </p:nvGrpSpPr>
        <p:grpSpPr>
          <a:xfrm>
            <a:off x="14721114" y="3603405"/>
            <a:ext cx="1525712" cy="1800000"/>
            <a:chOff x="2188248" y="2034620"/>
            <a:chExt cx="1577994" cy="1861674"/>
          </a:xfrm>
        </p:grpSpPr>
        <p:sp>
          <p:nvSpPr>
            <p:cNvPr id="8" name="Freeform: Shape 56">
              <a:extLst>
                <a:ext uri="{FF2B5EF4-FFF2-40B4-BE49-F238E27FC236}">
                  <a16:creationId xmlns:a16="http://schemas.microsoft.com/office/drawing/2014/main" id="{41482D75-CBEC-4B2A-8ADA-D1953E9E1F1D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A66F26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7">
              <a:extLst>
                <a:ext uri="{FF2B5EF4-FFF2-40B4-BE49-F238E27FC236}">
                  <a16:creationId xmlns:a16="http://schemas.microsoft.com/office/drawing/2014/main" id="{3D75D950-636F-4830-80A0-3FBC77C66B37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58">
              <a:extLst>
                <a:ext uri="{FF2B5EF4-FFF2-40B4-BE49-F238E27FC236}">
                  <a16:creationId xmlns:a16="http://schemas.microsoft.com/office/drawing/2014/main" id="{61DBBA49-7BDD-4863-AE0A-3EE75A14C61D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7030A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69">
            <a:extLst>
              <a:ext uri="{FF2B5EF4-FFF2-40B4-BE49-F238E27FC236}">
                <a16:creationId xmlns:a16="http://schemas.microsoft.com/office/drawing/2014/main" id="{B0DD536F-09C0-4C4E-A4FD-DF6028ACA22F}"/>
              </a:ext>
            </a:extLst>
          </p:cNvPr>
          <p:cNvGrpSpPr>
            <a:grpSpLocks noChangeAspect="1"/>
          </p:cNvGrpSpPr>
          <p:nvPr/>
        </p:nvGrpSpPr>
        <p:grpSpPr>
          <a:xfrm>
            <a:off x="15291525" y="5207036"/>
            <a:ext cx="1419653" cy="1620000"/>
            <a:chOff x="10255665" y="4623530"/>
            <a:chExt cx="1780099" cy="2031315"/>
          </a:xfrm>
        </p:grpSpPr>
        <p:sp>
          <p:nvSpPr>
            <p:cNvPr id="12" name="Freeform: Shape 70">
              <a:extLst>
                <a:ext uri="{FF2B5EF4-FFF2-40B4-BE49-F238E27FC236}">
                  <a16:creationId xmlns:a16="http://schemas.microsoft.com/office/drawing/2014/main" id="{F6516FB3-4483-4D7A-B5FC-7CABC9CA35EE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1">
              <a:extLst>
                <a:ext uri="{FF2B5EF4-FFF2-40B4-BE49-F238E27FC236}">
                  <a16:creationId xmlns:a16="http://schemas.microsoft.com/office/drawing/2014/main" id="{81E89950-7239-405F-BDEF-58D87F17663B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D18A21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14" name="Freeform: Shape 72">
              <a:extLst>
                <a:ext uri="{FF2B5EF4-FFF2-40B4-BE49-F238E27FC236}">
                  <a16:creationId xmlns:a16="http://schemas.microsoft.com/office/drawing/2014/main" id="{BC36D3E8-2153-49B7-8BB8-F06F482559B7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rgbClr val="00B05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056D8ABC-A9C3-40FD-8FCA-CE5348F57B15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C0A01614-EE0E-4459-9C7B-0477AE7B8DF9}"/>
              </a:ext>
            </a:extLst>
          </p:cNvPr>
          <p:cNvGrpSpPr>
            <a:grpSpLocks noChangeAspect="1"/>
          </p:cNvGrpSpPr>
          <p:nvPr/>
        </p:nvGrpSpPr>
        <p:grpSpPr>
          <a:xfrm>
            <a:off x="14237729" y="5207036"/>
            <a:ext cx="1352511" cy="1800000"/>
            <a:chOff x="2392394" y="4513768"/>
            <a:chExt cx="1651276" cy="2142834"/>
          </a:xfrm>
        </p:grpSpPr>
        <p:sp>
          <p:nvSpPr>
            <p:cNvPr id="17" name="Freeform: Shape 62">
              <a:extLst>
                <a:ext uri="{FF2B5EF4-FFF2-40B4-BE49-F238E27FC236}">
                  <a16:creationId xmlns:a16="http://schemas.microsoft.com/office/drawing/2014/main" id="{6D59A6A6-592C-45B4-A934-EA161848192C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63">
              <a:extLst>
                <a:ext uri="{FF2B5EF4-FFF2-40B4-BE49-F238E27FC236}">
                  <a16:creationId xmlns:a16="http://schemas.microsoft.com/office/drawing/2014/main" id="{1B67DFC0-0045-4F5C-9A69-31641DAF0B46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rgbClr val="DB67C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64">
              <a:extLst>
                <a:ext uri="{FF2B5EF4-FFF2-40B4-BE49-F238E27FC236}">
                  <a16:creationId xmlns:a16="http://schemas.microsoft.com/office/drawing/2014/main" id="{1C8B9DE7-78FF-4699-B974-9E263CFD148A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65">
              <a:extLst>
                <a:ext uri="{FF2B5EF4-FFF2-40B4-BE49-F238E27FC236}">
                  <a16:creationId xmlns:a16="http://schemas.microsoft.com/office/drawing/2014/main" id="{CF000C37-1E56-471D-A80F-55186C6C0E59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66">
              <a:extLst>
                <a:ext uri="{FF2B5EF4-FFF2-40B4-BE49-F238E27FC236}">
                  <a16:creationId xmlns:a16="http://schemas.microsoft.com/office/drawing/2014/main" id="{34FF708A-22BE-4806-A0A8-F7AA0DF7B6D4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CuadroTexto 3">
            <a:extLst>
              <a:ext uri="{FF2B5EF4-FFF2-40B4-BE49-F238E27FC236}">
                <a16:creationId xmlns:a16="http://schemas.microsoft.com/office/drawing/2014/main" id="{1850EC4E-867F-4398-87A6-C1D995221931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3: Social Media e Digital Storytelling</a:t>
            </a:r>
          </a:p>
        </p:txBody>
      </p:sp>
    </p:spTree>
    <p:extLst>
      <p:ext uri="{BB962C8B-B14F-4D97-AF65-F5344CB8AC3E}">
        <p14:creationId xmlns:p14="http://schemas.microsoft.com/office/powerpoint/2010/main" val="305247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785526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36221" y="2842600"/>
            <a:ext cx="2769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storyteller digitali hanno solo pochi secondi per conquistare l'attenzione del loro pubblico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897058" y="2842600"/>
            <a:ext cx="2741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</a:t>
            </a:r>
            <a:r>
              <a:rPr lang="it-IT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Transmedia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è la possibilità di intrecciare narrazioni digitali su più piattaforme.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387448" y="2829660"/>
            <a:ext cx="3319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comprensione del proprio pubblico è importante per prendere decisioni ottimali su marketing e creazione di contenuti.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8FE67A57-F6BC-4DF4-8148-934B65D08A38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0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CDCB89B-601B-4E9A-9B12-CF609FD1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13221"/>
            <a:ext cx="15163800" cy="24684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per il Digital Storytelling 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648216" y="3619500"/>
            <a:ext cx="14582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strumenti di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sono delle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piattaforme digitali 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cui le persone hanno l'opportunità di creare e condividere le loro storie e i loro messaggi. 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 strumenti di narrazione digitale hanno la caratteristica di essere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facili da usare e personalizzabili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il che può essere utile per aggiungere valore ai contenuti. Nelle prossime slide verrà presentato un elenco degli strumenti digitali più comuni.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3D5E36D-22AE-440F-B97D-8975900A6D4B}"/>
              </a:ext>
            </a:extLst>
          </p:cNvPr>
          <p:cNvSpPr>
            <a:spLocks noChangeAspect="1"/>
          </p:cNvSpPr>
          <p:nvPr/>
        </p:nvSpPr>
        <p:spPr>
          <a:xfrm>
            <a:off x="7297125" y="6867056"/>
            <a:ext cx="360000" cy="360000"/>
          </a:xfrm>
          <a:prstGeom prst="ellipse">
            <a:avLst/>
          </a:prstGeom>
          <a:solidFill>
            <a:srgbClr val="ECAAE3"/>
          </a:solidFill>
          <a:ln>
            <a:solidFill>
              <a:srgbClr val="ECA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7DDD3D9-9D6A-4932-B47A-001E7A50B66B}"/>
              </a:ext>
            </a:extLst>
          </p:cNvPr>
          <p:cNvSpPr>
            <a:spLocks noChangeAspect="1"/>
          </p:cNvSpPr>
          <p:nvPr/>
        </p:nvSpPr>
        <p:spPr>
          <a:xfrm>
            <a:off x="8759408" y="6853744"/>
            <a:ext cx="360000" cy="360000"/>
          </a:xfrm>
          <a:prstGeom prst="ellipse">
            <a:avLst/>
          </a:prstGeom>
          <a:solidFill>
            <a:srgbClr val="ECAAE3"/>
          </a:solidFill>
          <a:ln>
            <a:solidFill>
              <a:srgbClr val="ECA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18C5E35-87ED-486C-B08A-6BB30625DFDA}"/>
              </a:ext>
            </a:extLst>
          </p:cNvPr>
          <p:cNvSpPr>
            <a:spLocks noChangeAspect="1"/>
          </p:cNvSpPr>
          <p:nvPr/>
        </p:nvSpPr>
        <p:spPr>
          <a:xfrm>
            <a:off x="10221691" y="6853744"/>
            <a:ext cx="360000" cy="360000"/>
          </a:xfrm>
          <a:prstGeom prst="ellipse">
            <a:avLst/>
          </a:prstGeom>
          <a:solidFill>
            <a:srgbClr val="ECAAE3"/>
          </a:solidFill>
          <a:ln>
            <a:solidFill>
              <a:srgbClr val="ECA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88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7051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SlideShare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8382000" y="1795670"/>
            <a:ext cx="6840000" cy="6840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408202" y="2952422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Slideshare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uno degli strumenti fondamentali per la diffusione di contenuti online. In particolare, viene utilizzato per caricare online, pubblicare e condividere PDF, presentazioni e Keynote. Gli utenti possono cercare privatamente o pubblicamente file in formato PowerPoint, PDF, Keynote o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OpenDocument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Le presentazioni possono essere visualizzate sul sito stesso, su dispositivi mobili o incorporati in altri siti web.</a:t>
            </a:r>
          </a:p>
        </p:txBody>
      </p:sp>
      <p:pic>
        <p:nvPicPr>
          <p:cNvPr id="6" name="Immagine 5">
            <a:hlinkClick r:id="rId2"/>
            <a:extLst>
              <a:ext uri="{FF2B5EF4-FFF2-40B4-BE49-F238E27FC236}">
                <a16:creationId xmlns:a16="http://schemas.microsoft.com/office/drawing/2014/main" id="{F60956C9-EB4A-481B-8017-ADE15480D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953700"/>
            <a:ext cx="3336116" cy="3336116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FD63BB70-15B6-4C67-B630-511A3D01F1B1}"/>
              </a:ext>
            </a:extLst>
          </p:cNvPr>
          <p:cNvSpPr txBox="1"/>
          <p:nvPr/>
        </p:nvSpPr>
        <p:spPr>
          <a:xfrm>
            <a:off x="1455174" y="1087784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50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2DCD42BA-3721-4A9E-BF62-D0EF010FDF9B}"/>
              </a:ext>
            </a:extLst>
          </p:cNvPr>
          <p:cNvSpPr>
            <a:spLocks noChangeAspect="1"/>
          </p:cNvSpPr>
          <p:nvPr/>
        </p:nvSpPr>
        <p:spPr>
          <a:xfrm>
            <a:off x="9144000" y="2075575"/>
            <a:ext cx="6406828" cy="6408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Smilebox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953281" y="3386749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Smilebox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 altro prezioso strumento di narrazione digitale che aiuta a creare collage, album, presentazioni e rappresentazioni audiovisive in modo efficace.  Ci sono più di 1000 modelli personalizzati e facili da usare.  Inoltre, è possibile pubblicare facilmente foto con musica di sottofondo e aggiungere note. </a:t>
            </a:r>
          </a:p>
        </p:txBody>
      </p:sp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8EDBEAE3-B874-419D-9AED-20D4BD2B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929930"/>
            <a:ext cx="5019675" cy="963251"/>
          </a:xfrm>
          <a:prstGeom prst="rect">
            <a:avLst/>
          </a:prstGeom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50C5DCCD-3422-424B-B087-72CEE6408092}"/>
              </a:ext>
            </a:extLst>
          </p:cNvPr>
          <p:cNvSpPr txBox="1"/>
          <p:nvPr/>
        </p:nvSpPr>
        <p:spPr>
          <a:xfrm>
            <a:off x="1455174" y="1293943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Adobe Slate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/>
          <p:nvPr/>
        </p:nvSpPr>
        <p:spPr>
          <a:xfrm>
            <a:off x="9144000" y="2552700"/>
            <a:ext cx="6266763" cy="60198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838981" y="3669774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 Slate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 la flessibilità di poter essere modificato e adattato a seconda delle scelte dell'editore.  Ha caratteristiche che trasformano le relazioni dei clienti, le newsletter e i resoconti di viaggio in storie piacevoli e allegre.  Le storie contribuiranno ad aumentare l'interesse e la curiosità dei lettori.</a:t>
            </a:r>
          </a:p>
        </p:txBody>
      </p:sp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BD74F99D-251E-4D71-8233-04D51271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937260"/>
            <a:ext cx="2667000" cy="2667000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66572483-298A-41F3-BCC8-D719AAD9ADCF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44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D255FDED-CE18-4CC2-BA0A-6ED9DA9B4B47}"/>
              </a:ext>
            </a:extLst>
          </p:cNvPr>
          <p:cNvSpPr/>
          <p:nvPr/>
        </p:nvSpPr>
        <p:spPr>
          <a:xfrm>
            <a:off x="9067800" y="2157243"/>
            <a:ext cx="6647763" cy="65532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4.5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WeVideo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10058400" y="3232134"/>
            <a:ext cx="4901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WeVideo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 altro valido strumento per creare video.  Questa applicazione consente di accedere a video basati su cloud.  Inoltre, questo strumento consente di accedere ai video che sono depositati da qualche parte su un altro dispositivo elettronico e che possono essere riprodotti anche attraverso un altro apparecchio.  Questo strumento è accessibile da tutti i supporti elettronici.</a:t>
            </a:r>
          </a:p>
        </p:txBody>
      </p:sp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0C1D42FA-1C2C-441D-9026-A42A92A6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143500"/>
            <a:ext cx="4972050" cy="2762250"/>
          </a:xfrm>
          <a:prstGeom prst="rect">
            <a:avLst/>
          </a:prstGeom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C0778D5A-83D7-49FD-A189-DA3F2918587E}"/>
              </a:ext>
            </a:extLst>
          </p:cNvPr>
          <p:cNvSpPr txBox="1"/>
          <p:nvPr/>
        </p:nvSpPr>
        <p:spPr>
          <a:xfrm>
            <a:off x="1455174" y="1293143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8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4.6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Powtoon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/>
          <p:nvPr/>
        </p:nvSpPr>
        <p:spPr>
          <a:xfrm>
            <a:off x="9144000" y="2552700"/>
            <a:ext cx="6266763" cy="60198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919771" y="4408438"/>
            <a:ext cx="4715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Powtoon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una piattaforma di comunicazione visiva molto semplice e intuitiva. Con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Powtoon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chiunque può creare video coinvolgenti con un taglio professionale.</a:t>
            </a:r>
          </a:p>
        </p:txBody>
      </p:sp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7B48E110-C48F-4214-8B51-5A76E976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8" y="4838700"/>
            <a:ext cx="3505200" cy="3505200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D4AED26D-FE28-49D8-8240-7885D3D0A6EA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461887" y="7221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C9F896-2DB9-4A46-BF95-8A9C26C19FE9}"/>
              </a:ext>
            </a:extLst>
          </p:cNvPr>
          <p:cNvSpPr txBox="1"/>
          <p:nvPr/>
        </p:nvSpPr>
        <p:spPr>
          <a:xfrm>
            <a:off x="1084430" y="2054713"/>
            <a:ext cx="252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1.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83C766-C59A-4336-B14B-5E1B269C5395}"/>
              </a:ext>
            </a:extLst>
          </p:cNvPr>
          <p:cNvSpPr txBox="1"/>
          <p:nvPr/>
        </p:nvSpPr>
        <p:spPr>
          <a:xfrm>
            <a:off x="4406139" y="2039325"/>
            <a:ext cx="2920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2. 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di una storia digitale efficace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084430" y="3137795"/>
            <a:ext cx="2424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Cos’è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Digital Storytelling?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1.3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Perché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Digital Storytelling?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1.4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Diversi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il Digital Storytelling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1.5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Tipologie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Digital Storytelling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65" y="2171642"/>
            <a:ext cx="435185" cy="510356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621B329D-F6F5-4D0C-ADF3-EF47DC304E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902" y="2171642"/>
            <a:ext cx="435185" cy="51035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89EC2C6-D583-10AD-C79A-2634F76ECF68}"/>
              </a:ext>
            </a:extLst>
          </p:cNvPr>
          <p:cNvSpPr txBox="1"/>
          <p:nvPr/>
        </p:nvSpPr>
        <p:spPr>
          <a:xfrm>
            <a:off x="4406139" y="3956427"/>
            <a:ext cx="2539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2.1 Punto di vista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2.2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Contenuto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emozionale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2.3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Registrare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propria voce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2.4 Economia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2.5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Ritmo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2.6 Soundtrack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2.7 </a:t>
            </a:r>
            <a:r>
              <a:rPr lang="it-IT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Altri elementi di una Digital Story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5AED91-6BB3-390F-EEC2-00D8479C7708}"/>
              </a:ext>
            </a:extLst>
          </p:cNvPr>
          <p:cNvSpPr txBox="1"/>
          <p:nvPr/>
        </p:nvSpPr>
        <p:spPr>
          <a:xfrm>
            <a:off x="7606425" y="2054713"/>
            <a:ext cx="2245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3. Social Media e Digital Storytelling</a:t>
            </a:r>
          </a:p>
        </p:txBody>
      </p:sp>
      <p:pic>
        <p:nvPicPr>
          <p:cNvPr id="22" name="object 2">
            <a:extLst>
              <a:ext uri="{FF2B5EF4-FFF2-40B4-BE49-F238E27FC236}">
                <a16:creationId xmlns:a16="http://schemas.microsoft.com/office/drawing/2014/main" id="{3D263EC9-B095-981F-DE9B-C3EA825650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4205" y="2171642"/>
            <a:ext cx="435185" cy="51035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216AC3D-4E53-97A4-1317-29288B9C440B}"/>
              </a:ext>
            </a:extLst>
          </p:cNvPr>
          <p:cNvSpPr txBox="1"/>
          <p:nvPr/>
        </p:nvSpPr>
        <p:spPr>
          <a:xfrm>
            <a:off x="7606425" y="3979913"/>
            <a:ext cx="2424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3.1 Transmedia storytelling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Conoscere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proprio audience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CD748E-8591-99B1-4D78-7B663A659DBB}"/>
              </a:ext>
            </a:extLst>
          </p:cNvPr>
          <p:cNvSpPr txBox="1"/>
          <p:nvPr/>
        </p:nvSpPr>
        <p:spPr>
          <a:xfrm>
            <a:off x="10471487" y="2039325"/>
            <a:ext cx="293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4. 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0A054E-8F5B-33CA-0ACC-1E47492448DF}"/>
              </a:ext>
            </a:extLst>
          </p:cNvPr>
          <p:cNvSpPr txBox="1"/>
          <p:nvPr/>
        </p:nvSpPr>
        <p:spPr>
          <a:xfrm>
            <a:off x="14287905" y="2053147"/>
            <a:ext cx="2798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5. </a:t>
            </a:r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creare una Digital Story efficace 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8116CE2-6805-1AB1-7DFA-15D6E7F73433}"/>
              </a:ext>
            </a:extLst>
          </p:cNvPr>
          <p:cNvSpPr txBox="1"/>
          <p:nvPr/>
        </p:nvSpPr>
        <p:spPr>
          <a:xfrm>
            <a:off x="10467213" y="3608985"/>
            <a:ext cx="29353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4.1 Strumenti per il Digital Storytelling </a:t>
            </a:r>
          </a:p>
          <a:p>
            <a:r>
              <a:rPr lang="it-IT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4.2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Slideshare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4.3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Smilebox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4.4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Storybird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4.5 Adobe Slate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4.6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WeVideo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4.7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Powtoon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4.8 Anchor</a:t>
            </a:r>
          </a:p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4.9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Nugit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9" name="object 2">
            <a:extLst>
              <a:ext uri="{FF2B5EF4-FFF2-40B4-BE49-F238E27FC236}">
                <a16:creationId xmlns:a16="http://schemas.microsoft.com/office/drawing/2014/main" id="{11A7105C-CEA3-C4E0-2469-1A3954BADE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8123" y="2171642"/>
            <a:ext cx="435185" cy="510356"/>
          </a:xfrm>
          <a:prstGeom prst="rect">
            <a:avLst/>
          </a:prstGeom>
        </p:spPr>
      </p:pic>
      <p:pic>
        <p:nvPicPr>
          <p:cNvPr id="30" name="object 2">
            <a:extLst>
              <a:ext uri="{FF2B5EF4-FFF2-40B4-BE49-F238E27FC236}">
                <a16:creationId xmlns:a16="http://schemas.microsoft.com/office/drawing/2014/main" id="{883FE5FE-B289-128C-9CD8-36DFDFA5DA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1788" y="2171642"/>
            <a:ext cx="435185" cy="510356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69B12FA5-AE61-4DA5-4550-AFD82F2B0C7F}"/>
              </a:ext>
            </a:extLst>
          </p:cNvPr>
          <p:cNvSpPr txBox="1"/>
          <p:nvPr/>
        </p:nvSpPr>
        <p:spPr>
          <a:xfrm>
            <a:off x="14287905" y="3979913"/>
            <a:ext cx="2663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5.1 </a:t>
            </a:r>
            <a:r>
              <a:rPr lang="it-IT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creare una Digital Story efficace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6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4.7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Anchor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/>
          <p:nvPr/>
        </p:nvSpPr>
        <p:spPr>
          <a:xfrm>
            <a:off x="9144000" y="2552700"/>
            <a:ext cx="6266763" cy="60198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919771" y="3854440"/>
            <a:ext cx="4715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 strumento consente agli utenti di creare podcast gratuitamente e in modo conveniente.  Inoltre,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Anchor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aiuta a distribuire e promuovere i prodotti con altri creatori di podcast.  Con Anchor si possono creare podcast in meno di 10 minuti.</a:t>
            </a:r>
          </a:p>
        </p:txBody>
      </p:sp>
      <p:pic>
        <p:nvPicPr>
          <p:cNvPr id="6" name="Immagine 5">
            <a:hlinkClick r:id="rId2"/>
            <a:extLst>
              <a:ext uri="{FF2B5EF4-FFF2-40B4-BE49-F238E27FC236}">
                <a16:creationId xmlns:a16="http://schemas.microsoft.com/office/drawing/2014/main" id="{DB8F4DA9-947C-48ED-AFD9-111A937A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6485689"/>
            <a:ext cx="5188905" cy="1570508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2E42889D-344C-4B05-AA94-7C54B9C4CD5C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5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4.8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Nugit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/>
          <p:nvPr/>
        </p:nvSpPr>
        <p:spPr>
          <a:xfrm>
            <a:off x="9144000" y="2552700"/>
            <a:ext cx="6266763" cy="60198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919771" y="3854440"/>
            <a:ext cx="4715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Nugit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una piattaforma di storytelling per aziende e società tecnologiche. </a:t>
            </a:r>
            <a:r>
              <a:rPr lang="it-IT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Nugit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rappresenta una delle soluzioni di storytelling più complete sul mercato. Il design accattivante e le potenti funzionalità testuali ne fanno una soluzione da non perdere di vista.</a:t>
            </a:r>
          </a:p>
        </p:txBody>
      </p:sp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B1629F9E-9DC2-4FEA-A835-9E65C889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15" y="6210300"/>
            <a:ext cx="3810000" cy="1809750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BF945C4A-6A43-4B76-BCE0-C590B6D29B9C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4: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 comuni per il Digital Storytelling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46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4495800" cy="3429000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27334" y="2819906"/>
            <a:ext cx="3632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strumenti di storytelling digitale sono spazi digitali basati sul web in cui le persone hanno l'opportunità di creare e condividere le loro storie e i loro messaggi. 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08B27DC-22F7-444B-8EC4-467FF494A9B7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9399E65-743B-46A7-82C1-306ACD113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47443"/>
            <a:ext cx="6781800" cy="48387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ED144B-06E7-4890-B55B-2A4E4980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34" y="3473144"/>
            <a:ext cx="10465866" cy="46455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348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5: </a:t>
            </a:r>
            <a:r>
              <a:rPr lang="it-IT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creare una Digital Story efficace 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58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Suggerimenti per creare una Digital Story efficace 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7239000" y="3771900"/>
            <a:ext cx="9829800" cy="420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600"/>
              </a:lnSpc>
              <a:buBlip>
                <a:blip r:embed="rId4"/>
              </a:buBlip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Iniziate con l'idea e gli obiettivi giusti.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Pensare in piccolo. È meglio concentrarsi su un solo tipo di storia; in questo modo si può evitare di trovarsi a trasmettere tutti gli aspetti della vita di una persona, ad esempio. L'ideale sarebbe un'opera di tre-cinque minuti che riveli una piccola verità personale.</a:t>
            </a:r>
          </a:p>
          <a:p>
            <a:pPr marL="342900" indent="-342900" algn="just">
              <a:lnSpc>
                <a:spcPts val="3600"/>
              </a:lnSpc>
              <a:buBlip>
                <a:blip r:embed="rId4"/>
              </a:buBlip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Quando si tratta di effetti visivi, meno è meglio.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creatori devono tenere presente che gli effetti devono servire a migliorare la storia. L'uso eccessivo di effetti visivi come transizioni e panoramiche può distrarre dalla narrazione e dalla storia stessa.</a:t>
            </a:r>
          </a:p>
        </p:txBody>
      </p:sp>
    </p:spTree>
    <p:extLst>
      <p:ext uri="{BB962C8B-B14F-4D97-AF65-F5344CB8AC3E}">
        <p14:creationId xmlns:p14="http://schemas.microsoft.com/office/powerpoint/2010/main" val="182823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208829" y="2776426"/>
            <a:ext cx="2823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Iniziate con l'idea e gli obiettivi giusti. Pensate in piccolo. È meglio concentrarsi su un solo tipo di storia.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7060334" y="2946032"/>
            <a:ext cx="2309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Meno è meglio quando si tratta di effetti visivi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E0EB94E1-8238-4CFC-9CA9-52CE5EA6F659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sintesi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7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EDDD99-298F-41D0-922C-4BD6E66D7434}"/>
              </a:ext>
            </a:extLst>
          </p:cNvPr>
          <p:cNvSpPr txBox="1"/>
          <p:nvPr/>
        </p:nvSpPr>
        <p:spPr>
          <a:xfrm>
            <a:off x="5867400" y="62103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Grazie</a:t>
            </a:r>
            <a:r>
              <a:rPr lang="en-US" sz="8000" b="1" spc="-114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B0589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2D4F1C-F8EC-67AC-1392-9E090DDB8BD5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6C23D-C0FE-4FF2-9AEE-09FEB0A7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6CD7C46-B4CB-4751-9878-9F188EF6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228850"/>
            <a:ext cx="8029575" cy="53721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1455174" y="3159970"/>
            <a:ext cx="7612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 storytelling, nel marketing contemporaneo, è un elemento prezioso per tutte le aziende, che spesso utilizzano i canali digitali per sviluppare una struttura narrativa intorno al marchio e ai prodotti o servizi che vendono.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69158"/>
              </p:ext>
            </p:extLst>
          </p:nvPr>
        </p:nvGraphicFramePr>
        <p:xfrm>
          <a:off x="4343400" y="5372100"/>
          <a:ext cx="6400800" cy="264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4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Cos’è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Digital Storytelling?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3347443"/>
            <a:ext cx="14927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L'espressione Digital Storytelling è composta da due parole: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storytelling. Per capire cos'è il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storytelling, partiamo dalla seconda parola.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3361C5-95E8-D45F-B19C-54E2DF964459}"/>
              </a:ext>
            </a:extLst>
          </p:cNvPr>
          <p:cNvSpPr txBox="1"/>
          <p:nvPr/>
        </p:nvSpPr>
        <p:spPr>
          <a:xfrm>
            <a:off x="1447800" y="4895777"/>
            <a:ext cx="8025582" cy="96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600"/>
              </a:lnSpc>
              <a:buBlip>
                <a:blip r:embed="rId2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riguarda l'uso di tecniche narrative per trasmettere un messaggio.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1455174" y="6303844"/>
            <a:ext cx="8025582" cy="143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600"/>
              </a:lnSpc>
              <a:buBlip>
                <a:blip r:embed="rId2"/>
              </a:buBlip>
            </a:pP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 dire del </a:t>
            </a: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it-IT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 Il Digital Storytelling è realizzato con strumenti digitali, che possono essere video, audio, immagini, testi o mappe.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873A734-F6B5-4046-A189-3D1EA4FC8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178440"/>
            <a:ext cx="6019800" cy="4276725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1A08B96D-51B6-4803-B515-2B29B228B775}"/>
              </a:ext>
            </a:extLst>
          </p:cNvPr>
          <p:cNvSpPr txBox="1"/>
          <p:nvPr/>
        </p:nvSpPr>
        <p:spPr>
          <a:xfrm>
            <a:off x="1447800" y="157329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3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614F21E-A6A7-4EBF-A72F-B50E9413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81" y="4457700"/>
            <a:ext cx="6010656" cy="39624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E6B3ACD-9D3F-4CDD-BDD4-05F1146EA45C}"/>
              </a:ext>
            </a:extLst>
          </p:cNvPr>
          <p:cNvSpPr/>
          <p:nvPr/>
        </p:nvSpPr>
        <p:spPr>
          <a:xfrm>
            <a:off x="8686800" y="2705100"/>
            <a:ext cx="7683136" cy="48768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Cos’è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Digital Storytelling?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9077837" y="2881342"/>
            <a:ext cx="6854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Digital Storytelling consiste nell'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organizzare i contenuti multimediali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un sistema coerente, governato da una struttura narrativa, al fine di ottenere una trama composta da più elementi.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Questa espressione è comunemente usata per riferirsi alla pratica dello storytelling che utilizza le nuove tecnologie, i nuovi media, gli strumenti moderni, per attuare strategie che mirano a coinvolgere il consumatore, facendolo </a:t>
            </a:r>
            <a:r>
              <a:rPr lang="it-IT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appassionare a una storia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e quindi a un prodotto o servizio.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C576CC94-7DB5-4E6E-950E-2981CB12DC57}"/>
              </a:ext>
            </a:extLst>
          </p:cNvPr>
          <p:cNvSpPr txBox="1"/>
          <p:nvPr/>
        </p:nvSpPr>
        <p:spPr>
          <a:xfrm>
            <a:off x="1447800" y="157329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8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3CB6B3-A9FD-4C43-BFD2-9CE04B9D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23" y="3924300"/>
            <a:ext cx="6915150" cy="46101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Perché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Digital Storytelling?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8991600" y="2598037"/>
            <a:ext cx="8363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L'uso del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nel marketing dimostra quanto possa essere potente un marchio senza la vecchia tecnica pubblicitaria di spingere un prodotto direttamente in faccia ai potenziali clienti e sperare che rispondano positivamente. Andiamo a comprare quel prodotto perché stiamo comprando uno stile di vita, un'estetica e una storia.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413229"/>
              </p:ext>
            </p:extLst>
          </p:nvPr>
        </p:nvGraphicFramePr>
        <p:xfrm>
          <a:off x="8077200" y="5380640"/>
          <a:ext cx="7086600" cy="315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id="{92C51D65-1C33-46F5-AFCA-1ED30C5331F6}"/>
              </a:ext>
            </a:extLst>
          </p:cNvPr>
          <p:cNvSpPr txBox="1"/>
          <p:nvPr/>
        </p:nvSpPr>
        <p:spPr>
          <a:xfrm>
            <a:off x="1447800" y="157329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4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B2A16EA-8A8E-41DD-AB38-7BCC30A2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600263"/>
            <a:ext cx="5664370" cy="376192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4562779-8603-4056-BFEE-3233432AD7F8}"/>
              </a:ext>
            </a:extLst>
          </p:cNvPr>
          <p:cNvSpPr/>
          <p:nvPr/>
        </p:nvSpPr>
        <p:spPr>
          <a:xfrm>
            <a:off x="838200" y="2373648"/>
            <a:ext cx="8998974" cy="6198851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838200" y="163437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Diversi strumenti per il Digital Storytelling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929148" y="2527751"/>
            <a:ext cx="87138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Nella sua forma più semplice, il </a:t>
            </a:r>
            <a:r>
              <a:rPr lang="it-IT" altLang="es-E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storytelling si riferisce alla pratica di utilizzare strumenti informatici per raccontare storie o presentare idee, spesso attraverso piattaforme di social media.</a:t>
            </a:r>
          </a:p>
          <a:p>
            <a:pPr algn="just">
              <a:defRPr/>
            </a:pPr>
            <a:endParaRPr lang="it-IT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it-IT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differenza della narrazione tradizionale, che utilizza materiali su supporti fisici come carta, nastri o dischi e film, una storia digitale utilizza materiali che si trovano su file elettronici: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1219200" y="5574739"/>
            <a:ext cx="9144000" cy="28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Testi</a:t>
            </a:r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Immagini</a:t>
            </a:r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Video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Audio</a:t>
            </a: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Elementi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interattivi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come le </a:t>
            </a:r>
            <a:r>
              <a:rPr lang="en-US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mappe</a:t>
            </a:r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Blip>
                <a:blip r:embed="rId3"/>
              </a:buBlip>
            </a:pPr>
            <a:r>
              <a:rPr lang="it-IT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Elementi dei social media come i tweet</a:t>
            </a:r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D97E151D-F5B9-48AF-887B-9EF370D17BBC}"/>
              </a:ext>
            </a:extLst>
          </p:cNvPr>
          <p:cNvSpPr txBox="1"/>
          <p:nvPr/>
        </p:nvSpPr>
        <p:spPr>
          <a:xfrm>
            <a:off x="843419" y="83262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0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36794" y="1815578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Diversi strumenti per il Digital Storytelling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Goccia 1">
            <a:extLst>
              <a:ext uri="{FF2B5EF4-FFF2-40B4-BE49-F238E27FC236}">
                <a16:creationId xmlns:a16="http://schemas.microsoft.com/office/drawing/2014/main" id="{22EE7A33-91A5-48CF-ABB4-C89AA807FD01}"/>
              </a:ext>
            </a:extLst>
          </p:cNvPr>
          <p:cNvSpPr/>
          <p:nvPr/>
        </p:nvSpPr>
        <p:spPr>
          <a:xfrm rot="2533495">
            <a:off x="3269495" y="5905443"/>
            <a:ext cx="2583000" cy="2586132"/>
          </a:xfrm>
          <a:prstGeom prst="teardrop">
            <a:avLst/>
          </a:prstGeom>
          <a:solidFill>
            <a:srgbClr val="FFECFC"/>
          </a:solidFill>
          <a:ln w="38100">
            <a:solidFill>
              <a:srgbClr val="E58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Goccia 6">
            <a:extLst>
              <a:ext uri="{FF2B5EF4-FFF2-40B4-BE49-F238E27FC236}">
                <a16:creationId xmlns:a16="http://schemas.microsoft.com/office/drawing/2014/main" id="{352C2023-5358-4E18-B9B5-FCD376CB0205}"/>
              </a:ext>
            </a:extLst>
          </p:cNvPr>
          <p:cNvSpPr/>
          <p:nvPr/>
        </p:nvSpPr>
        <p:spPr>
          <a:xfrm rot="5400000">
            <a:off x="4322562" y="2855934"/>
            <a:ext cx="2583000" cy="2586132"/>
          </a:xfrm>
          <a:prstGeom prst="teardrop">
            <a:avLst/>
          </a:prstGeom>
          <a:solidFill>
            <a:srgbClr val="FFECFC"/>
          </a:solidFill>
          <a:ln w="38100">
            <a:solidFill>
              <a:srgbClr val="E58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Goccia 7">
            <a:extLst>
              <a:ext uri="{FF2B5EF4-FFF2-40B4-BE49-F238E27FC236}">
                <a16:creationId xmlns:a16="http://schemas.microsoft.com/office/drawing/2014/main" id="{5B108B0E-DC48-4AE5-9095-5A8ECDD50C65}"/>
              </a:ext>
            </a:extLst>
          </p:cNvPr>
          <p:cNvSpPr/>
          <p:nvPr/>
        </p:nvSpPr>
        <p:spPr>
          <a:xfrm rot="13458574">
            <a:off x="12005491" y="5974879"/>
            <a:ext cx="2583000" cy="2586132"/>
          </a:xfrm>
          <a:prstGeom prst="teardrop">
            <a:avLst/>
          </a:prstGeom>
          <a:solidFill>
            <a:srgbClr val="FFECFC"/>
          </a:solidFill>
          <a:ln w="38100">
            <a:solidFill>
              <a:srgbClr val="E58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Goccia 9">
            <a:extLst>
              <a:ext uri="{FF2B5EF4-FFF2-40B4-BE49-F238E27FC236}">
                <a16:creationId xmlns:a16="http://schemas.microsoft.com/office/drawing/2014/main" id="{6C702126-9685-4EA7-93FB-36D0FBC87998}"/>
              </a:ext>
            </a:extLst>
          </p:cNvPr>
          <p:cNvSpPr/>
          <p:nvPr/>
        </p:nvSpPr>
        <p:spPr>
          <a:xfrm rot="10800000">
            <a:off x="10948808" y="2854368"/>
            <a:ext cx="2583000" cy="2586132"/>
          </a:xfrm>
          <a:prstGeom prst="teardrop">
            <a:avLst/>
          </a:prstGeom>
          <a:solidFill>
            <a:srgbClr val="FFECFC"/>
          </a:solidFill>
          <a:ln w="38100">
            <a:solidFill>
              <a:srgbClr val="E58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9C3A442-978D-4F0B-9945-CB5F56579F36}"/>
              </a:ext>
            </a:extLst>
          </p:cNvPr>
          <p:cNvSpPr/>
          <p:nvPr/>
        </p:nvSpPr>
        <p:spPr>
          <a:xfrm>
            <a:off x="6915837" y="4577350"/>
            <a:ext cx="4024262" cy="3894072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1BFA10-0A6A-43AD-A352-0277F8F2D932}"/>
              </a:ext>
            </a:extLst>
          </p:cNvPr>
          <p:cNvSpPr txBox="1"/>
          <p:nvPr/>
        </p:nvSpPr>
        <p:spPr>
          <a:xfrm>
            <a:off x="7213468" y="5910313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 STORYTELLING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B0E14A-8AEB-4543-8583-518350B23441}"/>
              </a:ext>
            </a:extLst>
          </p:cNvPr>
          <p:cNvSpPr txBox="1"/>
          <p:nvPr/>
        </p:nvSpPr>
        <p:spPr>
          <a:xfrm>
            <a:off x="4478854" y="3328579"/>
            <a:ext cx="23051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Computer</a:t>
            </a:r>
          </a:p>
          <a:p>
            <a:pPr algn="ctr"/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 funzionalità multimediali e ampio spazio di archiviazione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2D9342-EA68-45F9-B597-D2499BE12FE2}"/>
              </a:ext>
            </a:extLst>
          </p:cNvPr>
          <p:cNvSpPr txBox="1"/>
          <p:nvPr/>
        </p:nvSpPr>
        <p:spPr>
          <a:xfrm>
            <a:off x="3322430" y="6157419"/>
            <a:ext cx="2477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Software multimediale digitale: 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creazione/editing immagini, video, audio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B54699-4D49-46B9-870F-E84BAF17899D}"/>
              </a:ext>
            </a:extLst>
          </p:cNvPr>
          <p:cNvSpPr txBox="1"/>
          <p:nvPr/>
        </p:nvSpPr>
        <p:spPr>
          <a:xfrm>
            <a:off x="11119802" y="3139827"/>
            <a:ext cx="2241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Dispositivi acquisizione immagini 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(fotocamera digitale, scanner…)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4ED831D-C69E-459C-B3BB-ABFE4ED16FB0}"/>
              </a:ext>
            </a:extLst>
          </p:cNvPr>
          <p:cNvSpPr txBox="1"/>
          <p:nvPr/>
        </p:nvSpPr>
        <p:spPr>
          <a:xfrm>
            <a:off x="12140045" y="6326696"/>
            <a:ext cx="231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Dispositivi  acquisizione audio </a:t>
            </a:r>
            <a:r>
              <a:rPr lang="it-IT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(microfoni e registratori vocali)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AB23F3-D6B8-4A6E-A610-10806B51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69" y="6677777"/>
            <a:ext cx="1134253" cy="95173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16AFA805-81F6-4E78-8F3E-22CD2AEB41A4}"/>
              </a:ext>
            </a:extLst>
          </p:cNvPr>
          <p:cNvSpPr/>
          <p:nvPr/>
        </p:nvSpPr>
        <p:spPr>
          <a:xfrm>
            <a:off x="2845546" y="3493481"/>
            <a:ext cx="1134253" cy="83392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D960EA96-E677-4FA1-8935-296B85845682}"/>
              </a:ext>
            </a:extLst>
          </p:cNvPr>
          <p:cNvSpPr/>
          <p:nvPr/>
        </p:nvSpPr>
        <p:spPr>
          <a:xfrm>
            <a:off x="13811474" y="3490871"/>
            <a:ext cx="909935" cy="71078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Chord 15">
            <a:extLst>
              <a:ext uri="{FF2B5EF4-FFF2-40B4-BE49-F238E27FC236}">
                <a16:creationId xmlns:a16="http://schemas.microsoft.com/office/drawing/2014/main" id="{C8B6B965-D996-4B5B-B958-C23F80EA80CD}"/>
              </a:ext>
            </a:extLst>
          </p:cNvPr>
          <p:cNvSpPr/>
          <p:nvPr/>
        </p:nvSpPr>
        <p:spPr>
          <a:xfrm>
            <a:off x="14806915" y="6767510"/>
            <a:ext cx="427963" cy="86199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Donut 24">
            <a:extLst>
              <a:ext uri="{FF2B5EF4-FFF2-40B4-BE49-F238E27FC236}">
                <a16:creationId xmlns:a16="http://schemas.microsoft.com/office/drawing/2014/main" id="{71E66C23-304E-49AD-8F83-5D3DA9894EFA}"/>
              </a:ext>
            </a:extLst>
          </p:cNvPr>
          <p:cNvSpPr/>
          <p:nvPr/>
        </p:nvSpPr>
        <p:spPr>
          <a:xfrm>
            <a:off x="3258400" y="3628291"/>
            <a:ext cx="308543" cy="33350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Donut 39">
            <a:extLst>
              <a:ext uri="{FF2B5EF4-FFF2-40B4-BE49-F238E27FC236}">
                <a16:creationId xmlns:a16="http://schemas.microsoft.com/office/drawing/2014/main" id="{03D1A060-84C8-439A-9A95-A5B79B54574D}"/>
              </a:ext>
            </a:extLst>
          </p:cNvPr>
          <p:cNvSpPr/>
          <p:nvPr/>
        </p:nvSpPr>
        <p:spPr>
          <a:xfrm>
            <a:off x="2254491" y="6822458"/>
            <a:ext cx="354443" cy="3166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uadroTexto 1">
            <a:extLst>
              <a:ext uri="{FF2B5EF4-FFF2-40B4-BE49-F238E27FC236}">
                <a16:creationId xmlns:a16="http://schemas.microsoft.com/office/drawing/2014/main" id="{11767E9F-84FB-448F-A18F-1B502977BBA9}"/>
              </a:ext>
            </a:extLst>
          </p:cNvPr>
          <p:cNvSpPr txBox="1"/>
          <p:nvPr/>
        </p:nvSpPr>
        <p:spPr>
          <a:xfrm>
            <a:off x="1427099" y="90907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1: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Introduzione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2464</Words>
  <Application>Microsoft Office PowerPoint</Application>
  <PresentationFormat>Personalizzato</PresentationFormat>
  <Paragraphs>190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맑은 고딕</vt:lpstr>
      <vt:lpstr>Arial</vt:lpstr>
      <vt:lpstr>Calibri</vt:lpstr>
      <vt:lpstr>Microsoft Sans Serif</vt:lpstr>
      <vt:lpstr>Office Theme</vt:lpstr>
      <vt:lpstr>Diseño personalizado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E4F PPT TEMPLATE</dc:title>
  <dc:creator>Monia Coppola</dc:creator>
  <cp:keywords>DAE5WsvJFTY,BAEXurJiHZU</cp:keywords>
  <cp:lastModifiedBy>Alessandra Messana</cp:lastModifiedBy>
  <cp:revision>130</cp:revision>
  <dcterms:created xsi:type="dcterms:W3CDTF">2022-02-25T10:54:18Z</dcterms:created>
  <dcterms:modified xsi:type="dcterms:W3CDTF">2022-10-28T08:59:57Z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