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88" r:id="rId7"/>
    <p:sldId id="289" r:id="rId8"/>
    <p:sldId id="295" r:id="rId9"/>
    <p:sldId id="290" r:id="rId10"/>
    <p:sldId id="272" r:id="rId11"/>
    <p:sldId id="291" r:id="rId12"/>
    <p:sldId id="296" r:id="rId13"/>
    <p:sldId id="292" r:id="rId14"/>
    <p:sldId id="293" r:id="rId15"/>
    <p:sldId id="294" r:id="rId16"/>
    <p:sldId id="259" r:id="rId1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5"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Administrativo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l"/>
          <a:r>
            <a:rPr lang="es-ES" sz="2400" dirty="0">
              <a:latin typeface="Microsoft Sans Serif" panose="020B0604020202020204" pitchFamily="34" charset="0"/>
              <a:cs typeface="Microsoft Sans Serif" panose="020B0604020202020204" pitchFamily="34" charset="0"/>
            </a:rPr>
            <a:t>Facilitar el crecimiento de una empresa o negocio mediante una planificación, coordinación y gestión eficaces de los recursos, tanto humanos como materiales, y satisfacer así todas las demandas específicas del mercado en el momento oportuno.</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algn="l"/>
          <a:r>
            <a:rPr lang="es-ES" sz="2400" dirty="0">
              <a:latin typeface="Microsoft Sans Serif" panose="020B0604020202020204" pitchFamily="34" charset="0"/>
              <a:cs typeface="Microsoft Sans Serif" panose="020B0604020202020204" pitchFamily="34" charset="0"/>
            </a:rPr>
            <a:t>Proporcionar un bien o servicio necesario que satisfaga las demandas particulares del cliente. Cuando un consumidor consume un producto o servicio, debe hacerlo de forma acorde con sus necesidades y preferencias.</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chemeClr val="bg1"/>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nchor="t"/>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Económico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l"/>
          <a:r>
            <a:rPr lang="es-ES" sz="2400" dirty="0">
              <a:latin typeface="Microsoft Sans Serif" panose="020B0604020202020204" pitchFamily="34" charset="0"/>
              <a:cs typeface="Microsoft Sans Serif" panose="020B0604020202020204" pitchFamily="34" charset="0"/>
            </a:rPr>
            <a:t>Determinar la posibilidad económica de que una empresa tenga éxito o fracase cuando se introduzca en un nuevo mercado o introduzca nuevos productos o servicios. Esto dará confianza a todas las decisiones futuras.</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primaria</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s-ES" sz="2400" dirty="0">
              <a:latin typeface="Microsoft Sans Serif" panose="020B0604020202020204" pitchFamily="34" charset="0"/>
              <a:cs typeface="Microsoft Sans Serif" panose="020B0604020202020204" pitchFamily="34" charset="0"/>
            </a:rPr>
            <a:t>La investigación de mercado primaria es el procedimiento mediante el cual las empresas u organizaciones hablan con los clientes finales o contratan a un tercero para que realice los estudios pertinentes para recopilar datos. La información recopilada puede ser cuantitativa o cualitativa (no numérica) (datos numéricos o estadísticos).</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nchor="t"/>
        <a:lstStyle/>
        <a:p>
          <a:pPr algn="l"/>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secundaria</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l"/>
          <a:r>
            <a:rPr lang="es-ES" sz="2400" dirty="0">
              <a:latin typeface="Microsoft Sans Serif" panose="020B0604020202020204" pitchFamily="34" charset="0"/>
              <a:cs typeface="Microsoft Sans Serif" panose="020B0604020202020204" pitchFamily="34" charset="0"/>
            </a:rPr>
            <a:t>La investigación secundaria utiliza datos recopilados por otras fuentes, como organismos gubernamentales, prensa, cámaras empresariales, etc. Las publicaciones de este material incluyen libros, periódicos, publicaciones periódicas, sitios web de empresas, organismos gubernamentales libres, etc.</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dgm:t>
        <a:bodyPr/>
        <a:lstStyle/>
        <a:p>
          <a:endParaRPr lang="es-ES"/>
        </a:p>
      </dgm:t>
    </dgm:pt>
    <dgm:pt modelId="{1B0FDF83-6572-46D8-BF9E-343DB8A4C171}" type="pres">
      <dgm:prSet presAssocID="{4CE57F6F-AAED-4B75-B840-D6F328661C27}" presName="Name0" presStyleCnt="0">
        <dgm:presLayoutVars>
          <dgm:dir/>
          <dgm:resizeHandles val="exact"/>
        </dgm:presLayoutVars>
      </dgm:prSet>
      <dgm:spPr/>
    </dgm:pt>
    <dgm:pt modelId="{03CBBE79-C7C7-4BB8-815F-EC9883AE5482}" type="pres">
      <dgm:prSet presAssocID="{09E78CE0-9FD1-41E4-AA18-EB8ACA5E7243}" presName="node" presStyleLbl="node1" presStyleIdx="0" presStyleCnt="2" custScaleX="150593" custLinFactNeighborX="18438" custLinFactNeighborY="51">
        <dgm:presLayoutVars>
          <dgm:bulletEnabled val="1"/>
        </dgm:presLayoutVars>
      </dgm:prSet>
      <dgm:spPr/>
    </dgm:pt>
    <dgm:pt modelId="{0AFABA49-C0FA-4078-B0FD-629FDB892CB4}" type="pres">
      <dgm:prSet presAssocID="{0073AA99-A9E4-4984-98E6-B6B5CC98A412}" presName="sibTrans" presStyleLbl="sibTrans2D1" presStyleIdx="0" presStyleCnt="1"/>
      <dgm:spPr/>
    </dgm:pt>
    <dgm:pt modelId="{A70F024A-CE11-464F-9EE0-3CDBBA946FC1}" type="pres">
      <dgm:prSet presAssocID="{0073AA99-A9E4-4984-98E6-B6B5CC98A412}" presName="connectorText" presStyleLbl="sibTrans2D1" presStyleIdx="0" presStyleCnt="1"/>
      <dgm:spPr/>
    </dgm:pt>
    <dgm:pt modelId="{30C472E5-C439-4945-8555-1B9F9B27322C}" type="pres">
      <dgm:prSet presAssocID="{86D96DDC-2FE0-4BB0-B39C-6F2A05DE171B}" presName="node" presStyleLbl="node1" presStyleIdx="1" presStyleCnt="2" custScaleX="169877" custLinFactNeighborX="-34301" custLinFactNeighborY="0">
        <dgm:presLayoutVars>
          <dgm:bulletEnabled val="1"/>
        </dgm:presLayoutVars>
      </dgm:prSet>
      <dgm:spPr/>
    </dgm:pt>
  </dgm:ptLst>
  <dgm:cxnLst>
    <dgm:cxn modelId="{C3DC6646-6CD9-4461-ABCE-55BA8904F1B8}" type="presOf" srcId="{0073AA99-A9E4-4984-98E6-B6B5CC98A412}" destId="{0AFABA49-C0FA-4078-B0FD-629FDB892CB4}" srcOrd="0"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A64B73A2-571D-4BFC-929E-5A7C14403986}" type="presOf" srcId="{86D96DDC-2FE0-4BB0-B39C-6F2A05DE171B}" destId="{30C472E5-C439-4945-8555-1B9F9B27322C}" srcOrd="0" destOrd="0" presId="urn:microsoft.com/office/officeart/2005/8/layout/process1"/>
    <dgm:cxn modelId="{2D6AA1AC-160E-4BB6-AC40-E1254C663D48}" type="presOf" srcId="{4CE57F6F-AAED-4B75-B840-D6F328661C27}" destId="{1B0FDF83-6572-46D8-BF9E-343DB8A4C171}"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813514CF-FE3F-4E43-B5D1-F4FB4E821352}" type="presOf" srcId="{09E78CE0-9FD1-41E4-AA18-EB8ACA5E7243}" destId="{03CBBE79-C7C7-4BB8-815F-EC9883AE5482}" srcOrd="0" destOrd="0" presId="urn:microsoft.com/office/officeart/2005/8/layout/process1"/>
    <dgm:cxn modelId="{7FD5F1F3-CABE-412E-B8DC-688159E00BA2}" type="presOf" srcId="{0073AA99-A9E4-4984-98E6-B6B5CC98A412}" destId="{A70F024A-CE11-464F-9EE0-3CDBBA946FC1}" srcOrd="1" destOrd="0" presId="urn:microsoft.com/office/officeart/2005/8/layout/process1"/>
    <dgm:cxn modelId="{1D374B54-98E2-49BE-887D-3742F97612B9}" type="presParOf" srcId="{1B0FDF83-6572-46D8-BF9E-343DB8A4C171}" destId="{03CBBE79-C7C7-4BB8-815F-EC9883AE5482}" srcOrd="0" destOrd="0" presId="urn:microsoft.com/office/officeart/2005/8/layout/process1"/>
    <dgm:cxn modelId="{DBF3A8D4-F8B3-4239-94A5-9696EA5F8358}" type="presParOf" srcId="{1B0FDF83-6572-46D8-BF9E-343DB8A4C171}" destId="{0AFABA49-C0FA-4078-B0FD-629FDB892CB4}" srcOrd="1" destOrd="0" presId="urn:microsoft.com/office/officeart/2005/8/layout/process1"/>
    <dgm:cxn modelId="{CC510B89-DADD-4E8D-8237-E4E29306488F}" type="presParOf" srcId="{0AFABA49-C0FA-4078-B0FD-629FDB892CB4}" destId="{A70F024A-CE11-464F-9EE0-3CDBBA946FC1}" srcOrd="0" destOrd="0" presId="urn:microsoft.com/office/officeart/2005/8/layout/process1"/>
    <dgm:cxn modelId="{67B4AC8A-86ED-4D66-80BD-578C8F95A5D8}" type="presParOf" srcId="{1B0FDF83-6572-46D8-BF9E-343DB8A4C171}" destId="{30C472E5-C439-4945-8555-1B9F9B27322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Administrativo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Facilitar el crecimiento de una empresa o negocio mediante una planificación, coordinación y gestión eficaces de los recursos, tanto humanos como materiales, y satisfacer así todas las demandas específicas del mercado en el momento oportuno.</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5425" y="473720"/>
        <a:ext cx="3618203" cy="4134651"/>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Proporcionar un bien o servicio necesario que satisfaga las demandas particulares del cliente. Cuando un consumidor consume un producto o servicio, debe hacerlo de forma acorde con sus necesidades y preferencias.</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506098" y="473720"/>
        <a:ext cx="3618203" cy="4134651"/>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Económico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Determinar la posibilidad económica de que una empresa tenga éxito o fracase cuando se introduzca en un nuevo mercado o introduzca nuevos productos o servicios. Esto dará confianza a todas las decisiones futuras.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86770" y="473720"/>
        <a:ext cx="3618203" cy="4134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BBE79-C7C7-4BB8-815F-EC9883AE5482}">
      <dsp:nvSpPr>
        <dsp:cNvPr id="0" name=""/>
        <dsp:cNvSpPr/>
      </dsp:nvSpPr>
      <dsp:spPr>
        <a:xfrm>
          <a:off x="304795" y="584189"/>
          <a:ext cx="6040980" cy="3686781"/>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primaria</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La investigación de mercado primaria es el procedimiento mediante el cual las empresas u organizaciones hablan con los clientes finales o contratan a un tercero para que realice los estudios pertinentes para recopilar datos. La información recopilada puede ser cuantitativa o cualitativa (no numérica) (datos numéricos o estadísticos).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412777" y="692171"/>
        <a:ext cx="5825016" cy="3470817"/>
      </dsp:txXfrm>
    </dsp:sp>
    <dsp:sp modelId="{0AFABA49-C0FA-4078-B0FD-629FDB892CB4}">
      <dsp:nvSpPr>
        <dsp:cNvPr id="0" name=""/>
        <dsp:cNvSpPr/>
      </dsp:nvSpPr>
      <dsp:spPr>
        <a:xfrm rot="21599101">
          <a:off x="6535361" y="1929266"/>
          <a:ext cx="401921" cy="994842"/>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866900">
            <a:lnSpc>
              <a:spcPct val="90000"/>
            </a:lnSpc>
            <a:spcBef>
              <a:spcPct val="0"/>
            </a:spcBef>
            <a:spcAft>
              <a:spcPct val="35000"/>
            </a:spcAft>
            <a:buNone/>
          </a:pPr>
          <a:endParaRPr lang="es-ES" sz="4200" kern="1200"/>
        </a:p>
      </dsp:txBody>
      <dsp:txXfrm>
        <a:off x="6535361" y="2128250"/>
        <a:ext cx="281345" cy="596906"/>
      </dsp:txXfrm>
    </dsp:sp>
    <dsp:sp modelId="{30C472E5-C439-4945-8555-1B9F9B27322C}">
      <dsp:nvSpPr>
        <dsp:cNvPr id="0" name=""/>
        <dsp:cNvSpPr/>
      </dsp:nvSpPr>
      <dsp:spPr>
        <a:xfrm>
          <a:off x="7104118" y="582309"/>
          <a:ext cx="6814550" cy="3686781"/>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secundaria</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La investigación secundaria utiliza datos recopilados por otras fuentes, como organismos gubernamentales, prensa, cámaras empresariales, etc. Las publicaciones de este material incluyen libros, periódicos, publicaciones periódicas, sitios web de empresas, organismos gubernamentales libres, etc.</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7212100" y="690291"/>
        <a:ext cx="6598586" cy="34708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ofstede-insights.com/models/national-cul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3505200" y="6438900"/>
            <a:ext cx="11277600" cy="144655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s-ES"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Título del módulo de formación:</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r>
              <a:rPr lang="es-E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 y análisis de mercados</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49" y="197001"/>
            <a:ext cx="10018447" cy="938719"/>
          </a:xfrm>
          <a:prstGeom prst="rect">
            <a:avLst/>
          </a:prstGeom>
          <a:noFill/>
        </p:spPr>
        <p:txBody>
          <a:bodyPr wrap="square" rtlCol="0">
            <a:spAutoFit/>
          </a:bodyPr>
          <a:lstStyle/>
          <a:p>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2.3: </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Tipos de análisis de mercado</a:t>
            </a:r>
            <a:r>
              <a:rPr lang="en-US" sz="4800" b="1" dirty="0"/>
              <a:t> </a:t>
            </a:r>
          </a:p>
        </p:txBody>
      </p:sp>
      <p:grpSp>
        <p:nvGrpSpPr>
          <p:cNvPr id="3" name="Gruppo 2"/>
          <p:cNvGrpSpPr/>
          <p:nvPr/>
        </p:nvGrpSpPr>
        <p:grpSpPr>
          <a:xfrm>
            <a:off x="914400" y="2092523"/>
            <a:ext cx="14292827" cy="7171194"/>
            <a:chOff x="577059" y="2400300"/>
            <a:chExt cx="14334100" cy="7171194"/>
          </a:xfrm>
        </p:grpSpPr>
        <p:sp>
          <p:nvSpPr>
            <p:cNvPr id="13" name="CasellaDiTesto 12">
              <a:extLst>
                <a:ext uri="{FF2B5EF4-FFF2-40B4-BE49-F238E27FC236}">
                  <a16:creationId xmlns:a16="http://schemas.microsoft.com/office/drawing/2014/main" id="{BEA0FF3A-FE75-94B1-D18D-42753ECA6E59}"/>
                </a:ext>
              </a:extLst>
            </p:cNvPr>
            <p:cNvSpPr txBox="1"/>
            <p:nvPr/>
          </p:nvSpPr>
          <p:spPr>
            <a:xfrm>
              <a:off x="577059" y="2400300"/>
              <a:ext cx="3389050" cy="6555641"/>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Estudios</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sectoriales</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Estos informes son exhaustivos y amplios en su cobertura, proporcionando una visión completa de un sector: no sólo incluyen las tasas de crecimiento de primera línea, sino también estimaciones basadas en la segmentación del mercado y la cuota de mercado de los principales artículos y rivales.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Tienen en cuenta las alteraciones, los cambios legislativos, las tendencias de consumo y otras variables que se prevé que influyan en un sector.</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nvGrpSpPr>
            <p:cNvPr id="2" name="Gruppo 1"/>
            <p:cNvGrpSpPr/>
            <p:nvPr/>
          </p:nvGrpSpPr>
          <p:grpSpPr>
            <a:xfrm>
              <a:off x="4046800" y="2400300"/>
              <a:ext cx="10864359" cy="7171194"/>
              <a:chOff x="4046800" y="2400300"/>
              <a:chExt cx="10864359" cy="7171194"/>
            </a:xfrm>
          </p:grpSpPr>
          <p:sp>
            <p:nvSpPr>
              <p:cNvPr id="15" name="CasellaDiTesto 14">
                <a:extLst>
                  <a:ext uri="{FF2B5EF4-FFF2-40B4-BE49-F238E27FC236}">
                    <a16:creationId xmlns:a16="http://schemas.microsoft.com/office/drawing/2014/main" id="{BEA0FF3A-FE75-94B1-D18D-42753ECA6E59}"/>
                  </a:ext>
                </a:extLst>
              </p:cNvPr>
              <p:cNvSpPr txBox="1"/>
              <p:nvPr/>
            </p:nvSpPr>
            <p:spPr>
              <a:xfrm>
                <a:off x="4127491" y="2400300"/>
                <a:ext cx="3409180" cy="3477875"/>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Estudios</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nicho</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Los estudios de nicho analizan en profundidad nuevos sectores de productos revolucionarios o emergentes que se prevé que tendrán una gran influencia en sus respectivas industrias a corto o largo plazo.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6" name="CasellaDiTesto 15">
                <a:extLst>
                  <a:ext uri="{FF2B5EF4-FFF2-40B4-BE49-F238E27FC236}">
                    <a16:creationId xmlns:a16="http://schemas.microsoft.com/office/drawing/2014/main" id="{BEA0FF3A-FE75-94B1-D18D-42753ECA6E59}"/>
                  </a:ext>
                </a:extLst>
              </p:cNvPr>
              <p:cNvSpPr txBox="1"/>
              <p:nvPr/>
            </p:nvSpPr>
            <p:spPr>
              <a:xfrm>
                <a:off x="7698053" y="2400300"/>
                <a:ext cx="3409180" cy="5632311"/>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Estudios</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específicos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Se trata de breves estudios de mercado concebidos para ofrecer una visión rápida de una amplia gama de productos y servicios. </a:t>
                </a:r>
              </a:p>
              <a:p>
                <a:endPar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Los documentos se centran en el tamaño, la segmentación y la previsión del mercado, así como en la identificación de los principales proveedores, con el telón de fondo de las principales tendencias cuantitativas y cualitativas.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BEA0FF3A-FE75-94B1-D18D-42753ECA6E59}"/>
                  </a:ext>
                </a:extLst>
              </p:cNvPr>
              <p:cNvSpPr txBox="1"/>
              <p:nvPr/>
            </p:nvSpPr>
            <p:spPr>
              <a:xfrm>
                <a:off x="11268610" y="2400300"/>
                <a:ext cx="3642549" cy="7171194"/>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clientes</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Cuando la investigación estándar no es suficiente para satisfacer las necesidades concretas de una empresa, los clientes pueden encargar informes de investigación personalizados que se adapten a las especificaciones exactas de la empresa.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Estos estudios ofrecen una mejor visión de la planificación estratégica, el desarrollo de nuevos productos, el crecimiento del mercado mundial, las fusiones y adquisiciones, la inteligencia de la competencia y mucho más.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1" name="Connettore diritto 20">
                <a:extLst>
                  <a:ext uri="{FF2B5EF4-FFF2-40B4-BE49-F238E27FC236}">
                    <a16:creationId xmlns:a16="http://schemas.microsoft.com/office/drawing/2014/main" id="{40F1DE3A-5E14-1EB0-D6FF-6C1A7A8FA3EB}"/>
                  </a:ext>
                </a:extLst>
              </p:cNvPr>
              <p:cNvCxnSpPr>
                <a:cxnSpLocks/>
              </p:cNvCxnSpPr>
              <p:nvPr/>
            </p:nvCxnSpPr>
            <p:spPr>
              <a:xfrm>
                <a:off x="4046800" y="244446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40F1DE3A-5E14-1EB0-D6FF-6C1A7A8FA3EB}"/>
                  </a:ext>
                </a:extLst>
              </p:cNvPr>
              <p:cNvCxnSpPr>
                <a:cxnSpLocks/>
              </p:cNvCxnSpPr>
              <p:nvPr/>
            </p:nvCxnSpPr>
            <p:spPr>
              <a:xfrm>
                <a:off x="7617362" y="246855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11187924" y="245019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pSp>
      </p:grpSp>
      <p:pic>
        <p:nvPicPr>
          <p:cNvPr id="4" name="Picture 3">
            <a:extLst>
              <a:ext uri="{FF2B5EF4-FFF2-40B4-BE49-F238E27FC236}">
                <a16:creationId xmlns:a16="http://schemas.microsoft.com/office/drawing/2014/main" id="{4732E160-A7D1-0404-0210-854A6DB83183}"/>
              </a:ext>
            </a:extLst>
          </p:cNvPr>
          <p:cNvPicPr>
            <a:picLocks noChangeAspect="1"/>
          </p:cNvPicPr>
          <p:nvPr/>
        </p:nvPicPr>
        <p:blipFill>
          <a:blip r:embed="rId2"/>
          <a:stretch>
            <a:fillRect/>
          </a:stretch>
        </p:blipFill>
        <p:spPr>
          <a:xfrm>
            <a:off x="15287687" y="4516264"/>
            <a:ext cx="2661264" cy="1708160"/>
          </a:xfrm>
          <a:prstGeom prst="rect">
            <a:avLst/>
          </a:prstGeom>
        </p:spPr>
      </p:pic>
    </p:spTree>
    <p:extLst>
      <p:ext uri="{BB962C8B-B14F-4D97-AF65-F5344CB8AC3E}">
        <p14:creationId xmlns:p14="http://schemas.microsoft.com/office/powerpoint/2010/main" val="19978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5105400" y="3162300"/>
            <a:ext cx="9774139" cy="2603376"/>
            <a:chOff x="2465376" y="2608834"/>
            <a:chExt cx="8951255" cy="2603376"/>
          </a:xfrm>
        </p:grpSpPr>
        <p:sp>
          <p:nvSpPr>
            <p:cNvPr id="55" name="Rectángulo 23">
              <a:extLst>
                <a:ext uri="{FF2B5EF4-FFF2-40B4-BE49-F238E27FC236}">
                  <a16:creationId xmlns:a16="http://schemas.microsoft.com/office/drawing/2014/main" id="{ACCB46CD-CCFE-C020-E70D-1AE15A76DA06}"/>
                </a:ext>
              </a:extLst>
            </p:cNvPr>
            <p:cNvSpPr/>
            <p:nvPr/>
          </p:nvSpPr>
          <p:spPr>
            <a:xfrm>
              <a:off x="6582675" y="2608834"/>
              <a:ext cx="4833956"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24">
              <a:extLst>
                <a:ext uri="{FF2B5EF4-FFF2-40B4-BE49-F238E27FC236}">
                  <a16:creationId xmlns:a16="http://schemas.microsoft.com/office/drawing/2014/main" id="{E92C4DEF-F8D7-AA5F-8DB9-37560EE80165}"/>
                </a:ext>
              </a:extLst>
            </p:cNvPr>
            <p:cNvSpPr/>
            <p:nvPr/>
          </p:nvSpPr>
          <p:spPr>
            <a:xfrm>
              <a:off x="2465376" y="2608834"/>
              <a:ext cx="3754339"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TextBox 57">
              <a:extLst>
                <a:ext uri="{FF2B5EF4-FFF2-40B4-BE49-F238E27FC236}">
                  <a16:creationId xmlns:a16="http://schemas.microsoft.com/office/drawing/2014/main" id="{B759E899-61ED-10FC-E3D5-14C02BDE0761}"/>
                </a:ext>
              </a:extLst>
            </p:cNvPr>
            <p:cNvSpPr txBox="1"/>
            <p:nvPr/>
          </p:nvSpPr>
          <p:spPr>
            <a:xfrm>
              <a:off x="2485916" y="3619308"/>
              <a:ext cx="3332261" cy="1323439"/>
            </a:xfrm>
            <a:prstGeom prst="rect">
              <a:avLst/>
            </a:prstGeom>
            <a:noFill/>
          </p:spPr>
          <p:txBody>
            <a:bodyPr wrap="square" rtlCol="0">
              <a:spAutoFit/>
            </a:bodyPr>
            <a:lstStyle/>
            <a:p>
              <a:pPr>
                <a:defRPr/>
              </a:pPr>
              <a:r>
                <a:rPr lang="es-ES"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Proporciona información sobre mercados, consumidores, rivales y otros factores.</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58" name="Rectangle 58">
              <a:extLst>
                <a:ext uri="{FF2B5EF4-FFF2-40B4-BE49-F238E27FC236}">
                  <a16:creationId xmlns:a16="http://schemas.microsoft.com/office/drawing/2014/main" id="{58EDE693-DE1C-5E00-503D-2D71BD5D0C94}"/>
                </a:ext>
              </a:extLst>
            </p:cNvPr>
            <p:cNvSpPr/>
            <p:nvPr/>
          </p:nvSpPr>
          <p:spPr>
            <a:xfrm>
              <a:off x="3005681" y="2844479"/>
              <a:ext cx="2555508" cy="400110"/>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mercado</a:t>
              </a:r>
            </a:p>
          </p:txBody>
        </p:sp>
        <p:pic>
          <p:nvPicPr>
            <p:cNvPr id="59"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2485916" y="2763353"/>
              <a:ext cx="435185" cy="510356"/>
            </a:xfrm>
            <a:prstGeom prst="rect">
              <a:avLst/>
            </a:prstGeom>
          </p:spPr>
        </p:pic>
        <p:sp>
          <p:nvSpPr>
            <p:cNvPr id="60" name="TextBox 57">
              <a:extLst>
                <a:ext uri="{FF2B5EF4-FFF2-40B4-BE49-F238E27FC236}">
                  <a16:creationId xmlns:a16="http://schemas.microsoft.com/office/drawing/2014/main" id="{1A96A033-3886-D9AA-2067-7E9F55A1439F}"/>
                </a:ext>
              </a:extLst>
            </p:cNvPr>
            <p:cNvSpPr txBox="1"/>
            <p:nvPr/>
          </p:nvSpPr>
          <p:spPr>
            <a:xfrm>
              <a:off x="6792029" y="3571338"/>
              <a:ext cx="4256868" cy="1220847"/>
            </a:xfrm>
            <a:prstGeom prst="rect">
              <a:avLst/>
            </a:prstGeom>
            <a:noFill/>
          </p:spPr>
          <p:txBody>
            <a:bodyPr wrap="square" rtlCol="0">
              <a:spAutoFit/>
            </a:bodyPr>
            <a:lstStyle/>
            <a:p>
              <a:pPr>
                <a:lnSpc>
                  <a:spcPts val="2220"/>
                </a:lnSpc>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1.Estudios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sectoriales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exhaustivos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ts val="2220"/>
                </a:lnSpc>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2.Estudios 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nichos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temas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candentes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ts val="2220"/>
                </a:lnSpc>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3.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Estudios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específicos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ts val="2220"/>
                </a:lnSpc>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4.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Estudios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personalizados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1" name="Rectangle 58">
              <a:extLst>
                <a:ext uri="{FF2B5EF4-FFF2-40B4-BE49-F238E27FC236}">
                  <a16:creationId xmlns:a16="http://schemas.microsoft.com/office/drawing/2014/main" id="{FBDB3B8D-AF54-C9D8-640A-2A004C58DEE0}"/>
                </a:ext>
              </a:extLst>
            </p:cNvPr>
            <p:cNvSpPr/>
            <p:nvPr/>
          </p:nvSpPr>
          <p:spPr>
            <a:xfrm>
              <a:off x="7325428" y="2873599"/>
              <a:ext cx="3520516" cy="400110"/>
            </a:xfrm>
            <a:prstGeom prst="rect">
              <a:avLst/>
            </a:prstGeom>
          </p:spPr>
          <p:txBody>
            <a:bodyPr wrap="none">
              <a:spAutoFit/>
            </a:bodyPr>
            <a:lstStyle/>
            <a:p>
              <a:r>
                <a:rPr lang="es-E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Tipos de análisis de mercado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2"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6874630" y="2763353"/>
              <a:ext cx="435185" cy="510356"/>
            </a:xfrm>
            <a:prstGeom prst="rect">
              <a:avLst/>
            </a:prstGeom>
          </p:spPr>
        </p:pic>
      </p:grpSp>
      <p:sp>
        <p:nvSpPr>
          <p:cNvPr id="12" name="CasellaDiTesto 11">
            <a:extLst>
              <a:ext uri="{FF2B5EF4-FFF2-40B4-BE49-F238E27FC236}">
                <a16:creationId xmlns:a16="http://schemas.microsoft.com/office/drawing/2014/main" id="{CDC5720D-16BE-4EC6-A12B-2C7AF3CF7808}"/>
              </a:ext>
            </a:extLst>
          </p:cNvPr>
          <p:cNvSpPr txBox="1"/>
          <p:nvPr/>
        </p:nvSpPr>
        <p:spPr>
          <a:xfrm>
            <a:off x="609600" y="617339"/>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Resumen</a:t>
            </a:r>
            <a:endParaRPr lang="en-US" sz="5500" b="1" dirty="0">
              <a:solidFill>
                <a:srgbClr val="B05894"/>
              </a:solidFill>
            </a:endParaRPr>
          </a:p>
        </p:txBody>
      </p:sp>
    </p:spTree>
    <p:extLst>
      <p:ext uri="{BB962C8B-B14F-4D97-AF65-F5344CB8AC3E}">
        <p14:creationId xmlns:p14="http://schemas.microsoft.com/office/powerpoint/2010/main" val="55369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381000" y="2556956"/>
            <a:ext cx="10247050" cy="5863144"/>
          </a:xfrm>
          <a:prstGeom prst="rect">
            <a:avLst/>
          </a:prstGeom>
          <a:noFill/>
        </p:spPr>
        <p:txBody>
          <a:bodyPr wrap="square" rtlCol="0">
            <a:spAutoFit/>
          </a:bodyPr>
          <a:lstStyle/>
          <a:p>
            <a:pPr algn="just"/>
            <a:r>
              <a:rPr lang="es-ES" sz="2500" dirty="0">
                <a:latin typeface="Microsoft Sans Serif" panose="020B0604020202020204" pitchFamily="34" charset="0"/>
                <a:ea typeface="Microsoft Sans Serif" panose="020B0604020202020204" pitchFamily="34" charset="0"/>
                <a:cs typeface="Microsoft Sans Serif" panose="020B0604020202020204" pitchFamily="34" charset="0"/>
              </a:rPr>
              <a:t>La Teoría de las Dimensiones Culturales de Hofstede es un marco utilizado para comprender las diferencias culturales entre países y discernir la forma de hacer negocios en las distintas culturas. En otras palabras, el marco se utiliza para distinguir entre las diferentes culturas nacionales, las dimensiones de la cultura y evaluar su impacto en un entorno empresarial.</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es-ES" sz="2500" dirty="0">
                <a:latin typeface="Microsoft Sans Serif" panose="020B0604020202020204" pitchFamily="34" charset="0"/>
                <a:ea typeface="Microsoft Sans Serif" panose="020B0604020202020204" pitchFamily="34" charset="0"/>
                <a:cs typeface="Microsoft Sans Serif" panose="020B0604020202020204" pitchFamily="34" charset="0"/>
              </a:rPr>
              <a:t>Hofstede identificó seis categorías que definen la cultura </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endParaRPr lang="en-GB" sz="1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Índice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distancia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poder</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Colectivismo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frente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individualismo</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s-ES" sz="2500" dirty="0">
                <a:latin typeface="Microsoft Sans Serif" panose="020B0604020202020204" pitchFamily="34" charset="0"/>
                <a:ea typeface="Microsoft Sans Serif" panose="020B0604020202020204" pitchFamily="34" charset="0"/>
                <a:cs typeface="Microsoft Sans Serif" panose="020B0604020202020204" pitchFamily="34" charset="0"/>
              </a:rPr>
              <a:t>Índice de evitación de la incertidumbre</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Feminidad</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frente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masculinidad</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s-ES" sz="2500" dirty="0">
                <a:latin typeface="Microsoft Sans Serif" panose="020B0604020202020204" pitchFamily="34" charset="0"/>
                <a:ea typeface="Microsoft Sans Serif" panose="020B0604020202020204" pitchFamily="34" charset="0"/>
                <a:cs typeface="Microsoft Sans Serif" panose="020B0604020202020204" pitchFamily="34" charset="0"/>
              </a:rPr>
              <a:t>Orientación a corto plazo frente a orientación a largo plazo</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Restricción</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frente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indulgencia</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0" y="197001"/>
            <a:ext cx="17068800" cy="1692771"/>
          </a:xfrm>
          <a:prstGeom prst="rect">
            <a:avLst/>
          </a:prstGeom>
          <a:noFill/>
        </p:spPr>
        <p:txBody>
          <a:bodyPr wrap="square" rtlCol="0">
            <a:spAutoFit/>
          </a:bodyPr>
          <a:lstStyle/>
          <a:p>
            <a:r>
              <a:rPr lang="es-E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3 Un marco para la investigación y el análisis MRKT</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36442" y="1645503"/>
            <a:ext cx="15508357"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3.1:</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 Las seis dimensiones de la cultura nacional</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t> </a:t>
            </a:r>
          </a:p>
        </p:txBody>
      </p:sp>
      <p:pic>
        <p:nvPicPr>
          <p:cNvPr id="2" name="Immagine 1"/>
          <p:cNvPicPr>
            <a:picLocks noChangeAspect="1"/>
          </p:cNvPicPr>
          <p:nvPr/>
        </p:nvPicPr>
        <p:blipFill>
          <a:blip r:embed="rId2"/>
          <a:stretch>
            <a:fillRect/>
          </a:stretch>
        </p:blipFill>
        <p:spPr>
          <a:xfrm>
            <a:off x="10896600" y="2634119"/>
            <a:ext cx="6400800" cy="6166981"/>
          </a:xfrm>
          <a:prstGeom prst="rect">
            <a:avLst/>
          </a:prstGeom>
          <a:ln>
            <a:solidFill>
              <a:srgbClr val="B05894"/>
            </a:solidFill>
          </a:ln>
        </p:spPr>
      </p:pic>
    </p:spTree>
    <p:extLst>
      <p:ext uri="{BB962C8B-B14F-4D97-AF65-F5344CB8AC3E}">
        <p14:creationId xmlns:p14="http://schemas.microsoft.com/office/powerpoint/2010/main" val="299371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0" y="171203"/>
            <a:ext cx="16800250" cy="1692771"/>
          </a:xfrm>
          <a:prstGeom prst="rect">
            <a:avLst/>
          </a:prstGeom>
          <a:noFill/>
        </p:spPr>
        <p:txBody>
          <a:bodyPr wrap="square" rtlCol="0">
            <a:spAutoFit/>
          </a:bodyPr>
          <a:lstStyle/>
          <a:p>
            <a:r>
              <a:rPr lang="es-E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3 Un marco para la investigación y el análisis MRKT</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304800" y="1590669"/>
            <a:ext cx="1456821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3.2: </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El modelo de Hofstede en profundidad</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t> </a:t>
            </a:r>
          </a:p>
        </p:txBody>
      </p:sp>
      <p:sp>
        <p:nvSpPr>
          <p:cNvPr id="22" name="CasellaDiTesto 21">
            <a:extLst>
              <a:ext uri="{FF2B5EF4-FFF2-40B4-BE49-F238E27FC236}">
                <a16:creationId xmlns:a16="http://schemas.microsoft.com/office/drawing/2014/main" id="{BEA0FF3A-FE75-94B1-D18D-42753ECA6E59}"/>
              </a:ext>
            </a:extLst>
          </p:cNvPr>
          <p:cNvSpPr txBox="1"/>
          <p:nvPr/>
        </p:nvSpPr>
        <p:spPr>
          <a:xfrm>
            <a:off x="466670" y="2574066"/>
            <a:ext cx="2632168" cy="4524315"/>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Índice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distancia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poder</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(IDP)</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Esta dimensión expresa el grado en que los miembros menos poderosos de una sociedad aceptan y esperan que el poder se distribuya de forma desigual. La cuestión fundamental aquí es cómo gestiona una sociedad las desigualdades entre las personas.</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3" name="CasellaDiTesto 22">
            <a:extLst>
              <a:ext uri="{FF2B5EF4-FFF2-40B4-BE49-F238E27FC236}">
                <a16:creationId xmlns:a16="http://schemas.microsoft.com/office/drawing/2014/main" id="{BEA0FF3A-FE75-94B1-D18D-42753ECA6E59}"/>
              </a:ext>
            </a:extLst>
          </p:cNvPr>
          <p:cNvSpPr txBox="1"/>
          <p:nvPr/>
        </p:nvSpPr>
        <p:spPr>
          <a:xfrm>
            <a:off x="3375616" y="2574066"/>
            <a:ext cx="2632168" cy="3970318"/>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Individualismo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Colectivismo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(IDV)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El lado positivo de esta dimensión, llamado Individualismo, puede definirse como la preferencia por un marco social poco unido en el que se espera que los individuos se ocupen sólo de sí mismos y de sus familiares directos.</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4" name="CasellaDiTesto 23">
            <a:extLst>
              <a:ext uri="{FF2B5EF4-FFF2-40B4-BE49-F238E27FC236}">
                <a16:creationId xmlns:a16="http://schemas.microsoft.com/office/drawing/2014/main" id="{BEA0FF3A-FE75-94B1-D18D-42753ECA6E59}"/>
              </a:ext>
            </a:extLst>
          </p:cNvPr>
          <p:cNvSpPr txBox="1"/>
          <p:nvPr/>
        </p:nvSpPr>
        <p:spPr>
          <a:xfrm>
            <a:off x="6353753" y="2396013"/>
            <a:ext cx="2632168" cy="6186309"/>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Masculinidad</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Feminidad</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(MAS) </a:t>
            </a: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El lado masculino de esta dimensión representa la preferencia de la sociedad por los logros, el heroísmo, la asertividad y las recompensas materiales por el éxito. La sociedad en general es más competitiva. Su opuesto, la Feminidad, representa una preferencia por la cooperación, la modestia, el cuidado de los débiles y la calidad de vida. La sociedad en general está más orientada al consenso.</a:t>
            </a:r>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5" name="CasellaDiTesto 24">
            <a:extLst>
              <a:ext uri="{FF2B5EF4-FFF2-40B4-BE49-F238E27FC236}">
                <a16:creationId xmlns:a16="http://schemas.microsoft.com/office/drawing/2014/main" id="{BEA0FF3A-FE75-94B1-D18D-42753ECA6E59}"/>
              </a:ext>
            </a:extLst>
          </p:cNvPr>
          <p:cNvSpPr txBox="1"/>
          <p:nvPr/>
        </p:nvSpPr>
        <p:spPr>
          <a:xfrm>
            <a:off x="9193508" y="2574066"/>
            <a:ext cx="2632168" cy="5909310"/>
          </a:xfrm>
          <a:prstGeom prst="rect">
            <a:avLst/>
          </a:prstGeom>
          <a:noFill/>
        </p:spPr>
        <p:txBody>
          <a:bodyPr wrap="square" rtlCol="0">
            <a:spAutoFit/>
          </a:bodyPr>
          <a:lstStyle/>
          <a:p>
            <a:r>
              <a:rPr lang="es-E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Índice de Evitación de la Incertidumbre (IEE)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La dimensión Evitación de la incertidumbre expresa el grado en que los miembros de una sociedad se sienten incómodos con la incertidumbre y la ambigüedad. La cuestión fundamental aquí es cómo afronta una sociedad el hecho de que el futuro nunca puede conocerse: ¿debemos intentar controlar el futuro o simplemente dejar que ocurra?</a:t>
            </a:r>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6" name="CasellaDiTesto 25">
            <a:extLst>
              <a:ext uri="{FF2B5EF4-FFF2-40B4-BE49-F238E27FC236}">
                <a16:creationId xmlns:a16="http://schemas.microsoft.com/office/drawing/2014/main" id="{BEA0FF3A-FE75-94B1-D18D-42753ECA6E59}"/>
              </a:ext>
            </a:extLst>
          </p:cNvPr>
          <p:cNvSpPr txBox="1"/>
          <p:nvPr/>
        </p:nvSpPr>
        <p:spPr>
          <a:xfrm>
            <a:off x="12102454" y="2574066"/>
            <a:ext cx="2632168" cy="3970318"/>
          </a:xfrm>
          <a:prstGeom prst="rect">
            <a:avLst/>
          </a:prstGeom>
          <a:noFill/>
        </p:spPr>
        <p:txBody>
          <a:bodyPr wrap="square" rtlCol="0">
            <a:spAutoFit/>
          </a:bodyPr>
          <a:lstStyle/>
          <a:p>
            <a:r>
              <a:rPr lang="es-E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Orientación a largo plazo VS orientación a corto plazo (LTO)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Toda sociedad tiene que mantener ciertos vínculos con su propio pasado al tiempo que afronta los retos del presente y el futuro. Las sociedades dan prioridad a estos dos objetivos existenciales de forma diferente.</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7" name="CasellaDiTesto 26">
            <a:extLst>
              <a:ext uri="{FF2B5EF4-FFF2-40B4-BE49-F238E27FC236}">
                <a16:creationId xmlns:a16="http://schemas.microsoft.com/office/drawing/2014/main" id="{BEA0FF3A-FE75-94B1-D18D-42753ECA6E59}"/>
              </a:ext>
            </a:extLst>
          </p:cNvPr>
          <p:cNvSpPr txBox="1"/>
          <p:nvPr/>
        </p:nvSpPr>
        <p:spPr>
          <a:xfrm>
            <a:off x="15011400" y="2574066"/>
            <a:ext cx="2632168" cy="3693319"/>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Indulgencia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Moderación</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(IVR)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s-ES" dirty="0">
                <a:latin typeface="Microsoft Sans Serif" panose="020B0604020202020204" pitchFamily="34" charset="0"/>
                <a:ea typeface="Microsoft Sans Serif" panose="020B0604020202020204" pitchFamily="34" charset="0"/>
                <a:cs typeface="Microsoft Sans Serif" panose="020B0604020202020204" pitchFamily="34" charset="0"/>
              </a:rPr>
              <a:t>Toda sociedad tiene que mantener ciertos vínculos con su propio pasado al tiempo que afronta los retos del presente y el futuro. Las sociedades dan prioridad a estos dos objetivos existenciales de forma diferente.</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8" name="Connettore diritto 27">
            <a:extLst>
              <a:ext uri="{FF2B5EF4-FFF2-40B4-BE49-F238E27FC236}">
                <a16:creationId xmlns:a16="http://schemas.microsoft.com/office/drawing/2014/main" id="{40F1DE3A-5E14-1EB0-D6FF-6C1A7A8FA3EB}"/>
              </a:ext>
            </a:extLst>
          </p:cNvPr>
          <p:cNvCxnSpPr>
            <a:cxnSpLocks/>
          </p:cNvCxnSpPr>
          <p:nvPr/>
        </p:nvCxnSpPr>
        <p:spPr>
          <a:xfrm>
            <a:off x="3237227" y="2581688"/>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6146173" y="2581688"/>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40F1DE3A-5E14-1EB0-D6FF-6C1A7A8FA3EB}"/>
              </a:ext>
            </a:extLst>
          </p:cNvPr>
          <p:cNvCxnSpPr>
            <a:cxnSpLocks/>
          </p:cNvCxnSpPr>
          <p:nvPr/>
        </p:nvCxnSpPr>
        <p:spPr>
          <a:xfrm>
            <a:off x="9055119" y="2581688"/>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0F1DE3A-5E14-1EB0-D6FF-6C1A7A8FA3EB}"/>
              </a:ext>
            </a:extLst>
          </p:cNvPr>
          <p:cNvCxnSpPr>
            <a:cxnSpLocks/>
          </p:cNvCxnSpPr>
          <p:nvPr/>
        </p:nvCxnSpPr>
        <p:spPr>
          <a:xfrm>
            <a:off x="11964065" y="2581688"/>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40F1DE3A-5E14-1EB0-D6FF-6C1A7A8FA3EB}"/>
              </a:ext>
            </a:extLst>
          </p:cNvPr>
          <p:cNvCxnSpPr>
            <a:cxnSpLocks/>
          </p:cNvCxnSpPr>
          <p:nvPr/>
        </p:nvCxnSpPr>
        <p:spPr>
          <a:xfrm>
            <a:off x="14873011" y="2657888"/>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25428F14-25ED-43DA-7F9A-9BB54D0C93D2}"/>
              </a:ext>
            </a:extLst>
          </p:cNvPr>
          <p:cNvSpPr txBox="1"/>
          <p:nvPr/>
        </p:nvSpPr>
        <p:spPr>
          <a:xfrm>
            <a:off x="627799" y="8431768"/>
            <a:ext cx="13599850" cy="369332"/>
          </a:xfrm>
          <a:prstGeom prst="rect">
            <a:avLst/>
          </a:prstGeom>
          <a:noFill/>
        </p:spPr>
        <p:txBody>
          <a:bodyPr wrap="square" rtlCol="0">
            <a:spAutoFit/>
          </a:bodyPr>
          <a:lstStyle/>
          <a:p>
            <a:r>
              <a:rPr lang="en-US" dirty="0" err="1">
                <a:latin typeface="Microsoft Sans Serif" panose="020B0604020202020204" pitchFamily="34" charset="0"/>
                <a:ea typeface="Microsoft Sans Serif" panose="020B0604020202020204" pitchFamily="34" charset="0"/>
                <a:cs typeface="Microsoft Sans Serif" panose="020B0604020202020204" pitchFamily="34" charset="0"/>
              </a:rPr>
              <a:t>Citado</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cs typeface="Microsoft Sans Serif" panose="020B0604020202020204" pitchFamily="34" charset="0"/>
              </a:rPr>
              <a:t>oficialmente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de: HOFSTEDE INSIGHTS,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https://www.hofstede-insights.com/models/national-culture/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255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324600" y="2933700"/>
            <a:ext cx="4343400" cy="2603376"/>
            <a:chOff x="10921074" y="5595022"/>
            <a:chExt cx="3352800" cy="2603376"/>
          </a:xfrm>
        </p:grpSpPr>
        <p:sp>
          <p:nvSpPr>
            <p:cNvPr id="54"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TextBox 57">
              <a:extLst>
                <a:ext uri="{FF2B5EF4-FFF2-40B4-BE49-F238E27FC236}">
                  <a16:creationId xmlns:a16="http://schemas.microsoft.com/office/drawing/2014/main" id="{AF9ECC9F-F049-F975-A054-252FA41A02E0}"/>
                </a:ext>
              </a:extLst>
            </p:cNvPr>
            <p:cNvSpPr txBox="1"/>
            <p:nvPr/>
          </p:nvSpPr>
          <p:spPr>
            <a:xfrm>
              <a:off x="10997274" y="6429218"/>
              <a:ext cx="3276599" cy="938719"/>
            </a:xfrm>
            <a:prstGeom prst="rect">
              <a:avLst/>
            </a:prstGeom>
            <a:noFill/>
          </p:spPr>
          <p:txBody>
            <a:bodyPr wrap="square" rtlCol="0">
              <a:spAutoFit/>
            </a:bodyPr>
            <a:lstStyle/>
            <a:p>
              <a:pPr>
                <a:lnSpc>
                  <a:spcPts val="2220"/>
                </a:lnSpc>
              </a:pPr>
              <a:r>
                <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La teoría de las dimensiones culturales de Hofstede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4" name="Rectangle 58">
              <a:extLst>
                <a:ext uri="{FF2B5EF4-FFF2-40B4-BE49-F238E27FC236}">
                  <a16:creationId xmlns:a16="http://schemas.microsoft.com/office/drawing/2014/main" id="{1B40CE59-1106-64DD-FC59-A91DC52E3D4A}"/>
                </a:ext>
              </a:extLst>
            </p:cNvPr>
            <p:cNvSpPr/>
            <p:nvPr/>
          </p:nvSpPr>
          <p:spPr>
            <a:xfrm>
              <a:off x="11830134" y="5852724"/>
              <a:ext cx="2153154" cy="400110"/>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Buenas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prácticas</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5"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114928" y="5815058"/>
              <a:ext cx="435185" cy="510356"/>
            </a:xfrm>
            <a:prstGeom prst="rect">
              <a:avLst/>
            </a:prstGeom>
          </p:spPr>
        </p:pic>
      </p:grpSp>
      <p:sp>
        <p:nvSpPr>
          <p:cNvPr id="8" name="CasellaDiTesto 7">
            <a:extLst>
              <a:ext uri="{FF2B5EF4-FFF2-40B4-BE49-F238E27FC236}">
                <a16:creationId xmlns:a16="http://schemas.microsoft.com/office/drawing/2014/main" id="{DE3AFCA5-CF04-4B09-97B3-F2E5AAA4CC3D}"/>
              </a:ext>
            </a:extLst>
          </p:cNvPr>
          <p:cNvSpPr txBox="1"/>
          <p:nvPr/>
        </p:nvSpPr>
        <p:spPr>
          <a:xfrm>
            <a:off x="228600" y="591356"/>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Resumen</a:t>
            </a:r>
            <a:endParaRPr lang="en-US" sz="5500" b="1" dirty="0">
              <a:solidFill>
                <a:srgbClr val="B05894"/>
              </a:solidFill>
            </a:endParaRPr>
          </a:p>
        </p:txBody>
      </p:sp>
    </p:spTree>
    <p:extLst>
      <p:ext uri="{BB962C8B-B14F-4D97-AF65-F5344CB8AC3E}">
        <p14:creationId xmlns:p14="http://schemas.microsoft.com/office/powerpoint/2010/main" val="353206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¡Gracias!</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46389"/>
            <a:ext cx="16071232" cy="3323987"/>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 Saber qué significa investigación y análisis de mercado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 Comprender las diferencias entre investigación y análisis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 Distinguir los distintos tipos de estudios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4973" y="461602"/>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Objetivos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metas</a:t>
            </a:r>
            <a:r>
              <a:rPr lang="en-US"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4973" y="1866900"/>
            <a:ext cx="13599850" cy="646331"/>
          </a:xfrm>
          <a:prstGeom prst="rect">
            <a:avLst/>
          </a:prstGeom>
          <a:noFill/>
        </p:spPr>
        <p:txBody>
          <a:bodyPr wrap="square" rtlCol="0">
            <a:spAutoFit/>
          </a:bodyPr>
          <a:lstStyle/>
          <a:p>
            <a:pPr algn="just"/>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Al final de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este</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módulo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será</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capaz</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3446389"/>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490645"/>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5587775"/>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512390" y="1705823"/>
            <a:ext cx="16071232" cy="6555641"/>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UNIDAD 1: Investigación de mercados</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1.1: Definición de investigación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1.2: Tres objetivos clave de la investigación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1.3: Tipos de investigación de mercado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UNIDAD 2: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a:t>
            </a: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2.1: Definición de análisis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4"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2.2: Diferencias entre análisis de mercado e investigación de mercado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2.3: Tipologías de análisis de mercado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UNIDAD 3: Un marco para la investigación y el análisis MRKT</a:t>
            </a:r>
            <a:endPar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3.1: Las seis dimensiones de la cultura nacional</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3.2: El modelo de Hofstede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en</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profundidad</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Índice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contenidos</a:t>
            </a:r>
            <a:r>
              <a:rPr lang="en-US"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874826"/>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Unidades</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secciones</a:t>
            </a:r>
            <a:r>
              <a:rPr lang="en-US" sz="4800" b="1" dirty="0">
                <a:solidFill>
                  <a:srgbClr val="E076D1"/>
                </a:solidFill>
              </a:rPr>
              <a:t> </a:t>
            </a: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1897497"/>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3903184"/>
            <a:ext cx="435185" cy="510356"/>
          </a:xfrm>
          <a:prstGeom prst="rect">
            <a:avLst/>
          </a:prstGeom>
        </p:spPr>
      </p:pic>
      <p:pic>
        <p:nvPicPr>
          <p:cNvPr id="2" name="object 2">
            <a:extLst>
              <a:ext uri="{FF2B5EF4-FFF2-40B4-BE49-F238E27FC236}">
                <a16:creationId xmlns:a16="http://schemas.microsoft.com/office/drawing/2014/main" id="{D9AF89BB-0BCB-F1C2-BB69-89D216C56A09}"/>
              </a:ext>
            </a:extLst>
          </p:cNvPr>
          <p:cNvPicPr/>
          <p:nvPr/>
        </p:nvPicPr>
        <p:blipFill>
          <a:blip r:embed="rId2" cstate="print"/>
          <a:stretch>
            <a:fillRect/>
          </a:stretch>
        </p:blipFill>
        <p:spPr>
          <a:xfrm>
            <a:off x="672206" y="6515100"/>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246769"/>
          </a:xfrm>
          <a:prstGeom prst="rect">
            <a:avLst/>
          </a:prstGeom>
          <a:noFill/>
        </p:spPr>
        <p:txBody>
          <a:bodyPr wrap="square" rtlCol="0">
            <a:spAutoFit/>
          </a:bodyPr>
          <a:lstStyle/>
          <a:p>
            <a:pPr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La investigación de mercado es el proceso de determinar si un nuevo bien o servicio es comercializable mediante entrevistas con clientes potenciales. Las organizaciones o empresas pueden utilizar esta técnica para identificar su mercado objetivo, recabar y registrar comentarios y tomar decisiones acertadas.</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1847250" cy="938719"/>
          </a:xfrm>
          <a:prstGeom prst="rect">
            <a:avLst/>
          </a:prstGeom>
          <a:noFill/>
        </p:spPr>
        <p:txBody>
          <a:bodyPr wrap="square" rtlCol="0">
            <a:spAutoFit/>
          </a:bodyPr>
          <a:lstStyle/>
          <a:p>
            <a:r>
              <a:rPr lang="es-E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1: Investigación de mercados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45142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Definición de investigación de mercado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pSp>
        <p:nvGrpSpPr>
          <p:cNvPr id="15" name="Gruppo 14"/>
          <p:cNvGrpSpPr/>
          <p:nvPr/>
        </p:nvGrpSpPr>
        <p:grpSpPr>
          <a:xfrm>
            <a:off x="914400" y="4674334"/>
            <a:ext cx="5078015" cy="3046809"/>
            <a:chOff x="2381" y="1041995"/>
            <a:chExt cx="5078015" cy="3046809"/>
          </a:xfrm>
        </p:grpSpPr>
        <p:sp>
          <p:nvSpPr>
            <p:cNvPr id="21" name="Rettangolo arrotondato 20"/>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2" name="CasellaDiTesto 21"/>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Cómo</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ctr"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Las empresas u organizaciones pueden realizar sus propios estudios de mercado o subcontratarlos a empresas con experiencia en este campo.</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16" name="Gruppo 15"/>
          <p:cNvGrpSpPr/>
          <p:nvPr/>
        </p:nvGrpSpPr>
        <p:grpSpPr>
          <a:xfrm>
            <a:off x="7848600" y="4674334"/>
            <a:ext cx="5078015" cy="3046809"/>
            <a:chOff x="7111603" y="1041995"/>
            <a:chExt cx="5078015" cy="3046809"/>
          </a:xfrm>
        </p:grpSpPr>
        <p:sp>
          <p:nvSpPr>
            <p:cNvPr id="17" name="Rettangolo arrotondato 16"/>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0" name="CasellaDiTesto 19"/>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¿Por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qué</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El principal objetivo de la investigación de mercado es comprender o evaluar el mercado de un determinado bien o servicio y predecir cómo responderá a él el mercado objetivo.</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pic>
        <p:nvPicPr>
          <p:cNvPr id="3" name="Picture 2">
            <a:extLst>
              <a:ext uri="{FF2B5EF4-FFF2-40B4-BE49-F238E27FC236}">
                <a16:creationId xmlns:a16="http://schemas.microsoft.com/office/drawing/2014/main" id="{C32A9641-CEED-7442-1E08-2CF83EE5F693}"/>
              </a:ext>
            </a:extLst>
          </p:cNvPr>
          <p:cNvPicPr>
            <a:picLocks noChangeAspect="1"/>
          </p:cNvPicPr>
          <p:nvPr/>
        </p:nvPicPr>
        <p:blipFill>
          <a:blip r:embed="rId2"/>
          <a:stretch>
            <a:fillRect/>
          </a:stretch>
        </p:blipFill>
        <p:spPr>
          <a:xfrm>
            <a:off x="13944600" y="6134100"/>
            <a:ext cx="4063420" cy="2386236"/>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1847250" cy="938719"/>
          </a:xfrm>
          <a:prstGeom prst="rect">
            <a:avLst/>
          </a:prstGeom>
          <a:noFill/>
        </p:spPr>
        <p:txBody>
          <a:bodyPr wrap="square" rtlCol="0">
            <a:spAutoFit/>
          </a:bodyPr>
          <a:lstStyle/>
          <a:p>
            <a:r>
              <a:rPr lang="es-E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1: Investigación de mercados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139922823"/>
              </p:ext>
            </p:extLst>
          </p:nvPr>
        </p:nvGraphicFramePr>
        <p:xfrm>
          <a:off x="685800" y="22479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EC3EF828-05A7-4EA1-B831-601E64A12811}"/>
              </a:ext>
            </a:extLst>
          </p:cNvPr>
          <p:cNvSpPr txBox="1"/>
          <p:nvPr/>
        </p:nvSpPr>
        <p:spPr>
          <a:xfrm>
            <a:off x="497150" y="1104900"/>
            <a:ext cx="15276250" cy="1569660"/>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1.2</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Tres objetivos clave de la investigación de mercado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3BCD864E-F4AB-4A3D-B8EC-5DFBDFCB81C7}"/>
              </a:ext>
            </a:extLst>
          </p:cNvPr>
          <p:cNvPicPr>
            <a:picLocks noChangeAspect="1"/>
          </p:cNvPicPr>
          <p:nvPr/>
        </p:nvPicPr>
        <p:blipFill>
          <a:blip r:embed="rId7"/>
          <a:stretch>
            <a:fillRect/>
          </a:stretch>
        </p:blipFill>
        <p:spPr>
          <a:xfrm>
            <a:off x="15621000" y="6053643"/>
            <a:ext cx="2535394" cy="2552700"/>
          </a:xfrm>
          <a:prstGeom prst="rect">
            <a:avLst/>
          </a:prstGeom>
        </p:spPr>
      </p:pic>
    </p:spTree>
    <p:extLst>
      <p:ext uri="{BB962C8B-B14F-4D97-AF65-F5344CB8AC3E}">
        <p14:creationId xmlns:p14="http://schemas.microsoft.com/office/powerpoint/2010/main" val="201286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1847250" cy="938719"/>
          </a:xfrm>
          <a:prstGeom prst="rect">
            <a:avLst/>
          </a:prstGeom>
          <a:noFill/>
        </p:spPr>
        <p:txBody>
          <a:bodyPr wrap="square" rtlCol="0">
            <a:spAutoFit/>
          </a:bodyPr>
          <a:lstStyle/>
          <a:p>
            <a:r>
              <a:rPr lang="es-E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1: Investigación de mercados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aphicFrame>
        <p:nvGraphicFramePr>
          <p:cNvPr id="7"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3312043275"/>
              </p:ext>
            </p:extLst>
          </p:nvPr>
        </p:nvGraphicFramePr>
        <p:xfrm>
          <a:off x="1219200" y="2578100"/>
          <a:ext cx="144780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a:extLst>
              <a:ext uri="{FF2B5EF4-FFF2-40B4-BE49-F238E27FC236}">
                <a16:creationId xmlns:a16="http://schemas.microsoft.com/office/drawing/2014/main" id="{291AB2AF-01CF-4DFB-B86A-1F38A261FB56}"/>
              </a:ext>
            </a:extLst>
          </p:cNvPr>
          <p:cNvSpPr/>
          <p:nvPr/>
        </p:nvSpPr>
        <p:spPr>
          <a:xfrm>
            <a:off x="497150" y="1170022"/>
            <a:ext cx="15200050" cy="1569660"/>
          </a:xfrm>
          <a:prstGeom prst="rect">
            <a:avLst/>
          </a:prstGeom>
        </p:spPr>
        <p:txBody>
          <a:bodyPr wrap="square">
            <a:spAutoFit/>
          </a:bodyPr>
          <a:lstStyle/>
          <a:p>
            <a:pPr lvl="0"/>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1.3</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Tipologías de investigación de mercado</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pPr lvl="0"/>
            <a:endPar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4" name="Picture 3">
            <a:extLst>
              <a:ext uri="{FF2B5EF4-FFF2-40B4-BE49-F238E27FC236}">
                <a16:creationId xmlns:a16="http://schemas.microsoft.com/office/drawing/2014/main" id="{4F7C36B8-EB9E-76E2-5529-0AFCB5F417A6}"/>
              </a:ext>
            </a:extLst>
          </p:cNvPr>
          <p:cNvPicPr>
            <a:picLocks noChangeAspect="1"/>
          </p:cNvPicPr>
          <p:nvPr/>
        </p:nvPicPr>
        <p:blipFill>
          <a:blip r:embed="rId7"/>
          <a:stretch>
            <a:fillRect/>
          </a:stretch>
        </p:blipFill>
        <p:spPr>
          <a:xfrm>
            <a:off x="15392400" y="6134100"/>
            <a:ext cx="2880360" cy="2604326"/>
          </a:xfrm>
          <a:prstGeom prst="rect">
            <a:avLst/>
          </a:prstGeom>
        </p:spPr>
      </p:pic>
    </p:spTree>
    <p:extLst>
      <p:ext uri="{BB962C8B-B14F-4D97-AF65-F5344CB8AC3E}">
        <p14:creationId xmlns:p14="http://schemas.microsoft.com/office/powerpoint/2010/main" val="392700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609600" y="617339"/>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Resumen</a:t>
            </a:r>
            <a:endParaRPr lang="en-US" sz="5500" b="1" dirty="0">
              <a:solidFill>
                <a:srgbClr val="B05894"/>
              </a:solidFill>
            </a:endParaRPr>
          </a:p>
        </p:txBody>
      </p:sp>
      <p:grpSp>
        <p:nvGrpSpPr>
          <p:cNvPr id="2" name="Gruppo 1"/>
          <p:cNvGrpSpPr/>
          <p:nvPr/>
        </p:nvGrpSpPr>
        <p:grpSpPr>
          <a:xfrm>
            <a:off x="1981201" y="3467100"/>
            <a:ext cx="14481900" cy="2618399"/>
            <a:chOff x="1752599" y="2628900"/>
            <a:chExt cx="13369007" cy="2618399"/>
          </a:xfrm>
        </p:grpSpPr>
        <p:sp>
          <p:nvSpPr>
            <p:cNvPr id="42" name="Rectángulo 19">
              <a:extLst>
                <a:ext uri="{FF2B5EF4-FFF2-40B4-BE49-F238E27FC236}">
                  <a16:creationId xmlns:a16="http://schemas.microsoft.com/office/drawing/2014/main" id="{785C1DB3-25FB-3AD4-CCC1-4D6B982DAABA}"/>
                </a:ext>
              </a:extLst>
            </p:cNvPr>
            <p:cNvSpPr/>
            <p:nvPr/>
          </p:nvSpPr>
          <p:spPr>
            <a:xfrm>
              <a:off x="10921074" y="2643923"/>
              <a:ext cx="4200532"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18">
              <a:extLst>
                <a:ext uri="{FF2B5EF4-FFF2-40B4-BE49-F238E27FC236}">
                  <a16:creationId xmlns:a16="http://schemas.microsoft.com/office/drawing/2014/main" id="{FC7E83DD-3641-D2F1-E241-532A461817B2}"/>
                </a:ext>
              </a:extLst>
            </p:cNvPr>
            <p:cNvSpPr/>
            <p:nvPr/>
          </p:nvSpPr>
          <p:spPr>
            <a:xfrm>
              <a:off x="6182532" y="2643923"/>
              <a:ext cx="4341029"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17">
              <a:extLst>
                <a:ext uri="{FF2B5EF4-FFF2-40B4-BE49-F238E27FC236}">
                  <a16:creationId xmlns:a16="http://schemas.microsoft.com/office/drawing/2014/main" id="{953B3577-D9C0-67CB-B8BD-0E33B29CFE77}"/>
                </a:ext>
              </a:extLst>
            </p:cNvPr>
            <p:cNvSpPr/>
            <p:nvPr/>
          </p:nvSpPr>
          <p:spPr>
            <a:xfrm>
              <a:off x="1752599" y="2628900"/>
              <a:ext cx="3717183"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TextBox 57">
              <a:extLst>
                <a:ext uri="{FF2B5EF4-FFF2-40B4-BE49-F238E27FC236}">
                  <a16:creationId xmlns:a16="http://schemas.microsoft.com/office/drawing/2014/main" id="{D4275EA0-5D83-57E3-4C70-3D5BE7896015}"/>
                </a:ext>
              </a:extLst>
            </p:cNvPr>
            <p:cNvSpPr txBox="1"/>
            <p:nvPr/>
          </p:nvSpPr>
          <p:spPr>
            <a:xfrm>
              <a:off x="1876156" y="3488675"/>
              <a:ext cx="3076844" cy="1502976"/>
            </a:xfrm>
            <a:prstGeom prst="rect">
              <a:avLst/>
            </a:prstGeom>
            <a:noFill/>
          </p:spPr>
          <p:txBody>
            <a:bodyPr wrap="square" rtlCol="0">
              <a:spAutoFit/>
            </a:bodyPr>
            <a:lstStyle/>
            <a:p>
              <a:pPr>
                <a:lnSpc>
                  <a:spcPts val="2220"/>
                </a:lnSpc>
              </a:pPr>
              <a:r>
                <a:rPr lang="es-ES"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Determinar si un nuevo bien o servicio es comercializable mediante entrevistas con clientes potenciales.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6" name="Rectangle 58">
              <a:extLst>
                <a:ext uri="{FF2B5EF4-FFF2-40B4-BE49-F238E27FC236}">
                  <a16:creationId xmlns:a16="http://schemas.microsoft.com/office/drawing/2014/main" id="{C19CE81B-88B7-56D0-835C-580EF1D39AEA}"/>
                </a:ext>
              </a:extLst>
            </p:cNvPr>
            <p:cNvSpPr/>
            <p:nvPr/>
          </p:nvSpPr>
          <p:spPr>
            <a:xfrm>
              <a:off x="2361240" y="2894454"/>
              <a:ext cx="3108543" cy="400110"/>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a:t>
              </a:r>
            </a:p>
          </p:txBody>
        </p:sp>
        <p:pic>
          <p:nvPicPr>
            <p:cNvPr id="47"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76156" y="2832413"/>
              <a:ext cx="435185" cy="510356"/>
            </a:xfrm>
            <a:prstGeom prst="rect">
              <a:avLst/>
            </a:prstGeom>
          </p:spPr>
        </p:pic>
        <p:sp>
          <p:nvSpPr>
            <p:cNvPr id="48" name="TextBox 57">
              <a:extLst>
                <a:ext uri="{FF2B5EF4-FFF2-40B4-BE49-F238E27FC236}">
                  <a16:creationId xmlns:a16="http://schemas.microsoft.com/office/drawing/2014/main" id="{64E2E20B-DA1F-09F0-F092-713BEF926EBD}"/>
                </a:ext>
              </a:extLst>
            </p:cNvPr>
            <p:cNvSpPr txBox="1"/>
            <p:nvPr/>
          </p:nvSpPr>
          <p:spPr>
            <a:xfrm>
              <a:off x="7180235" y="3642287"/>
              <a:ext cx="2387288" cy="938719"/>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Administrativo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Económico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9" name="Rectangle 58">
              <a:extLst>
                <a:ext uri="{FF2B5EF4-FFF2-40B4-BE49-F238E27FC236}">
                  <a16:creationId xmlns:a16="http://schemas.microsoft.com/office/drawing/2014/main" id="{DC5D6AA9-5455-9552-81E8-CF2B76572622}"/>
                </a:ext>
              </a:extLst>
            </p:cNvPr>
            <p:cNvSpPr/>
            <p:nvPr/>
          </p:nvSpPr>
          <p:spPr>
            <a:xfrm>
              <a:off x="6808261" y="2878717"/>
              <a:ext cx="3894980" cy="400110"/>
            </a:xfrm>
            <a:prstGeom prst="rect">
              <a:avLst/>
            </a:prstGeom>
          </p:spPr>
          <p:txBody>
            <a:bodyPr wrap="square">
              <a:spAutoFit/>
            </a:bodyPr>
            <a:lstStyle/>
            <a:p>
              <a:r>
                <a:rPr lang="es-E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Objetivos del estudio de mercado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0"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316738" y="2832413"/>
              <a:ext cx="435185" cy="510356"/>
            </a:xfrm>
            <a:prstGeom prst="rect">
              <a:avLst/>
            </a:prstGeom>
          </p:spPr>
        </p:pic>
        <p:sp>
          <p:nvSpPr>
            <p:cNvPr id="51" name="TextBox 57">
              <a:extLst>
                <a:ext uri="{FF2B5EF4-FFF2-40B4-BE49-F238E27FC236}">
                  <a16:creationId xmlns:a16="http://schemas.microsoft.com/office/drawing/2014/main" id="{0526B356-5E70-9BBD-E39E-C59022D936D5}"/>
                </a:ext>
              </a:extLst>
            </p:cNvPr>
            <p:cNvSpPr txBox="1"/>
            <p:nvPr/>
          </p:nvSpPr>
          <p:spPr>
            <a:xfrm>
              <a:off x="11134365" y="3642287"/>
              <a:ext cx="3987241" cy="656590"/>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Estudio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primario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Estudio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mercado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secundario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2" name="Rectangle 58">
              <a:extLst>
                <a:ext uri="{FF2B5EF4-FFF2-40B4-BE49-F238E27FC236}">
                  <a16:creationId xmlns:a16="http://schemas.microsoft.com/office/drawing/2014/main" id="{57A4DE11-6DBD-D00A-3E1D-605EE186F6F6}"/>
                </a:ext>
              </a:extLst>
            </p:cNvPr>
            <p:cNvSpPr/>
            <p:nvPr/>
          </p:nvSpPr>
          <p:spPr>
            <a:xfrm>
              <a:off x="11782843" y="2799443"/>
              <a:ext cx="3338763" cy="400110"/>
            </a:xfrm>
            <a:prstGeom prst="rect">
              <a:avLst/>
            </a:prstGeom>
          </p:spPr>
          <p:txBody>
            <a:bodyPr wrap="none">
              <a:spAutoFit/>
            </a:bodyPr>
            <a:lstStyle/>
            <a:p>
              <a:r>
                <a:rPr lang="es-E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Tipos de estudios de mercado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3" name="object 2">
              <a:extLst>
                <a:ext uri="{FF2B5EF4-FFF2-40B4-BE49-F238E27FC236}">
                  <a16:creationId xmlns:a16="http://schemas.microsoft.com/office/drawing/2014/main" id="{AD4F969A-85AE-A98D-87DE-D66181C2F1E0}"/>
                </a:ext>
              </a:extLst>
            </p:cNvPr>
            <p:cNvPicPr/>
            <p:nvPr/>
          </p:nvPicPr>
          <p:blipFill>
            <a:blip r:embed="rId2" cstate="print"/>
            <a:stretch>
              <a:fillRect/>
            </a:stretch>
          </p:blipFill>
          <p:spPr>
            <a:xfrm>
              <a:off x="11134366" y="2832413"/>
              <a:ext cx="435185" cy="510356"/>
            </a:xfrm>
            <a:prstGeom prst="rect">
              <a:avLst/>
            </a:prstGeom>
          </p:spPr>
        </p:pic>
      </p:grpSp>
    </p:spTree>
    <p:extLst>
      <p:ext uri="{BB962C8B-B14F-4D97-AF65-F5344CB8AC3E}">
        <p14:creationId xmlns:p14="http://schemas.microsoft.com/office/powerpoint/2010/main" val="2935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El análisis de mercado es una parte importante de la investigación de mercado y un componente importante de un plan de empresa. Proporciona información sobre mercados, consumidores, rivales y otros factores de mercado.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0094650" cy="938719"/>
          </a:xfrm>
          <a:prstGeom prst="rect">
            <a:avLst/>
          </a:prstGeom>
          <a:noFill/>
        </p:spPr>
        <p:txBody>
          <a:bodyPr wrap="square" rtlCol="0">
            <a:spAutoFit/>
          </a:bodyPr>
          <a:lstStyle/>
          <a:p>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Definición de análisis de mercado</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pSp>
        <p:nvGrpSpPr>
          <p:cNvPr id="23" name="Gruppo 22"/>
          <p:cNvGrpSpPr/>
          <p:nvPr/>
        </p:nvGrpSpPr>
        <p:grpSpPr>
          <a:xfrm>
            <a:off x="2971800" y="4138999"/>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Cómo</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Se recopila y evalúa información de proveedores y compradores para tomar decisiones de compra o venta.</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081022" y="4157046"/>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¿Por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qué</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Un análisis exhaustivo del mercado constituye la base del desarrollo de una estrategia de marketing y de medidas de marketing concretas.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329060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2150314595"/>
              </p:ext>
            </p:extLst>
          </p:nvPr>
        </p:nvGraphicFramePr>
        <p:xfrm>
          <a:off x="1174596" y="2056307"/>
          <a:ext cx="15938808" cy="71932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Análisis del mercado </a:t>
                      </a:r>
                      <a:endParaRPr lang="en-GB" sz="3500" dirty="0"/>
                    </a:p>
                  </a:txBody>
                  <a:tcPr>
                    <a:solidFill>
                      <a:srgbClr val="B05894"/>
                    </a:solidFill>
                  </a:tcPr>
                </a:tc>
                <a:tc>
                  <a:txBody>
                    <a:bodyPr/>
                    <a:lstStyle/>
                    <a:p>
                      <a:pPr algn="ctr"/>
                      <a:r>
                        <a:rPr lang="it-IT" sz="3500" dirty="0"/>
                        <a:t>Investigación de mercado </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342900" indent="-342900" algn="l">
                        <a:buFont typeface="Arial" panose="020B0604020202020204" pitchFamily="34" charset="0"/>
                        <a:buChar char="•"/>
                      </a:pPr>
                      <a:r>
                        <a:rPr lang="es-ES" sz="2500" dirty="0"/>
                        <a:t>El análisis del mercado es un ejercicio mucho más amplio que puede abarcar la propia empresa, los rivales, el entorno empresarial y los clientes.</a:t>
                      </a:r>
                      <a:endParaRPr lang="en-GB" sz="2500" dirty="0"/>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El análisis del mercado tiene un amplio alcance, ya que acumula grandes volúmenes de datos y cifras de gran fiabilidad.</a:t>
                      </a:r>
                      <a:endParaRPr lang="en-GB" sz="2500" dirty="0"/>
                    </a:p>
                    <a:p>
                      <a:pPr marL="0" indent="0" algn="just">
                        <a:buFont typeface="Arial" panose="020B0604020202020204" pitchFamily="34" charset="0"/>
                        <a:buNone/>
                      </a:pPr>
                      <a:endParaRPr lang="it-IT" sz="2500" dirty="0"/>
                    </a:p>
                    <a:p>
                      <a:pPr marL="342900" indent="-342900" algn="l">
                        <a:buFont typeface="Arial" panose="020B0604020202020204" pitchFamily="34" charset="0"/>
                        <a:buChar char="•"/>
                      </a:pPr>
                      <a:r>
                        <a:rPr lang="es-ES" sz="2500" dirty="0"/>
                        <a:t>Los análisis de mercado reúnen grandes conjuntos de datos de gran complejidad</a:t>
                      </a:r>
                      <a:r>
                        <a:rPr lang="en-GB" sz="2500" baseline="0" dirty="0"/>
                        <a:t> </a:t>
                      </a:r>
                    </a:p>
                    <a:p>
                      <a:pPr marL="342900" indent="-342900" algn="just">
                        <a:buFont typeface="Arial" panose="020B0604020202020204" pitchFamily="34" charset="0"/>
                        <a:buChar char="•"/>
                      </a:pPr>
                      <a:endParaRPr lang="it-IT" sz="2500" baseline="0" dirty="0"/>
                    </a:p>
                    <a:p>
                      <a:pPr marL="342900" indent="-342900" algn="l">
                        <a:buFont typeface="Arial" panose="020B0604020202020204" pitchFamily="34" charset="0"/>
                        <a:buChar char="•"/>
                      </a:pPr>
                      <a:r>
                        <a:rPr lang="es-ES" sz="2500" dirty="0"/>
                        <a:t>El análisis del mercado proporciona información a largo plazo</a:t>
                      </a:r>
                      <a:endParaRPr lang="en-GB" sz="2500" dirty="0"/>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El análisis de mercado sólo proporciona datos cuantitativos</a:t>
                      </a:r>
                      <a:endParaRPr lang="en-GB" sz="2500" dirty="0"/>
                    </a:p>
                  </a:txBody>
                  <a:tcPr>
                    <a:solidFill>
                      <a:srgbClr val="FFECFC"/>
                    </a:solidFill>
                  </a:tcPr>
                </a:tc>
                <a:tc>
                  <a:txBody>
                    <a:bodyPr/>
                    <a:lstStyle/>
                    <a:p>
                      <a:pPr marL="342900" indent="-342900" algn="l">
                        <a:buFont typeface="Arial" panose="020B0604020202020204" pitchFamily="34" charset="0"/>
                        <a:buChar char="•"/>
                      </a:pPr>
                      <a:r>
                        <a:rPr lang="es-ES" sz="2500" dirty="0"/>
                        <a:t>Por otro lado, la investigación de mercado suele tener un carácter bastante específico, con el objetivo de probar una hipótesis o llegar a conocer a los clientes (identificados).</a:t>
                      </a:r>
                      <a:endParaRPr lang="en-GB" sz="2500" dirty="0"/>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Los estudios de mercado están limitados en tiempo, audiencia, emociones y puntos de vista, y dependen de la interpretación humana.</a:t>
                      </a:r>
                      <a:r>
                        <a:rPr lang="en-GB" sz="2500" dirty="0"/>
                        <a:t> </a:t>
                      </a:r>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Las investigaciones de mercado sólo recogen los datos necesarios para responder a determinadas cuestiones.</a:t>
                      </a:r>
                      <a:r>
                        <a:rPr lang="en-GB" sz="2500" dirty="0"/>
                        <a:t> </a:t>
                      </a:r>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Los datos de las investigaciones de mercado sólo son útiles durante unos años.</a:t>
                      </a:r>
                      <a:endParaRPr lang="en-GB" sz="2500" dirty="0"/>
                    </a:p>
                    <a:p>
                      <a:pPr marL="342900" indent="-342900" algn="just">
                        <a:buFont typeface="Arial" panose="020B0604020202020204" pitchFamily="34" charset="0"/>
                        <a:buChar char="•"/>
                      </a:pPr>
                      <a:endParaRPr lang="it-IT" sz="2500" dirty="0"/>
                    </a:p>
                    <a:p>
                      <a:pPr marL="342900" indent="-342900" algn="l">
                        <a:buFont typeface="Arial" panose="020B0604020202020204" pitchFamily="34" charset="0"/>
                        <a:buChar char="•"/>
                      </a:pPr>
                      <a:r>
                        <a:rPr lang="es-ES" sz="2500" dirty="0"/>
                        <a:t>Las investigaciones de mercado pueden proporcionar datos cualitativos y cuantitativos.</a:t>
                      </a:r>
                      <a:r>
                        <a:rPr lang="en-GB" sz="2500" baseline="0" dirty="0"/>
                        <a:t> </a:t>
                      </a:r>
                      <a:endParaRPr lang="en-GB" sz="2500" dirty="0"/>
                    </a:p>
                  </a:txBody>
                  <a:tcPr>
                    <a:solidFill>
                      <a:srgbClr val="FFECFC"/>
                    </a:solidFill>
                  </a:tcPr>
                </a:tc>
                <a:extLst>
                  <a:ext uri="{0D108BD9-81ED-4DB2-BD59-A6C34878D82A}">
                    <a16:rowId xmlns:a16="http://schemas.microsoft.com/office/drawing/2014/main" val="1827236046"/>
                  </a:ext>
                </a:extLst>
              </a:tr>
            </a:tbl>
          </a:graphicData>
        </a:graphic>
      </p:graphicFrame>
      <p:sp>
        <p:nvSpPr>
          <p:cNvPr id="4" name="CasellaDiTesto 3">
            <a:extLst>
              <a:ext uri="{FF2B5EF4-FFF2-40B4-BE49-F238E27FC236}">
                <a16:creationId xmlns:a16="http://schemas.microsoft.com/office/drawing/2014/main" id="{65215A94-DB06-471C-9B26-F80FA3376459}"/>
              </a:ext>
            </a:extLst>
          </p:cNvPr>
          <p:cNvSpPr txBox="1"/>
          <p:nvPr/>
        </p:nvSpPr>
        <p:spPr>
          <a:xfrm>
            <a:off x="497150" y="197001"/>
            <a:ext cx="9789850" cy="938719"/>
          </a:xfrm>
          <a:prstGeom prst="rect">
            <a:avLst/>
          </a:prstGeom>
          <a:noFill/>
        </p:spPr>
        <p:txBody>
          <a:bodyPr wrap="square" rtlCol="0">
            <a:spAutoFit/>
          </a:bodyPr>
          <a:lstStyle/>
          <a:p>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mercado</a:t>
            </a:r>
            <a:endParaRPr lang="en-US" sz="5500" b="1" dirty="0">
              <a:solidFill>
                <a:srgbClr val="B05894"/>
              </a:solidFill>
            </a:endParaRPr>
          </a:p>
        </p:txBody>
      </p:sp>
      <p:sp>
        <p:nvSpPr>
          <p:cNvPr id="2" name="CasellaDiTesto 18">
            <a:extLst>
              <a:ext uri="{FF2B5EF4-FFF2-40B4-BE49-F238E27FC236}">
                <a16:creationId xmlns:a16="http://schemas.microsoft.com/office/drawing/2014/main" id="{1B076C3F-97EB-9B40-3057-21740DBE9D9A}"/>
              </a:ext>
            </a:extLst>
          </p:cNvPr>
          <p:cNvSpPr txBox="1"/>
          <p:nvPr/>
        </p:nvSpPr>
        <p:spPr>
          <a:xfrm>
            <a:off x="497150" y="1037413"/>
            <a:ext cx="15276250" cy="1323439"/>
          </a:xfrm>
          <a:prstGeom prst="rect">
            <a:avLst/>
          </a:prstGeom>
          <a:noFill/>
        </p:spPr>
        <p:txBody>
          <a:bodyPr wrap="square" rtlCol="0">
            <a:spAutoFit/>
          </a:bodyPr>
          <a:lstStyle/>
          <a:p>
            <a:r>
              <a:rPr lang="en-US" sz="40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0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GB"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Diferencias</a:t>
            </a:r>
            <a:r>
              <a:rPr lang="en-GB" sz="4000" b="1" dirty="0">
                <a:latin typeface="Microsoft Sans Serif" panose="020B0604020202020204" pitchFamily="34" charset="0"/>
                <a:ea typeface="Microsoft Sans Serif" panose="020B0604020202020204" pitchFamily="34" charset="0"/>
                <a:cs typeface="Microsoft Sans Serif" panose="020B0604020202020204" pitchFamily="34" charset="0"/>
              </a:rPr>
              <a:t> entre </a:t>
            </a:r>
            <a:r>
              <a:rPr lang="en-GB"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GB" sz="4000" b="1" dirty="0">
                <a:latin typeface="Microsoft Sans Serif" panose="020B0604020202020204" pitchFamily="34" charset="0"/>
                <a:ea typeface="Microsoft Sans Serif" panose="020B0604020202020204" pitchFamily="34" charset="0"/>
                <a:cs typeface="Microsoft Sans Serif" panose="020B0604020202020204" pitchFamily="34" charset="0"/>
              </a:rPr>
              <a:t> de mercado e </a:t>
            </a:r>
            <a:r>
              <a:rPr lang="en-GB"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investigación</a:t>
            </a:r>
            <a:r>
              <a:rPr lang="en-GB" sz="40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r>
              <a:rPr lang="en-GB" sz="4000" b="1" dirty="0">
                <a:latin typeface="Microsoft Sans Serif" panose="020B0604020202020204" pitchFamily="34" charset="0"/>
                <a:ea typeface="Microsoft Sans Serif" panose="020B0604020202020204" pitchFamily="34" charset="0"/>
                <a:cs typeface="Microsoft Sans Serif" panose="020B0604020202020204" pitchFamily="34" charset="0"/>
              </a:rPr>
              <a:t>de mercado</a:t>
            </a:r>
            <a:endParaRPr lang="en-US" sz="4000" b="1" dirty="0"/>
          </a:p>
        </p:txBody>
      </p:sp>
    </p:spTree>
    <p:extLst>
      <p:ext uri="{BB962C8B-B14F-4D97-AF65-F5344CB8AC3E}">
        <p14:creationId xmlns:p14="http://schemas.microsoft.com/office/powerpoint/2010/main" val="269625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711</TotalTime>
  <Words>1702</Words>
  <Application>Microsoft Office PowerPoint</Application>
  <PresentationFormat>Personalizado</PresentationFormat>
  <Paragraphs>149</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15</vt:i4>
      </vt:variant>
    </vt:vector>
  </HeadingPairs>
  <TitlesOfParts>
    <vt:vector size="20" baseType="lpstr">
      <vt:lpstr>Arial</vt:lpstr>
      <vt:lpstr>Calibri</vt:lpstr>
      <vt:lpstr>Microsoft Sans Serif</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Javier Serón Molina</cp:lastModifiedBy>
  <cp:revision>68</cp:revision>
  <dcterms:created xsi:type="dcterms:W3CDTF">2022-02-25T10:54:18Z</dcterms:created>
  <dcterms:modified xsi:type="dcterms:W3CDTF">2022-12-28T12:23:21Z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