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6" r:id="rId3"/>
    <p:sldId id="257" r:id="rId4"/>
    <p:sldId id="268" r:id="rId5"/>
    <p:sldId id="269" r:id="rId6"/>
    <p:sldId id="273" r:id="rId7"/>
    <p:sldId id="284" r:id="rId8"/>
    <p:sldId id="274" r:id="rId9"/>
    <p:sldId id="275" r:id="rId10"/>
    <p:sldId id="276" r:id="rId11"/>
    <p:sldId id="285" r:id="rId12"/>
    <p:sldId id="277" r:id="rId13"/>
    <p:sldId id="278" r:id="rId14"/>
    <p:sldId id="279" r:id="rId15"/>
    <p:sldId id="270" r:id="rId16"/>
    <p:sldId id="283" r:id="rId17"/>
    <p:sldId id="271" r:id="rId18"/>
    <p:sldId id="280" r:id="rId19"/>
    <p:sldId id="281" r:id="rId20"/>
    <p:sldId id="282" r:id="rId21"/>
    <p:sldId id="272" r:id="rId22"/>
    <p:sldId id="259" r:id="rId23"/>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sandra Messana" initials="AM" lastIdx="3" clrIdx="0">
    <p:extLst>
      <p:ext uri="{19B8F6BF-5375-455C-9EA6-DF929625EA0E}">
        <p15:presenceInfo xmlns:p15="http://schemas.microsoft.com/office/powerpoint/2012/main" userId="S-1-5-21-2922218411-3787962101-831138860-4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5894"/>
    <a:srgbClr val="E076D1"/>
    <a:srgbClr val="F5D3F0"/>
    <a:srgbClr val="FFECFC"/>
    <a:srgbClr val="ECAAE3"/>
    <a:srgbClr val="E58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460"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031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17" name="bg object 17"/>
          <p:cNvPicPr/>
          <p:nvPr userDrawn="1"/>
        </p:nvPicPr>
        <p:blipFill>
          <a:blip r:embed="rId3" cstate="print"/>
          <a:stretch>
            <a:fillRect/>
          </a:stretch>
        </p:blipFill>
        <p:spPr>
          <a:xfrm>
            <a:off x="2045793" y="9240624"/>
            <a:ext cx="3152774" cy="666749"/>
          </a:xfrm>
          <a:prstGeom prst="rect">
            <a:avLst/>
          </a:prstGeom>
        </p:spPr>
      </p:pic>
      <p:sp>
        <p:nvSpPr>
          <p:cNvPr id="18" name="bg object 18"/>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25" name="object 2">
            <a:extLst>
              <a:ext uri="{FF2B5EF4-FFF2-40B4-BE49-F238E27FC236}">
                <a16:creationId xmlns:a16="http://schemas.microsoft.com/office/drawing/2014/main" id="{3B8A40FF-BCCA-4458-BE33-0DE6267D64E8}"/>
              </a:ext>
            </a:extLst>
          </p:cNvPr>
          <p:cNvGrpSpPr/>
          <p:nvPr userDrawn="1"/>
        </p:nvGrpSpPr>
        <p:grpSpPr>
          <a:xfrm>
            <a:off x="379" y="8813666"/>
            <a:ext cx="18287365" cy="1474470"/>
            <a:chOff x="379" y="8813666"/>
            <a:chExt cx="18287365" cy="1474470"/>
          </a:xfrm>
        </p:grpSpPr>
        <p:sp>
          <p:nvSpPr>
            <p:cNvPr id="26" name="object 3">
              <a:extLst>
                <a:ext uri="{FF2B5EF4-FFF2-40B4-BE49-F238E27FC236}">
                  <a16:creationId xmlns:a16="http://schemas.microsoft.com/office/drawing/2014/main" id="{0E4C1E87-1514-4CA3-BDDE-558D9D270F89}"/>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27" name="object 4">
              <a:extLst>
                <a:ext uri="{FF2B5EF4-FFF2-40B4-BE49-F238E27FC236}">
                  <a16:creationId xmlns:a16="http://schemas.microsoft.com/office/drawing/2014/main" id="{94FA3A65-A307-4ADB-BA2E-7FD2EACD1261}"/>
                </a:ext>
              </a:extLst>
            </p:cNvPr>
            <p:cNvPicPr/>
            <p:nvPr/>
          </p:nvPicPr>
          <p:blipFill>
            <a:blip r:embed="rId4" cstate="print"/>
            <a:stretch>
              <a:fillRect/>
            </a:stretch>
          </p:blipFill>
          <p:spPr>
            <a:xfrm>
              <a:off x="596934" y="9689613"/>
              <a:ext cx="435459" cy="254960"/>
            </a:xfrm>
            <a:prstGeom prst="rect">
              <a:avLst/>
            </a:prstGeom>
          </p:spPr>
        </p:pic>
        <p:sp>
          <p:nvSpPr>
            <p:cNvPr id="28" name="object 5">
              <a:extLst>
                <a:ext uri="{FF2B5EF4-FFF2-40B4-BE49-F238E27FC236}">
                  <a16:creationId xmlns:a16="http://schemas.microsoft.com/office/drawing/2014/main" id="{326D29DB-FC6D-447F-BCA1-BAEB3C10C957}"/>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29" name="object 6">
              <a:extLst>
                <a:ext uri="{FF2B5EF4-FFF2-40B4-BE49-F238E27FC236}">
                  <a16:creationId xmlns:a16="http://schemas.microsoft.com/office/drawing/2014/main" id="{432897F3-8DC0-4BA4-896A-9DD05ACCAE7C}"/>
                </a:ext>
              </a:extLst>
            </p:cNvPr>
            <p:cNvPicPr/>
            <p:nvPr/>
          </p:nvPicPr>
          <p:blipFill>
            <a:blip r:embed="rId5" cstate="print"/>
            <a:stretch>
              <a:fillRect/>
            </a:stretch>
          </p:blipFill>
          <p:spPr>
            <a:xfrm>
              <a:off x="809897" y="9339661"/>
              <a:ext cx="435459" cy="254959"/>
            </a:xfrm>
            <a:prstGeom prst="rect">
              <a:avLst/>
            </a:prstGeom>
          </p:spPr>
        </p:pic>
        <p:sp>
          <p:nvSpPr>
            <p:cNvPr id="30" name="object 7">
              <a:extLst>
                <a:ext uri="{FF2B5EF4-FFF2-40B4-BE49-F238E27FC236}">
                  <a16:creationId xmlns:a16="http://schemas.microsoft.com/office/drawing/2014/main" id="{9BAFE55B-7408-4744-9BC5-461DF6568996}"/>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31" name="object 8">
              <a:extLst>
                <a:ext uri="{FF2B5EF4-FFF2-40B4-BE49-F238E27FC236}">
                  <a16:creationId xmlns:a16="http://schemas.microsoft.com/office/drawing/2014/main" id="{0DF0045C-60C2-4FAF-B4AC-8012DA50A29C}"/>
                </a:ext>
              </a:extLst>
            </p:cNvPr>
            <p:cNvPicPr/>
            <p:nvPr/>
          </p:nvPicPr>
          <p:blipFill>
            <a:blip r:embed="rId5" cstate="print"/>
            <a:stretch>
              <a:fillRect/>
            </a:stretch>
          </p:blipFill>
          <p:spPr>
            <a:xfrm>
              <a:off x="1022853" y="9701048"/>
              <a:ext cx="435459" cy="254959"/>
            </a:xfrm>
            <a:prstGeom prst="rect">
              <a:avLst/>
            </a:prstGeom>
          </p:spPr>
        </p:pic>
      </p:grpSp>
      <p:sp>
        <p:nvSpPr>
          <p:cNvPr id="37" name="CuadroTexto 36">
            <a:extLst>
              <a:ext uri="{FF2B5EF4-FFF2-40B4-BE49-F238E27FC236}">
                <a16:creationId xmlns:a16="http://schemas.microsoft.com/office/drawing/2014/main" id="{521C10D7-2AAC-4F4D-A7C0-605FC39B7E80}"/>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grpSp>
        <p:nvGrpSpPr>
          <p:cNvPr id="19" name="Grupo 18">
            <a:extLst>
              <a:ext uri="{FF2B5EF4-FFF2-40B4-BE49-F238E27FC236}">
                <a16:creationId xmlns:a16="http://schemas.microsoft.com/office/drawing/2014/main" id="{262FFA7B-73B6-441C-A2CC-6EA9F6EE7337}"/>
              </a:ext>
            </a:extLst>
          </p:cNvPr>
          <p:cNvGrpSpPr/>
          <p:nvPr userDrawn="1"/>
        </p:nvGrpSpPr>
        <p:grpSpPr>
          <a:xfrm>
            <a:off x="0" y="1775463"/>
            <a:ext cx="18288000" cy="3595707"/>
            <a:chOff x="-24581" y="1790700"/>
            <a:chExt cx="18288000" cy="3595707"/>
          </a:xfrm>
        </p:grpSpPr>
        <p:sp>
          <p:nvSpPr>
            <p:cNvPr id="20" name="object 10">
              <a:extLst>
                <a:ext uri="{FF2B5EF4-FFF2-40B4-BE49-F238E27FC236}">
                  <a16:creationId xmlns:a16="http://schemas.microsoft.com/office/drawing/2014/main" id="{11F37E96-FE8D-476B-BFB0-28ED7F39709E}"/>
                </a:ext>
              </a:extLst>
            </p:cNvPr>
            <p:cNvSpPr/>
            <p:nvPr/>
          </p:nvSpPr>
          <p:spPr>
            <a:xfrm>
              <a:off x="-24581" y="3473853"/>
              <a:ext cx="18288000" cy="514350"/>
            </a:xfrm>
            <a:custGeom>
              <a:avLst/>
              <a:gdLst/>
              <a:ahLst/>
              <a:cxnLst/>
              <a:rect l="l" t="t" r="r" b="b"/>
              <a:pathLst>
                <a:path w="18288000" h="514350">
                  <a:moveTo>
                    <a:pt x="0" y="514349"/>
                  </a:moveTo>
                  <a:lnTo>
                    <a:pt x="0" y="0"/>
                  </a:lnTo>
                  <a:lnTo>
                    <a:pt x="18288000" y="0"/>
                  </a:lnTo>
                  <a:lnTo>
                    <a:pt x="18288000" y="514349"/>
                  </a:lnTo>
                  <a:lnTo>
                    <a:pt x="0" y="514349"/>
                  </a:lnTo>
                  <a:close/>
                </a:path>
              </a:pathLst>
            </a:custGeom>
            <a:solidFill>
              <a:srgbClr val="B05894"/>
            </a:solidFill>
          </p:spPr>
          <p:txBody>
            <a:bodyPr wrap="square" lIns="0" tIns="0" rIns="0" bIns="0" rtlCol="0"/>
            <a:lstStyle/>
            <a:p>
              <a:endParaRPr/>
            </a:p>
          </p:txBody>
        </p:sp>
        <p:pic>
          <p:nvPicPr>
            <p:cNvPr id="21" name="Imagen 20">
              <a:extLst>
                <a:ext uri="{FF2B5EF4-FFF2-40B4-BE49-F238E27FC236}">
                  <a16:creationId xmlns:a16="http://schemas.microsoft.com/office/drawing/2014/main" id="{EB0E2C8F-4A84-4AD4-8BC1-F61351B59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1790700"/>
              <a:ext cx="3876674" cy="3595707"/>
            </a:xfrm>
            <a:prstGeom prst="rect">
              <a:avLst/>
            </a:prstGeom>
          </p:spPr>
        </p:pic>
      </p:gr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E95E46FD-F467-4ADE-ABD0-E6A4A9FE2A87}"/>
              </a:ext>
            </a:extLst>
          </p:cNvPr>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8" name="bg object 17">
            <a:extLst>
              <a:ext uri="{FF2B5EF4-FFF2-40B4-BE49-F238E27FC236}">
                <a16:creationId xmlns:a16="http://schemas.microsoft.com/office/drawing/2014/main" id="{D778CF7E-9520-4B30-8263-3DF7E2FD8C1A}"/>
              </a:ext>
            </a:extLst>
          </p:cNvPr>
          <p:cNvPicPr/>
          <p:nvPr userDrawn="1"/>
        </p:nvPicPr>
        <p:blipFill>
          <a:blip r:embed="rId3" cstate="print"/>
          <a:stretch>
            <a:fillRect/>
          </a:stretch>
        </p:blipFill>
        <p:spPr>
          <a:xfrm>
            <a:off x="2045793" y="9240624"/>
            <a:ext cx="3152774" cy="666749"/>
          </a:xfrm>
          <a:prstGeom prst="rect">
            <a:avLst/>
          </a:prstGeom>
        </p:spPr>
      </p:pic>
      <p:sp>
        <p:nvSpPr>
          <p:cNvPr id="9" name="bg object 18">
            <a:extLst>
              <a:ext uri="{FF2B5EF4-FFF2-40B4-BE49-F238E27FC236}">
                <a16:creationId xmlns:a16="http://schemas.microsoft.com/office/drawing/2014/main" id="{596AACBD-3C44-44F7-A794-D07294759216}"/>
              </a:ext>
            </a:extLst>
          </p:cNvPr>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10" name="object 2">
            <a:extLst>
              <a:ext uri="{FF2B5EF4-FFF2-40B4-BE49-F238E27FC236}">
                <a16:creationId xmlns:a16="http://schemas.microsoft.com/office/drawing/2014/main" id="{DC67AE64-9ED4-47FE-8345-37E800B47F7D}"/>
              </a:ext>
            </a:extLst>
          </p:cNvPr>
          <p:cNvGrpSpPr/>
          <p:nvPr userDrawn="1"/>
        </p:nvGrpSpPr>
        <p:grpSpPr>
          <a:xfrm>
            <a:off x="379" y="8813666"/>
            <a:ext cx="18287365" cy="1474470"/>
            <a:chOff x="379" y="8813666"/>
            <a:chExt cx="18287365" cy="1474470"/>
          </a:xfrm>
        </p:grpSpPr>
        <p:sp>
          <p:nvSpPr>
            <p:cNvPr id="11" name="object 3">
              <a:extLst>
                <a:ext uri="{FF2B5EF4-FFF2-40B4-BE49-F238E27FC236}">
                  <a16:creationId xmlns:a16="http://schemas.microsoft.com/office/drawing/2014/main" id="{ACB47688-E4F5-4E94-9C96-F9D5A61FA187}"/>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2" name="object 4">
              <a:extLst>
                <a:ext uri="{FF2B5EF4-FFF2-40B4-BE49-F238E27FC236}">
                  <a16:creationId xmlns:a16="http://schemas.microsoft.com/office/drawing/2014/main" id="{E5F35078-FC84-46BA-8493-4689CDB1AA6E}"/>
                </a:ext>
              </a:extLst>
            </p:cNvPr>
            <p:cNvPicPr/>
            <p:nvPr/>
          </p:nvPicPr>
          <p:blipFill>
            <a:blip r:embed="rId4" cstate="print"/>
            <a:stretch>
              <a:fillRect/>
            </a:stretch>
          </p:blipFill>
          <p:spPr>
            <a:xfrm>
              <a:off x="596934" y="9689613"/>
              <a:ext cx="435459" cy="254960"/>
            </a:xfrm>
            <a:prstGeom prst="rect">
              <a:avLst/>
            </a:prstGeom>
          </p:spPr>
        </p:pic>
        <p:sp>
          <p:nvSpPr>
            <p:cNvPr id="13" name="object 5">
              <a:extLst>
                <a:ext uri="{FF2B5EF4-FFF2-40B4-BE49-F238E27FC236}">
                  <a16:creationId xmlns:a16="http://schemas.microsoft.com/office/drawing/2014/main" id="{9201DC64-4478-4EB9-9025-51D6079FF496}"/>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14" name="object 6">
              <a:extLst>
                <a:ext uri="{FF2B5EF4-FFF2-40B4-BE49-F238E27FC236}">
                  <a16:creationId xmlns:a16="http://schemas.microsoft.com/office/drawing/2014/main" id="{5C346AD7-BE02-4237-8C03-A128D4DB66D4}"/>
                </a:ext>
              </a:extLst>
            </p:cNvPr>
            <p:cNvPicPr/>
            <p:nvPr/>
          </p:nvPicPr>
          <p:blipFill>
            <a:blip r:embed="rId5" cstate="print"/>
            <a:stretch>
              <a:fillRect/>
            </a:stretch>
          </p:blipFill>
          <p:spPr>
            <a:xfrm>
              <a:off x="809897" y="9339661"/>
              <a:ext cx="435459" cy="254959"/>
            </a:xfrm>
            <a:prstGeom prst="rect">
              <a:avLst/>
            </a:prstGeom>
          </p:spPr>
        </p:pic>
        <p:sp>
          <p:nvSpPr>
            <p:cNvPr id="15" name="object 7">
              <a:extLst>
                <a:ext uri="{FF2B5EF4-FFF2-40B4-BE49-F238E27FC236}">
                  <a16:creationId xmlns:a16="http://schemas.microsoft.com/office/drawing/2014/main" id="{675C40D4-E192-496A-B2DE-5B4634DF9FD1}"/>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6" name="object 8">
              <a:extLst>
                <a:ext uri="{FF2B5EF4-FFF2-40B4-BE49-F238E27FC236}">
                  <a16:creationId xmlns:a16="http://schemas.microsoft.com/office/drawing/2014/main" id="{492B8A7E-0267-433F-BD96-9BA3EC33D5D3}"/>
                </a:ext>
              </a:extLst>
            </p:cNvPr>
            <p:cNvPicPr/>
            <p:nvPr/>
          </p:nvPicPr>
          <p:blipFill>
            <a:blip r:embed="rId5" cstate="print"/>
            <a:stretch>
              <a:fillRect/>
            </a:stretch>
          </p:blipFill>
          <p:spPr>
            <a:xfrm>
              <a:off x="1022853" y="9701048"/>
              <a:ext cx="435459" cy="254959"/>
            </a:xfrm>
            <a:prstGeom prst="rect">
              <a:avLst/>
            </a:prstGeom>
          </p:spPr>
        </p:pic>
      </p:grpSp>
      <p:sp>
        <p:nvSpPr>
          <p:cNvPr id="23" name="CuadroTexto 22">
            <a:extLst>
              <a:ext uri="{FF2B5EF4-FFF2-40B4-BE49-F238E27FC236}">
                <a16:creationId xmlns:a16="http://schemas.microsoft.com/office/drawing/2014/main" id="{1D54CE27-4B34-4A2D-BBA3-5AAF26A98167}"/>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pic>
        <p:nvPicPr>
          <p:cNvPr id="3" name="Imagen 2">
            <a:extLst>
              <a:ext uri="{FF2B5EF4-FFF2-40B4-BE49-F238E27FC236}">
                <a16:creationId xmlns:a16="http://schemas.microsoft.com/office/drawing/2014/main" id="{B39E953B-CAA4-449F-ACCE-41955DA3CD1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002000" y="453887"/>
            <a:ext cx="1711842" cy="1587774"/>
          </a:xfrm>
          <a:prstGeom prst="rect">
            <a:avLst/>
          </a:prstGeom>
        </p:spPr>
      </p:pic>
    </p:spTree>
    <p:extLst>
      <p:ext uri="{BB962C8B-B14F-4D97-AF65-F5344CB8AC3E}">
        <p14:creationId xmlns:p14="http://schemas.microsoft.com/office/powerpoint/2010/main" val="401378068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e4f-network.e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wipo.int/madrid/es/index.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ur-lex.europa.eu/legal-content/ES/ALL/?uri=celex%3A32008R059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4f-network.e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wipo.int/about-ip/es/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wipo.int/about-ip/es/index.html"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9" y="8813666"/>
            <a:ext cx="18287365" cy="1474470"/>
            <a:chOff x="379" y="8813666"/>
            <a:chExt cx="18287365" cy="1474470"/>
          </a:xfrm>
        </p:grpSpPr>
        <p:sp>
          <p:nvSpPr>
            <p:cNvPr id="3" name="object 3"/>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4" name="object 4"/>
            <p:cNvPicPr/>
            <p:nvPr/>
          </p:nvPicPr>
          <p:blipFill>
            <a:blip r:embed="rId2" cstate="print"/>
            <a:stretch>
              <a:fillRect/>
            </a:stretch>
          </p:blipFill>
          <p:spPr>
            <a:xfrm>
              <a:off x="596934" y="9689613"/>
              <a:ext cx="435459" cy="254960"/>
            </a:xfrm>
            <a:prstGeom prst="rect">
              <a:avLst/>
            </a:prstGeom>
          </p:spPr>
        </p:pic>
        <p:sp>
          <p:nvSpPr>
            <p:cNvPr id="5" name="object 5"/>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6" name="object 6"/>
            <p:cNvPicPr/>
            <p:nvPr/>
          </p:nvPicPr>
          <p:blipFill>
            <a:blip r:embed="rId3" cstate="print"/>
            <a:stretch>
              <a:fillRect/>
            </a:stretch>
          </p:blipFill>
          <p:spPr>
            <a:xfrm>
              <a:off x="809897" y="9339661"/>
              <a:ext cx="435459" cy="254959"/>
            </a:xfrm>
            <a:prstGeom prst="rect">
              <a:avLst/>
            </a:prstGeom>
          </p:spPr>
        </p:pic>
        <p:sp>
          <p:nvSpPr>
            <p:cNvPr id="7" name="object 7"/>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8" name="object 8"/>
            <p:cNvPicPr/>
            <p:nvPr/>
          </p:nvPicPr>
          <p:blipFill>
            <a:blip r:embed="rId3" cstate="print"/>
            <a:stretch>
              <a:fillRect/>
            </a:stretch>
          </p:blipFill>
          <p:spPr>
            <a:xfrm>
              <a:off x="1022853" y="9701048"/>
              <a:ext cx="435459" cy="254959"/>
            </a:xfrm>
            <a:prstGeom prst="rect">
              <a:avLst/>
            </a:prstGeom>
          </p:spPr>
        </p:pic>
      </p:grpSp>
      <p:sp>
        <p:nvSpPr>
          <p:cNvPr id="14" name="CuadroTexto 13">
            <a:extLst>
              <a:ext uri="{FF2B5EF4-FFF2-40B4-BE49-F238E27FC236}">
                <a16:creationId xmlns:a16="http://schemas.microsoft.com/office/drawing/2014/main" id="{8B22E22E-102D-4F39-871D-A47062F5E08F}"/>
              </a:ext>
            </a:extLst>
          </p:cNvPr>
          <p:cNvSpPr txBox="1"/>
          <p:nvPr/>
        </p:nvSpPr>
        <p:spPr>
          <a:xfrm>
            <a:off x="3505200" y="6438900"/>
            <a:ext cx="12725400" cy="2123658"/>
          </a:xfrm>
          <a:prstGeom prst="rect">
            <a:avLst/>
          </a:prstGeom>
          <a:noFill/>
        </p:spPr>
        <p:txBody>
          <a:bodyPr wrap="square">
            <a:spAutoFit/>
          </a:bodyPr>
          <a:lstStyle/>
          <a:p>
            <a:pPr algn="ctr">
              <a:spcBef>
                <a:spcPts val="5"/>
              </a:spcBef>
              <a:tabLst>
                <a:tab pos="1205230" algn="l"/>
                <a:tab pos="1926589" algn="l"/>
                <a:tab pos="2915920" algn="l"/>
                <a:tab pos="3444875" algn="l"/>
                <a:tab pos="4383405" algn="l"/>
                <a:tab pos="6796405" algn="l"/>
              </a:tabLst>
              <a:defRPr/>
            </a:pPr>
            <a:r>
              <a:rPr lang="es-ES" sz="4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Título del módulo de formación</a:t>
            </a:r>
            <a:r>
              <a:rPr lang="en-US"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ctr">
              <a:spcBef>
                <a:spcPts val="5"/>
              </a:spcBef>
              <a:tabLst>
                <a:tab pos="1205230" algn="l"/>
                <a:tab pos="1926589" algn="l"/>
                <a:tab pos="2915920" algn="l"/>
                <a:tab pos="3444875" algn="l"/>
                <a:tab pos="4383405" algn="l"/>
                <a:tab pos="6796405" algn="l"/>
              </a:tabLst>
              <a:defRPr/>
            </a:pPr>
            <a:r>
              <a:rPr lang="en-GB" sz="4400"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Aduanas</a:t>
            </a:r>
            <a:r>
              <a:rPr lang="en-GB"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4400"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Derechos</a:t>
            </a:r>
            <a:r>
              <a:rPr lang="en-GB"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de </a:t>
            </a:r>
            <a:r>
              <a:rPr lang="en-GB" sz="4400"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Propiedad</a:t>
            </a:r>
            <a:r>
              <a:rPr lang="en-GB"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4400"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Intelectual</a:t>
            </a:r>
            <a:r>
              <a:rPr lang="en-GB"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4400"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internacionales</a:t>
            </a:r>
            <a:r>
              <a:rPr lang="en-GB"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4400"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Aspectos</a:t>
            </a:r>
            <a:r>
              <a:rPr lang="en-GB"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4400"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jurídicos</a:t>
            </a:r>
            <a:r>
              <a:rPr lang="en-GB"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10" name="CuadroTexto 9">
            <a:extLst>
              <a:ext uri="{FF2B5EF4-FFF2-40B4-BE49-F238E27FC236}">
                <a16:creationId xmlns:a16="http://schemas.microsoft.com/office/drawing/2014/main" id="{F8FF77D8-BE9E-336F-6009-FF57C57DF311}"/>
              </a:ext>
            </a:extLst>
          </p:cNvPr>
          <p:cNvSpPr txBox="1"/>
          <p:nvPr/>
        </p:nvSpPr>
        <p:spPr>
          <a:xfrm>
            <a:off x="4229100" y="5753100"/>
            <a:ext cx="9144000" cy="461665"/>
          </a:xfrm>
          <a:prstGeom prst="rect">
            <a:avLst/>
          </a:prstGeom>
          <a:noFill/>
        </p:spPr>
        <p:txBody>
          <a:bodyPr wrap="square">
            <a:spAutoFit/>
          </a:bodyPr>
          <a:lstStyle/>
          <a:p>
            <a:pPr marL="2416810" marR="2413635" algn="ctr">
              <a:spcBef>
                <a:spcPts val="415"/>
              </a:spcBef>
              <a:spcAft>
                <a:spcPts val="0"/>
              </a:spcAft>
            </a:pPr>
            <a:r>
              <a:rPr lang="en-US" sz="2400" b="1" u="sng" dirty="0">
                <a:solidFill>
                  <a:srgbClr val="B05894"/>
                </a:solidFill>
                <a:effectLst/>
                <a:latin typeface="Microsoft Sans Serif" panose="020B0604020202020204" pitchFamily="34" charset="0"/>
                <a:ea typeface="Microsoft Sans Serif" panose="020B0604020202020204" pitchFamily="34" charset="0"/>
                <a:hlinkClick r:id="rId4">
                  <a:extLst>
                    <a:ext uri="{A12FA001-AC4F-418D-AE19-62706E023703}">
                      <ahyp:hlinkClr xmlns:ahyp="http://schemas.microsoft.com/office/drawing/2018/hyperlinkcolor" val="tx"/>
                    </a:ext>
                  </a:extLst>
                </a:hlinkClick>
              </a:rPr>
              <a:t>e4f-network.eu</a:t>
            </a:r>
            <a:endParaRPr lang="es-ES" sz="2400" u="sng" dirty="0">
              <a:solidFill>
                <a:srgbClr val="B05894"/>
              </a:solidFill>
              <a:effectLst/>
              <a:latin typeface="Microsoft Sans Serif" panose="020B0604020202020204" pitchFamily="34" charset="0"/>
              <a:ea typeface="Microsoft Sans Serif" panose="020B0604020202020204" pitchFamily="34" charset="0"/>
            </a:endParaRPr>
          </a:p>
        </p:txBody>
      </p:sp>
      <p:pic>
        <p:nvPicPr>
          <p:cNvPr id="11" name="Imagen 10">
            <a:extLst>
              <a:ext uri="{FF2B5EF4-FFF2-40B4-BE49-F238E27FC236}">
                <a16:creationId xmlns:a16="http://schemas.microsoft.com/office/drawing/2014/main" id="{7DD2F895-7262-9633-90DA-F2BB33FD25B8}"/>
              </a:ext>
            </a:extLst>
          </p:cNvPr>
          <p:cNvPicPr>
            <a:picLocks noChangeAspect="1"/>
          </p:cNvPicPr>
          <p:nvPr/>
        </p:nvPicPr>
        <p:blipFill>
          <a:blip r:embed="rId5"/>
          <a:stretch>
            <a:fillRect/>
          </a:stretch>
        </p:blipFill>
        <p:spPr>
          <a:xfrm>
            <a:off x="7239000" y="5748635"/>
            <a:ext cx="472319" cy="4616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4247317"/>
          </a:xfrm>
          <a:prstGeom prst="rect">
            <a:avLst/>
          </a:prstGeom>
          <a:noFill/>
        </p:spPr>
        <p:txBody>
          <a:bodyPr wrap="square" rtlCol="0">
            <a:spAutoFit/>
          </a:bodyPr>
          <a:lstStyle/>
          <a:p>
            <a:pPr algn="just"/>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El titular de los derechos de autor adquiere dos derechos:</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1"/>
            <a:endParaRPr lang="en-US" sz="2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2"/>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DERECHOS ECONÓMICOS: el propietario puede reclamar a terceros los   beneficios económicos derivados del uso de la obra de arte.</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2"/>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Derechos MORALES: el propietario puede reclamar a terceros recompensas no económicas por el uso de la obra de arte (por ejemplo, autoría, estatus y reconocimiento).</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5" y="3216741"/>
            <a:ext cx="435185" cy="510356"/>
          </a:xfrm>
          <a:prstGeom prst="rect">
            <a:avLst/>
          </a:prstGeom>
        </p:spPr>
      </p:pic>
      <p:pic>
        <p:nvPicPr>
          <p:cNvPr id="9"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4" y="4760470"/>
            <a:ext cx="435185" cy="510356"/>
          </a:xfrm>
          <a:prstGeom prst="rect">
            <a:avLst/>
          </a:prstGeom>
        </p:spPr>
      </p:pic>
      <p:sp>
        <p:nvSpPr>
          <p:cNvPr id="10" name="Rettangolo arrotondato 15">
            <a:extLst>
              <a:ext uri="{FF2B5EF4-FFF2-40B4-BE49-F238E27FC236}">
                <a16:creationId xmlns:a16="http://schemas.microsoft.com/office/drawing/2014/main" id="{156CE2F5-054A-432F-97A0-0C93B07484AE}"/>
              </a:ext>
            </a:extLst>
          </p:cNvPr>
          <p:cNvSpPr/>
          <p:nvPr/>
        </p:nvSpPr>
        <p:spPr>
          <a:xfrm>
            <a:off x="4648200" y="6430685"/>
            <a:ext cx="13133802" cy="2065615"/>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txBody>
          <a:bodyPr/>
          <a:lstStyle/>
          <a:p>
            <a:r>
              <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rPr>
              <a:t>Tenga en cuenta que, aunque la protección de los derechos de autor se obtiene sin un registro formal, la mayoría de los países cuentan con su propio sistema de validación para evitar cualquier disputa desagradable.</a:t>
            </a:r>
            <a:endPar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1" name="Rettangolo 7">
            <a:extLst>
              <a:ext uri="{FF2B5EF4-FFF2-40B4-BE49-F238E27FC236}">
                <a16:creationId xmlns:a16="http://schemas.microsoft.com/office/drawing/2014/main" id="{6174623D-7781-4D82-B35A-E9686BC3C04E}"/>
              </a:ext>
            </a:extLst>
          </p:cNvPr>
          <p:cNvSpPr/>
          <p:nvPr/>
        </p:nvSpPr>
        <p:spPr>
          <a:xfrm>
            <a:off x="497150" y="398562"/>
            <a:ext cx="9039654" cy="707886"/>
          </a:xfrm>
          <a:prstGeom prst="rect">
            <a:avLst/>
          </a:prstGeom>
        </p:spPr>
        <p:txBody>
          <a:bodyPr wrap="none">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1: DPI y comercio internacional</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 name="CasellaDiTesto 6">
            <a:extLst>
              <a:ext uri="{FF2B5EF4-FFF2-40B4-BE49-F238E27FC236}">
                <a16:creationId xmlns:a16="http://schemas.microsoft.com/office/drawing/2014/main" id="{B1398B1F-FB04-4722-9810-B05497B41B05}"/>
              </a:ext>
            </a:extLst>
          </p:cNvPr>
          <p:cNvSpPr txBox="1"/>
          <p:nvPr/>
        </p:nvSpPr>
        <p:spPr>
          <a:xfrm>
            <a:off x="497150" y="1104900"/>
            <a:ext cx="135998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Ejemplos</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de DPI </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Copyrights</a:t>
            </a:r>
            <a:r>
              <a:rPr lang="en-US" sz="4000" b="1" dirty="0">
                <a:solidFill>
                  <a:srgbClr val="E076D1"/>
                </a:solidFill>
              </a:rPr>
              <a:t> </a:t>
            </a:r>
          </a:p>
        </p:txBody>
      </p:sp>
    </p:spTree>
    <p:extLst>
      <p:ext uri="{BB962C8B-B14F-4D97-AF65-F5344CB8AC3E}">
        <p14:creationId xmlns:p14="http://schemas.microsoft.com/office/powerpoint/2010/main" val="362301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4401205"/>
          </a:xfrm>
          <a:prstGeom prst="rect">
            <a:avLst/>
          </a:prstGeom>
          <a:noFill/>
        </p:spPr>
        <p:txBody>
          <a:bodyPr wrap="square" rtlCol="0">
            <a:spAutoFit/>
          </a:bodyPr>
          <a:lstStyle/>
          <a:p>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La protección de la marca dura 10 años y puede renovarse tantas veces como sea posible, previo pago de una tasa.</a:t>
            </a:r>
          </a:p>
          <a:p>
            <a:b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La solicitud de marcas se realiza a nivel nacional / territorial, y su vigencia se limita a la región de solicitud. </a:t>
            </a:r>
            <a:b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br>
            <a:b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Para el registro a nivel internacional, puede registrar su marca en cada oficina nacional que le interese o mediante solicitud a través de la </a:t>
            </a:r>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OMPI</a:t>
            </a:r>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25428F14-25ED-43DA-7F9A-9BB54D0C93D2}"/>
              </a:ext>
            </a:extLst>
          </p:cNvPr>
          <p:cNvSpPr txBox="1"/>
          <p:nvPr/>
        </p:nvSpPr>
        <p:spPr>
          <a:xfrm>
            <a:off x="497150" y="1104900"/>
            <a:ext cx="135998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Ejemplos</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de DPI</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Marcas</a:t>
            </a:r>
            <a:r>
              <a:rPr lang="en-US" sz="4000" b="1" dirty="0">
                <a:solidFill>
                  <a:srgbClr val="E076D1"/>
                </a:solidFill>
              </a:rPr>
              <a:t> </a:t>
            </a:r>
          </a:p>
        </p:txBody>
      </p:sp>
      <p:sp>
        <p:nvSpPr>
          <p:cNvPr id="5" name="Rettangolo 7">
            <a:extLst>
              <a:ext uri="{FF2B5EF4-FFF2-40B4-BE49-F238E27FC236}">
                <a16:creationId xmlns:a16="http://schemas.microsoft.com/office/drawing/2014/main" id="{FE53DCA4-BC58-4449-BA69-5B7A75A363B0}"/>
              </a:ext>
            </a:extLst>
          </p:cNvPr>
          <p:cNvSpPr/>
          <p:nvPr/>
        </p:nvSpPr>
        <p:spPr>
          <a:xfrm>
            <a:off x="497150" y="398562"/>
            <a:ext cx="9039654" cy="707886"/>
          </a:xfrm>
          <a:prstGeom prst="rect">
            <a:avLst/>
          </a:prstGeom>
        </p:spPr>
        <p:txBody>
          <a:bodyPr wrap="none">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1: DPI y comercio internacional</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623721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724050" cy="6555641"/>
          </a:xfrm>
          <a:prstGeom prst="rect">
            <a:avLst/>
          </a:prstGeom>
          <a:noFill/>
        </p:spPr>
        <p:txBody>
          <a:bodyPr wrap="square" rtlCol="0">
            <a:spAutoFit/>
          </a:bodyPr>
          <a:lstStyle/>
          <a:p>
            <a:pPr algn="just"/>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Para que pueda considerarse secreto comercial, la información o comunicación subyacente debe tener tres características distintivas:</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2"/>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De valor económico (información comercial y técnica que garantice una ventaja competitiva)</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 Conocido sólo por unos pocos / un grupo selecto de personas</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Inequívocamente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buscado</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secreto</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 no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revelado</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por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el</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/los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propietario</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/s</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Otros secretos comerciales comunes pueden ser: información financiera, fórmulas químicas, códigos y cualquier otro tipo de dato sensible a la divulgación pública.</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25428F14-25ED-43DA-7F9A-9BB54D0C93D2}"/>
              </a:ext>
            </a:extLst>
          </p:cNvPr>
          <p:cNvSpPr txBox="1"/>
          <p:nvPr/>
        </p:nvSpPr>
        <p:spPr>
          <a:xfrm>
            <a:off x="497150" y="1104900"/>
            <a:ext cx="135998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Ejemplos</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de DPI</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Secretos</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comerciales</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sz="4000" b="1" dirty="0">
              <a:solidFill>
                <a:srgbClr val="E076D1"/>
              </a:solidFill>
            </a:endParaRPr>
          </a:p>
        </p:txBody>
      </p:sp>
      <p:pic>
        <p:nvPicPr>
          <p:cNvPr id="8"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6" y="5395144"/>
            <a:ext cx="435185" cy="510356"/>
          </a:xfrm>
          <a:prstGeom prst="rect">
            <a:avLst/>
          </a:prstGeom>
        </p:spPr>
      </p:pic>
      <p:pic>
        <p:nvPicPr>
          <p:cNvPr id="9"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6" y="6538144"/>
            <a:ext cx="435185" cy="510356"/>
          </a:xfrm>
          <a:prstGeom prst="rect">
            <a:avLst/>
          </a:prstGeom>
        </p:spPr>
      </p:pic>
      <p:pic>
        <p:nvPicPr>
          <p:cNvPr id="10"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2559" y="3848100"/>
            <a:ext cx="435185" cy="510356"/>
          </a:xfrm>
          <a:prstGeom prst="rect">
            <a:avLst/>
          </a:prstGeom>
        </p:spPr>
      </p:pic>
      <p:sp>
        <p:nvSpPr>
          <p:cNvPr id="11" name="Rettangolo 10">
            <a:extLst>
              <a:ext uri="{FF2B5EF4-FFF2-40B4-BE49-F238E27FC236}">
                <a16:creationId xmlns:a16="http://schemas.microsoft.com/office/drawing/2014/main" id="{56CED5BB-F0C4-4076-88DE-22327000BB9E}"/>
              </a:ext>
            </a:extLst>
          </p:cNvPr>
          <p:cNvSpPr/>
          <p:nvPr/>
        </p:nvSpPr>
        <p:spPr>
          <a:xfrm>
            <a:off x="497150" y="398562"/>
            <a:ext cx="9039654" cy="707886"/>
          </a:xfrm>
          <a:prstGeom prst="rect">
            <a:avLst/>
          </a:prstGeom>
        </p:spPr>
        <p:txBody>
          <a:bodyPr wrap="none">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1: DPI y comercio internacional</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384710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5478423"/>
          </a:xfrm>
          <a:prstGeom prst="rect">
            <a:avLst/>
          </a:prstGeom>
          <a:noFill/>
        </p:spPr>
        <p:txBody>
          <a:bodyPr wrap="square" rtlCol="0">
            <a:spAutoFit/>
          </a:bodyPr>
          <a:lstStyle/>
          <a:p>
            <a:pPr algn="just"/>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Típica de los productos agroalimentarios y artesanales: industrias en las que el lugar de origen del producto constituye una garantía de su calidad, rendimiento y singularidad. </a:t>
            </a:r>
          </a:p>
          <a:p>
            <a:pPr algn="just"/>
            <a:endPar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El propietario de la IG está autorizado a utilizar la indicación geográfica en la comunicación, la comercialización y la marca del producto, pero no puede impedir que otros utilicen, por ejemplo, algunas técnicas de producción. </a:t>
            </a:r>
          </a:p>
          <a:p>
            <a:pPr algn="just"/>
            <a:endPar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Las IG se aplican a cualquier supuesto en el que exista una conexión clara, reconocible y popular entre el producto y el lugar de origen.</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7" name="CasellaDiTesto 6">
            <a:extLst>
              <a:ext uri="{FF2B5EF4-FFF2-40B4-BE49-F238E27FC236}">
                <a16:creationId xmlns:a16="http://schemas.microsoft.com/office/drawing/2014/main" id="{25428F14-25ED-43DA-7F9A-9BB54D0C93D2}"/>
              </a:ext>
            </a:extLst>
          </p:cNvPr>
          <p:cNvSpPr txBox="1"/>
          <p:nvPr/>
        </p:nvSpPr>
        <p:spPr>
          <a:xfrm>
            <a:off x="497150" y="1104900"/>
            <a:ext cx="161906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Ejemplos</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de DPI </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Indicaciones</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geográficas</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sz="4000" b="1" dirty="0">
              <a:solidFill>
                <a:srgbClr val="E076D1"/>
              </a:solidFill>
            </a:endParaRPr>
          </a:p>
        </p:txBody>
      </p:sp>
      <p:sp>
        <p:nvSpPr>
          <p:cNvPr id="8" name="Rettangolo 7">
            <a:extLst>
              <a:ext uri="{FF2B5EF4-FFF2-40B4-BE49-F238E27FC236}">
                <a16:creationId xmlns:a16="http://schemas.microsoft.com/office/drawing/2014/main" id="{AAA04D53-6D81-4115-917D-A875C894D3EB}"/>
              </a:ext>
            </a:extLst>
          </p:cNvPr>
          <p:cNvSpPr/>
          <p:nvPr/>
        </p:nvSpPr>
        <p:spPr>
          <a:xfrm>
            <a:off x="497150" y="398562"/>
            <a:ext cx="9039654" cy="707886"/>
          </a:xfrm>
          <a:prstGeom prst="rect">
            <a:avLst/>
          </a:prstGeom>
        </p:spPr>
        <p:txBody>
          <a:bodyPr wrap="none">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1: DPI y comercio internacional</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74063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1708160"/>
          </a:xfrm>
          <a:prstGeom prst="rect">
            <a:avLst/>
          </a:prstGeom>
          <a:noFill/>
        </p:spPr>
        <p:txBody>
          <a:bodyPr wrap="square" rtlCol="0">
            <a:spAutoFit/>
          </a:bodyPr>
          <a:lstStyle/>
          <a:p>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La infracción, la falsificación y el robo de secretos comerciales son ejemplos de infracciones graves contra la propiedad intelectual. Otros supuestos de infracción "tradicionales" son</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3500" dirty="0">
              <a:cs typeface="Arial" panose="020B0604020202020204" pitchFamily="34" charset="0"/>
            </a:endParaRPr>
          </a:p>
        </p:txBody>
      </p:sp>
      <p:grpSp>
        <p:nvGrpSpPr>
          <p:cNvPr id="7" name="Gruppo 6"/>
          <p:cNvGrpSpPr/>
          <p:nvPr/>
        </p:nvGrpSpPr>
        <p:grpSpPr>
          <a:xfrm>
            <a:off x="1841659" y="4538723"/>
            <a:ext cx="3843337" cy="2738377"/>
            <a:chOff x="12858" y="1171857"/>
            <a:chExt cx="3843337" cy="2738377"/>
          </a:xfrm>
        </p:grpSpPr>
        <p:sp>
          <p:nvSpPr>
            <p:cNvPr id="16" name="Rettangolo arrotondato 15"/>
            <p:cNvSpPr/>
            <p:nvPr/>
          </p:nvSpPr>
          <p:spPr>
            <a:xfrm>
              <a:off x="12858" y="1171857"/>
              <a:ext cx="3843337" cy="2738377"/>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7" name="CasellaDiTesto 16"/>
            <p:cNvSpPr txBox="1"/>
            <p:nvPr/>
          </p:nvSpPr>
          <p:spPr>
            <a:xfrm>
              <a:off x="93062" y="1252061"/>
              <a:ext cx="3682929" cy="257796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noProof="0" dirty="0" err="1">
                  <a:solidFill>
                    <a:srgbClr val="B05894"/>
                  </a:solidFill>
                  <a:latin typeface="Microsoft Sans Serif" panose="020B0604020202020204" pitchFamily="34" charset="0"/>
                  <a:cs typeface="Microsoft Sans Serif" panose="020B0604020202020204" pitchFamily="34" charset="0"/>
                </a:rPr>
                <a:t>Falsificación</a:t>
              </a:r>
              <a:r>
                <a:rPr lang="en-US"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a:p>
              <a:pPr lvl="0" defTabSz="1066800">
                <a:lnSpc>
                  <a:spcPct val="90000"/>
                </a:lnSpc>
                <a:spcBef>
                  <a:spcPct val="0"/>
                </a:spcBef>
                <a:spcAft>
                  <a:spcPct val="35000"/>
                </a:spcAft>
              </a:pPr>
              <a:r>
                <a:rPr lang="es-ES" sz="2400" kern="1200" dirty="0">
                  <a:latin typeface="Microsoft Sans Serif" panose="020B0604020202020204" pitchFamily="34" charset="0"/>
                  <a:cs typeface="Microsoft Sans Serif" panose="020B0604020202020204" pitchFamily="34" charset="0"/>
                </a:rPr>
                <a:t>Crear un logotipo o un nombre para engañar a los consumidores haciéndoles creer que están comprando la marca real.</a:t>
              </a:r>
              <a:r>
                <a:rPr lang="en-GB" sz="2400" kern="1200" dirty="0">
                  <a:latin typeface="Microsoft Sans Serif" panose="020B0604020202020204" pitchFamily="34" charset="0"/>
                  <a:cs typeface="Microsoft Sans Serif" panose="020B0604020202020204" pitchFamily="34" charset="0"/>
                </a:rPr>
                <a:t> </a:t>
              </a:r>
              <a:endParaRPr lang="es-ES" sz="24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grpSp>
        <p:nvGrpSpPr>
          <p:cNvPr id="8" name="Gruppo 7"/>
          <p:cNvGrpSpPr/>
          <p:nvPr/>
        </p:nvGrpSpPr>
        <p:grpSpPr>
          <a:xfrm>
            <a:off x="6858000" y="4538723"/>
            <a:ext cx="4055268" cy="3186236"/>
            <a:chOff x="5393531" y="1171857"/>
            <a:chExt cx="3843337" cy="2738377"/>
          </a:xfrm>
        </p:grpSpPr>
        <p:sp>
          <p:nvSpPr>
            <p:cNvPr id="13" name="Rettangolo arrotondato 12"/>
            <p:cNvSpPr/>
            <p:nvPr/>
          </p:nvSpPr>
          <p:spPr>
            <a:xfrm>
              <a:off x="5393531" y="1171857"/>
              <a:ext cx="3843337" cy="2738377"/>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5" name="CasellaDiTesto 14"/>
            <p:cNvSpPr txBox="1"/>
            <p:nvPr/>
          </p:nvSpPr>
          <p:spPr>
            <a:xfrm>
              <a:off x="5553939" y="1200798"/>
              <a:ext cx="3682929" cy="257796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Piratería</a:t>
              </a:r>
              <a:r>
                <a:rPr lang="en-US"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a:p>
              <a:pPr lvl="0" defTabSz="1066800">
                <a:lnSpc>
                  <a:spcPct val="90000"/>
                </a:lnSpc>
                <a:spcBef>
                  <a:spcPct val="0"/>
                </a:spcBef>
                <a:spcAft>
                  <a:spcPct val="35000"/>
                </a:spcAft>
              </a:pPr>
              <a:r>
                <a:rPr lang="es-ES" sz="2400" kern="1200" dirty="0">
                  <a:latin typeface="Microsoft Sans Serif" panose="020B0604020202020204" pitchFamily="34" charset="0"/>
                  <a:cs typeface="Microsoft Sans Serif" panose="020B0604020202020204" pitchFamily="34" charset="0"/>
                </a:rPr>
                <a:t>Grabación no autorizada de vídeo o música o duplicación de contenidos protegidos por derechos de autor (incluso en una fotocopiadora para uso privado).</a:t>
              </a:r>
              <a:endParaRPr lang="es-ES" sz="24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grpSp>
        <p:nvGrpSpPr>
          <p:cNvPr id="9" name="Gruppo 8"/>
          <p:cNvGrpSpPr/>
          <p:nvPr/>
        </p:nvGrpSpPr>
        <p:grpSpPr>
          <a:xfrm>
            <a:off x="12603004" y="4538723"/>
            <a:ext cx="3843337" cy="2738377"/>
            <a:chOff x="10774203" y="1171857"/>
            <a:chExt cx="3843337" cy="2738377"/>
          </a:xfrm>
        </p:grpSpPr>
        <p:sp>
          <p:nvSpPr>
            <p:cNvPr id="10" name="Rettangolo arrotondato 9"/>
            <p:cNvSpPr/>
            <p:nvPr/>
          </p:nvSpPr>
          <p:spPr>
            <a:xfrm>
              <a:off x="10774203" y="1171857"/>
              <a:ext cx="3843337" cy="2738377"/>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1" name="CasellaDiTesto 10"/>
            <p:cNvSpPr txBox="1"/>
            <p:nvPr/>
          </p:nvSpPr>
          <p:spPr>
            <a:xfrm>
              <a:off x="10854407" y="1252061"/>
              <a:ext cx="3682929" cy="257796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n-US" sz="2400" b="1" kern="1200"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Violación</a:t>
              </a:r>
              <a:r>
                <a:rPr lang="en-US"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de </a:t>
              </a:r>
              <a:r>
                <a:rPr lang="en-US" sz="2400" b="1" kern="1200"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patentes</a:t>
              </a:r>
              <a:r>
                <a:rPr lang="en-US"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a:p>
              <a:pPr lvl="0" algn="just" defTabSz="1066800">
                <a:lnSpc>
                  <a:spcPct val="90000"/>
                </a:lnSpc>
                <a:spcBef>
                  <a:spcPct val="0"/>
                </a:spcBef>
                <a:spcAft>
                  <a:spcPct val="35000"/>
                </a:spcAft>
              </a:pPr>
              <a:r>
                <a:rPr lang="es-ES" sz="2400" kern="1200" dirty="0">
                  <a:latin typeface="Microsoft Sans Serif" panose="020B0604020202020204" pitchFamily="34" charset="0"/>
                  <a:cs typeface="Microsoft Sans Serif" panose="020B0604020202020204" pitchFamily="34" charset="0"/>
                </a:rPr>
                <a:t>Tomar la patente de otra persona y hacerla pasar por propia.</a:t>
              </a:r>
              <a:r>
                <a:rPr lang="en-GB" sz="2400" kern="1200" dirty="0">
                  <a:latin typeface="Microsoft Sans Serif" panose="020B0604020202020204" pitchFamily="34" charset="0"/>
                  <a:cs typeface="Microsoft Sans Serif" panose="020B0604020202020204" pitchFamily="34" charset="0"/>
                </a:rPr>
                <a:t> </a:t>
              </a:r>
              <a:endParaRPr lang="it-IT" sz="2400" kern="1200" dirty="0">
                <a:latin typeface="Microsoft Sans Serif" panose="020B0604020202020204" pitchFamily="34" charset="0"/>
                <a:cs typeface="Microsoft Sans Serif" panose="020B0604020202020204" pitchFamily="34" charset="0"/>
              </a:endParaRPr>
            </a:p>
          </p:txBody>
        </p:sp>
      </p:grpSp>
      <p:sp>
        <p:nvSpPr>
          <p:cNvPr id="21" name="CasellaDiTesto 20">
            <a:extLst>
              <a:ext uri="{FF2B5EF4-FFF2-40B4-BE49-F238E27FC236}">
                <a16:creationId xmlns:a16="http://schemas.microsoft.com/office/drawing/2014/main" id="{95B5277B-9CA8-431B-9CC7-7EFD1677B849}"/>
              </a:ext>
            </a:extLst>
          </p:cNvPr>
          <p:cNvSpPr txBox="1"/>
          <p:nvPr/>
        </p:nvSpPr>
        <p:spPr>
          <a:xfrm>
            <a:off x="497150" y="1104900"/>
            <a:ext cx="135998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1.3</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4000" b="1" dirty="0">
                <a:latin typeface="Microsoft Sans Serif" panose="020B0604020202020204" pitchFamily="34" charset="0"/>
                <a:ea typeface="Microsoft Sans Serif" panose="020B0604020202020204" pitchFamily="34" charset="0"/>
                <a:cs typeface="Microsoft Sans Serif" panose="020B0604020202020204" pitchFamily="34" charset="0"/>
              </a:rPr>
              <a:t>Casos típicos de violación de los DPI</a:t>
            </a:r>
            <a:endPar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2" name="Rettangolo 21">
            <a:extLst>
              <a:ext uri="{FF2B5EF4-FFF2-40B4-BE49-F238E27FC236}">
                <a16:creationId xmlns:a16="http://schemas.microsoft.com/office/drawing/2014/main" id="{5FA0DEF1-7FFC-4382-96C9-107B7DE40E17}"/>
              </a:ext>
            </a:extLst>
          </p:cNvPr>
          <p:cNvSpPr/>
          <p:nvPr/>
        </p:nvSpPr>
        <p:spPr>
          <a:xfrm>
            <a:off x="497150" y="398562"/>
            <a:ext cx="9039654" cy="707886"/>
          </a:xfrm>
          <a:prstGeom prst="rect">
            <a:avLst/>
          </a:prstGeom>
        </p:spPr>
        <p:txBody>
          <a:bodyPr wrap="none">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1: DPI y comercio internacional</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452768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DA6C0C95-1DE1-0DC8-9E68-D5E6260D13F9}"/>
              </a:ext>
            </a:extLst>
          </p:cNvPr>
          <p:cNvSpPr txBox="1"/>
          <p:nvPr/>
        </p:nvSpPr>
        <p:spPr>
          <a:xfrm>
            <a:off x="497150" y="197001"/>
            <a:ext cx="8229600" cy="938719"/>
          </a:xfrm>
          <a:prstGeom prst="rect">
            <a:avLst/>
          </a:prstGeom>
          <a:noFill/>
        </p:spPr>
        <p:txBody>
          <a:bodyPr wrap="square" rtlCol="0">
            <a:spAutoFit/>
          </a:bodyPr>
          <a:lstStyle/>
          <a:p>
            <a:r>
              <a:rPr lang="en-US" sz="55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Resumen</a:t>
            </a:r>
            <a:endParaRPr lang="en-US" sz="5500" b="1" dirty="0">
              <a:solidFill>
                <a:srgbClr val="B05894"/>
              </a:solidFill>
            </a:endParaRPr>
          </a:p>
        </p:txBody>
      </p:sp>
      <p:grpSp>
        <p:nvGrpSpPr>
          <p:cNvPr id="3" name="Gruppo 2"/>
          <p:cNvGrpSpPr/>
          <p:nvPr/>
        </p:nvGrpSpPr>
        <p:grpSpPr>
          <a:xfrm>
            <a:off x="9372599" y="4748473"/>
            <a:ext cx="3513763" cy="2603376"/>
            <a:chOff x="6225550" y="5510473"/>
            <a:chExt cx="3495905" cy="2603376"/>
          </a:xfrm>
        </p:grpSpPr>
        <p:sp>
          <p:nvSpPr>
            <p:cNvPr id="7" name="Rectángulo 24">
              <a:extLst>
                <a:ext uri="{FF2B5EF4-FFF2-40B4-BE49-F238E27FC236}">
                  <a16:creationId xmlns:a16="http://schemas.microsoft.com/office/drawing/2014/main" id="{7B7296FB-3232-C13F-255E-186071DBEF5C}"/>
                </a:ext>
              </a:extLst>
            </p:cNvPr>
            <p:cNvSpPr/>
            <p:nvPr/>
          </p:nvSpPr>
          <p:spPr>
            <a:xfrm>
              <a:off x="6225550" y="5510473"/>
              <a:ext cx="3495905"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extBox 57">
              <a:extLst>
                <a:ext uri="{FF2B5EF4-FFF2-40B4-BE49-F238E27FC236}">
                  <a16:creationId xmlns:a16="http://schemas.microsoft.com/office/drawing/2014/main" id="{9083681D-DD75-7DD7-C942-B30EB6AECC25}"/>
                </a:ext>
              </a:extLst>
            </p:cNvPr>
            <p:cNvSpPr txBox="1"/>
            <p:nvPr/>
          </p:nvSpPr>
          <p:spPr>
            <a:xfrm>
              <a:off x="6678051" y="6578992"/>
              <a:ext cx="2655821" cy="938719"/>
            </a:xfrm>
            <a:prstGeom prst="rect">
              <a:avLst/>
            </a:prstGeom>
            <a:noFill/>
          </p:spPr>
          <p:txBody>
            <a:bodyPr wrap="square" rtlCol="0">
              <a:spAutoFit/>
            </a:bodyPr>
            <a:lstStyle/>
            <a:p>
              <a:pPr>
                <a:lnSpc>
                  <a:spcPts val="2220"/>
                </a:lnSpc>
              </a:pP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Falsificación</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nSpc>
                  <a:spcPts val="2220"/>
                </a:lnSpc>
              </a:pP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Piratería</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nSpc>
                  <a:spcPts val="2220"/>
                </a:lnSpc>
              </a:pP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Violación</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 de </a:t>
              </a: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patentes</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Rectangle 58">
              <a:extLst>
                <a:ext uri="{FF2B5EF4-FFF2-40B4-BE49-F238E27FC236}">
                  <a16:creationId xmlns:a16="http://schemas.microsoft.com/office/drawing/2014/main" id="{714771B9-E63D-4C09-2393-F994D3CA459D}"/>
                </a:ext>
              </a:extLst>
            </p:cNvPr>
            <p:cNvSpPr/>
            <p:nvPr/>
          </p:nvSpPr>
          <p:spPr>
            <a:xfrm>
              <a:off x="6679005" y="6042488"/>
              <a:ext cx="2989080" cy="430887"/>
            </a:xfrm>
            <a:prstGeom prst="rect">
              <a:avLst/>
            </a:prstGeom>
          </p:spPr>
          <p:txBody>
            <a:bodyPr wrap="none">
              <a:spAutoFit/>
            </a:bodyPr>
            <a:lstStyle/>
            <a:p>
              <a:pPr algn="ctr"/>
              <a:r>
                <a:rPr lang="en-US" sz="22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Violaciones</a:t>
              </a:r>
              <a:r>
                <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de los DPI</a:t>
              </a:r>
            </a:p>
          </p:txBody>
        </p:sp>
        <p:pic>
          <p:nvPicPr>
            <p:cNvPr id="10" name="object 2">
              <a:extLst>
                <a:ext uri="{FF2B5EF4-FFF2-40B4-BE49-F238E27FC236}">
                  <a16:creationId xmlns:a16="http://schemas.microsoft.com/office/drawing/2014/main" id="{8FDD19C1-4B3B-771F-1F06-40825471DDAC}"/>
                </a:ext>
              </a:extLst>
            </p:cNvPr>
            <p:cNvPicPr/>
            <p:nvPr/>
          </p:nvPicPr>
          <p:blipFill>
            <a:blip r:embed="rId2" cstate="print"/>
            <a:stretch>
              <a:fillRect/>
            </a:stretch>
          </p:blipFill>
          <p:spPr>
            <a:xfrm>
              <a:off x="6301363" y="6042488"/>
              <a:ext cx="435185" cy="510356"/>
            </a:xfrm>
            <a:prstGeom prst="rect">
              <a:avLst/>
            </a:prstGeom>
          </p:spPr>
        </p:pic>
      </p:grpSp>
      <p:sp>
        <p:nvSpPr>
          <p:cNvPr id="27" name="Rectángulo 17">
            <a:extLst>
              <a:ext uri="{FF2B5EF4-FFF2-40B4-BE49-F238E27FC236}">
                <a16:creationId xmlns:a16="http://schemas.microsoft.com/office/drawing/2014/main" id="{3CBFC690-9A58-4508-8A54-104B5F62F71A}"/>
              </a:ext>
            </a:extLst>
          </p:cNvPr>
          <p:cNvSpPr/>
          <p:nvPr/>
        </p:nvSpPr>
        <p:spPr>
          <a:xfrm>
            <a:off x="4898891" y="1866900"/>
            <a:ext cx="3369927"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TextBox 57">
            <a:extLst>
              <a:ext uri="{FF2B5EF4-FFF2-40B4-BE49-F238E27FC236}">
                <a16:creationId xmlns:a16="http://schemas.microsoft.com/office/drawing/2014/main" id="{E4E87256-FDA8-45DD-A995-DD6D949F33B5}"/>
              </a:ext>
            </a:extLst>
          </p:cNvPr>
          <p:cNvSpPr txBox="1"/>
          <p:nvPr/>
        </p:nvSpPr>
        <p:spPr>
          <a:xfrm>
            <a:off x="5564214" y="2836331"/>
            <a:ext cx="2792257" cy="1502976"/>
          </a:xfrm>
          <a:prstGeom prst="rect">
            <a:avLst/>
          </a:prstGeom>
          <a:noFill/>
        </p:spPr>
        <p:txBody>
          <a:bodyPr wrap="square" rtlCol="0">
            <a:spAutoFit/>
          </a:bodyPr>
          <a:lstStyle/>
          <a:p>
            <a:pPr>
              <a:lnSpc>
                <a:spcPts val="2220"/>
              </a:lnSpc>
            </a:pPr>
            <a:r>
              <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Creaciones de la mente, como inventos, obras literarias y artísticas, diseños y símbolos.</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9" name="Rectangle 58">
            <a:extLst>
              <a:ext uri="{FF2B5EF4-FFF2-40B4-BE49-F238E27FC236}">
                <a16:creationId xmlns:a16="http://schemas.microsoft.com/office/drawing/2014/main" id="{C6E13639-660B-4CA2-94C7-45C52E50A2E9}"/>
              </a:ext>
            </a:extLst>
          </p:cNvPr>
          <p:cNvSpPr/>
          <p:nvPr/>
        </p:nvSpPr>
        <p:spPr>
          <a:xfrm>
            <a:off x="5367209" y="2370852"/>
            <a:ext cx="3010962" cy="430887"/>
          </a:xfrm>
          <a:prstGeom prst="rect">
            <a:avLst/>
          </a:prstGeom>
        </p:spPr>
        <p:txBody>
          <a:bodyPr wrap="square">
            <a:spAutoFit/>
          </a:bodyPr>
          <a:lstStyle/>
          <a:p>
            <a:pPr algn="ctr"/>
            <a:r>
              <a:rPr lang="en-US" sz="22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Propiedad</a:t>
            </a:r>
            <a:r>
              <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2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intelectual</a:t>
            </a:r>
            <a:endPar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0" name="object 2">
            <a:extLst>
              <a:ext uri="{FF2B5EF4-FFF2-40B4-BE49-F238E27FC236}">
                <a16:creationId xmlns:a16="http://schemas.microsoft.com/office/drawing/2014/main" id="{26D91312-A65D-4106-9126-63819F80376A}"/>
              </a:ext>
            </a:extLst>
          </p:cNvPr>
          <p:cNvPicPr/>
          <p:nvPr/>
        </p:nvPicPr>
        <p:blipFill>
          <a:blip r:embed="rId2" cstate="print"/>
          <a:stretch>
            <a:fillRect/>
          </a:stretch>
        </p:blipFill>
        <p:spPr>
          <a:xfrm>
            <a:off x="5039153" y="2291383"/>
            <a:ext cx="437408" cy="510356"/>
          </a:xfrm>
          <a:prstGeom prst="rect">
            <a:avLst/>
          </a:prstGeom>
        </p:spPr>
      </p:pic>
      <p:sp>
        <p:nvSpPr>
          <p:cNvPr id="31" name="Rectángulo 18">
            <a:extLst>
              <a:ext uri="{FF2B5EF4-FFF2-40B4-BE49-F238E27FC236}">
                <a16:creationId xmlns:a16="http://schemas.microsoft.com/office/drawing/2014/main" id="{61B5CEE2-43FE-469D-9E95-08B9B04EC39D}"/>
              </a:ext>
            </a:extLst>
          </p:cNvPr>
          <p:cNvSpPr/>
          <p:nvPr/>
        </p:nvSpPr>
        <p:spPr>
          <a:xfrm>
            <a:off x="9484455" y="1866900"/>
            <a:ext cx="3369927"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TextBox 57">
            <a:extLst>
              <a:ext uri="{FF2B5EF4-FFF2-40B4-BE49-F238E27FC236}">
                <a16:creationId xmlns:a16="http://schemas.microsoft.com/office/drawing/2014/main" id="{E14B1ACC-17D1-4EC3-9C52-96324BB18423}"/>
              </a:ext>
            </a:extLst>
          </p:cNvPr>
          <p:cNvSpPr txBox="1"/>
          <p:nvPr/>
        </p:nvSpPr>
        <p:spPr>
          <a:xfrm>
            <a:off x="10129707" y="2789587"/>
            <a:ext cx="2713063" cy="1502976"/>
          </a:xfrm>
          <a:prstGeom prst="rect">
            <a:avLst/>
          </a:prstGeom>
          <a:noFill/>
        </p:spPr>
        <p:txBody>
          <a:bodyPr wrap="square" rtlCol="0">
            <a:spAutoFit/>
          </a:bodyPr>
          <a:lstStyle/>
          <a:p>
            <a:pPr>
              <a:lnSpc>
                <a:spcPts val="2220"/>
              </a:lnSpc>
            </a:pPr>
            <a:r>
              <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Derechos legales, privados y exigibles concedidos a inventores y artistas por los gobiernos.</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33" name="Rectangle 58">
            <a:extLst>
              <a:ext uri="{FF2B5EF4-FFF2-40B4-BE49-F238E27FC236}">
                <a16:creationId xmlns:a16="http://schemas.microsoft.com/office/drawing/2014/main" id="{A925B8F4-222B-43D3-90E3-558DE9430D64}"/>
              </a:ext>
            </a:extLst>
          </p:cNvPr>
          <p:cNvSpPr/>
          <p:nvPr/>
        </p:nvSpPr>
        <p:spPr>
          <a:xfrm>
            <a:off x="10140270" y="2368631"/>
            <a:ext cx="657689" cy="430887"/>
          </a:xfrm>
          <a:prstGeom prst="rect">
            <a:avLst/>
          </a:prstGeom>
        </p:spPr>
        <p:txBody>
          <a:bodyPr wrap="none">
            <a:spAutoFit/>
          </a:bodyPr>
          <a:lstStyle/>
          <a:p>
            <a:pPr algn="ctr"/>
            <a:r>
              <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DPI</a:t>
            </a:r>
          </a:p>
        </p:txBody>
      </p:sp>
      <p:pic>
        <p:nvPicPr>
          <p:cNvPr id="34" name="object 2">
            <a:extLst>
              <a:ext uri="{FF2B5EF4-FFF2-40B4-BE49-F238E27FC236}">
                <a16:creationId xmlns:a16="http://schemas.microsoft.com/office/drawing/2014/main" id="{C891D3A9-02EC-42B0-A296-2A4D90292774}"/>
              </a:ext>
            </a:extLst>
          </p:cNvPr>
          <p:cNvPicPr/>
          <p:nvPr/>
        </p:nvPicPr>
        <p:blipFill>
          <a:blip r:embed="rId2" cstate="print"/>
          <a:stretch>
            <a:fillRect/>
          </a:stretch>
        </p:blipFill>
        <p:spPr>
          <a:xfrm>
            <a:off x="9698630" y="2293722"/>
            <a:ext cx="437408" cy="510356"/>
          </a:xfrm>
          <a:prstGeom prst="rect">
            <a:avLst/>
          </a:prstGeom>
        </p:spPr>
      </p:pic>
      <p:sp>
        <p:nvSpPr>
          <p:cNvPr id="35" name="Rectángulo 19">
            <a:extLst>
              <a:ext uri="{FF2B5EF4-FFF2-40B4-BE49-F238E27FC236}">
                <a16:creationId xmlns:a16="http://schemas.microsoft.com/office/drawing/2014/main" id="{30705294-9A1B-4A9B-858E-881B347F11A4}"/>
              </a:ext>
            </a:extLst>
          </p:cNvPr>
          <p:cNvSpPr/>
          <p:nvPr/>
        </p:nvSpPr>
        <p:spPr>
          <a:xfrm>
            <a:off x="4876800" y="4834532"/>
            <a:ext cx="3369927"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TextBox 57">
            <a:extLst>
              <a:ext uri="{FF2B5EF4-FFF2-40B4-BE49-F238E27FC236}">
                <a16:creationId xmlns:a16="http://schemas.microsoft.com/office/drawing/2014/main" id="{B3A8AC71-888F-4124-ACA9-CBB1FE7F1746}"/>
              </a:ext>
            </a:extLst>
          </p:cNvPr>
          <p:cNvSpPr txBox="1"/>
          <p:nvPr/>
        </p:nvSpPr>
        <p:spPr>
          <a:xfrm>
            <a:off x="5642588" y="5726758"/>
            <a:ext cx="2604139" cy="1785104"/>
          </a:xfrm>
          <a:prstGeom prst="rect">
            <a:avLst/>
          </a:prstGeom>
          <a:noFill/>
        </p:spPr>
        <p:txBody>
          <a:bodyPr wrap="square" rtlCol="0">
            <a:spAutoFit/>
          </a:bodyPr>
          <a:lstStyle/>
          <a:p>
            <a:pPr>
              <a:lnSpc>
                <a:spcPts val="2220"/>
              </a:lnSpc>
            </a:pP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Patentes</a:t>
            </a:r>
            <a:b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Derechos de </a:t>
            </a: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autor</a:t>
            </a:r>
            <a:b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Marcas</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comerciales</a:t>
            </a:r>
            <a:b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Secretos</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000" dirty="0" err="1">
                <a:latin typeface="Microsoft Sans Serif" panose="020B0604020202020204" pitchFamily="34" charset="0"/>
                <a:ea typeface="Microsoft Sans Serif" panose="020B0604020202020204" pitchFamily="34" charset="0"/>
                <a:cs typeface="Microsoft Sans Serif" panose="020B0604020202020204" pitchFamily="34" charset="0"/>
              </a:rPr>
              <a:t>comerciales</a:t>
            </a:r>
            <a:b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G. I.</a:t>
            </a:r>
          </a:p>
        </p:txBody>
      </p:sp>
      <p:sp>
        <p:nvSpPr>
          <p:cNvPr id="37" name="Rectangle 58">
            <a:extLst>
              <a:ext uri="{FF2B5EF4-FFF2-40B4-BE49-F238E27FC236}">
                <a16:creationId xmlns:a16="http://schemas.microsoft.com/office/drawing/2014/main" id="{C8E8FABB-F146-4FC5-9148-A6EE50611326}"/>
              </a:ext>
            </a:extLst>
          </p:cNvPr>
          <p:cNvSpPr/>
          <p:nvPr/>
        </p:nvSpPr>
        <p:spPr>
          <a:xfrm>
            <a:off x="5618503" y="5365043"/>
            <a:ext cx="2293048" cy="430887"/>
          </a:xfrm>
          <a:prstGeom prst="rect">
            <a:avLst/>
          </a:prstGeom>
        </p:spPr>
        <p:txBody>
          <a:bodyPr wrap="none">
            <a:spAutoFit/>
          </a:bodyPr>
          <a:lstStyle/>
          <a:p>
            <a:pPr algn="ctr"/>
            <a:r>
              <a:rPr lang="en-US" sz="22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Ejemplos</a:t>
            </a:r>
            <a:r>
              <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de DPI</a:t>
            </a:r>
          </a:p>
        </p:txBody>
      </p:sp>
      <p:pic>
        <p:nvPicPr>
          <p:cNvPr id="38" name="object 2">
            <a:extLst>
              <a:ext uri="{FF2B5EF4-FFF2-40B4-BE49-F238E27FC236}">
                <a16:creationId xmlns:a16="http://schemas.microsoft.com/office/drawing/2014/main" id="{1CC53CFA-E5B6-4A8F-B0A6-E14BBFE223A9}"/>
              </a:ext>
            </a:extLst>
          </p:cNvPr>
          <p:cNvPicPr/>
          <p:nvPr/>
        </p:nvPicPr>
        <p:blipFill>
          <a:blip r:embed="rId2" cstate="print"/>
          <a:stretch>
            <a:fillRect/>
          </a:stretch>
        </p:blipFill>
        <p:spPr>
          <a:xfrm>
            <a:off x="5091181" y="5365043"/>
            <a:ext cx="437408" cy="510356"/>
          </a:xfrm>
          <a:prstGeom prst="rect">
            <a:avLst/>
          </a:prstGeom>
        </p:spPr>
      </p:pic>
    </p:spTree>
    <p:extLst>
      <p:ext uri="{BB962C8B-B14F-4D97-AF65-F5344CB8AC3E}">
        <p14:creationId xmlns:p14="http://schemas.microsoft.com/office/powerpoint/2010/main" val="1393946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4514250" cy="4016484"/>
          </a:xfrm>
          <a:prstGeom prst="rect">
            <a:avLst/>
          </a:prstGeom>
          <a:noFill/>
        </p:spPr>
        <p:txBody>
          <a:bodyPr wrap="square" rtlCol="0">
            <a:spAutoFit/>
          </a:bodyPr>
          <a:lstStyle/>
          <a:p>
            <a:pPr algn="just"/>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Cualquier forma de acuerdo en el que participen socios de al menos dos naciones diferentes se considera una operación comercial internacional.</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endParaRPr lang="en-US" sz="3500" dirty="0">
              <a:cs typeface="Arial" panose="020B0604020202020204" pitchFamily="34" charset="0"/>
            </a:endParaRPr>
          </a:p>
          <a:p>
            <a:pPr lvl="2">
              <a:lnSpc>
                <a:spcPts val="3600"/>
              </a:lnSpc>
            </a:pPr>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Las operaciones internacionales pueden incluir ventas, licencias e inversiones.</a:t>
            </a:r>
            <a:endPar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lnSpc>
                <a:spcPts val="3600"/>
              </a:lnSpc>
            </a:pPr>
            <a:endPar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2" algn="just">
              <a:lnSpc>
                <a:spcPts val="3600"/>
              </a:lnSpc>
            </a:pPr>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Una operación comercial internacional puede ser también una operación de comercio electrónico.</a:t>
            </a:r>
            <a:endParaRPr lang="en-US" sz="3500" dirty="0">
              <a:cs typeface="Arial" panose="020B0604020202020204" pitchFamily="34" charset="0"/>
            </a:endParaRPr>
          </a:p>
        </p:txBody>
      </p:sp>
      <p:sp>
        <p:nvSpPr>
          <p:cNvPr id="14" name="CasellaDiTesto 13">
            <a:extLst>
              <a:ext uri="{FF2B5EF4-FFF2-40B4-BE49-F238E27FC236}">
                <a16:creationId xmlns:a16="http://schemas.microsoft.com/office/drawing/2014/main" id="{DA6C0C95-1DE1-0DC8-9E68-D5E6260D13F9}"/>
              </a:ext>
            </a:extLst>
          </p:cNvPr>
          <p:cNvSpPr txBox="1"/>
          <p:nvPr/>
        </p:nvSpPr>
        <p:spPr>
          <a:xfrm>
            <a:off x="497150" y="197001"/>
            <a:ext cx="1428565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2: Aspectos legales de una empresa internacional</a:t>
            </a:r>
            <a:endPar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7150" y="1104900"/>
            <a:ext cx="144380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2.1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Operaciones</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comerciales</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internacionales</a:t>
            </a:r>
            <a:r>
              <a:rPr lang="en-US" sz="4000" b="1" dirty="0"/>
              <a:t> </a:t>
            </a:r>
          </a:p>
        </p:txBody>
      </p:sp>
      <p:pic>
        <p:nvPicPr>
          <p:cNvPr id="7"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2559" y="3848100"/>
            <a:ext cx="435185" cy="510356"/>
          </a:xfrm>
          <a:prstGeom prst="rect">
            <a:avLst/>
          </a:prstGeom>
        </p:spPr>
      </p:pic>
      <p:pic>
        <p:nvPicPr>
          <p:cNvPr id="8"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2559" y="5143500"/>
            <a:ext cx="435185" cy="510356"/>
          </a:xfrm>
          <a:prstGeom prst="rect">
            <a:avLst/>
          </a:prstGeom>
        </p:spPr>
      </p:pic>
      <p:pic>
        <p:nvPicPr>
          <p:cNvPr id="5" name="Picture 4">
            <a:extLst>
              <a:ext uri="{FF2B5EF4-FFF2-40B4-BE49-F238E27FC236}">
                <a16:creationId xmlns:a16="http://schemas.microsoft.com/office/drawing/2014/main" id="{7FDCA14F-262A-C982-9DF5-02AA3B8F4D6C}"/>
              </a:ext>
            </a:extLst>
          </p:cNvPr>
          <p:cNvPicPr>
            <a:picLocks noChangeAspect="1"/>
          </p:cNvPicPr>
          <p:nvPr/>
        </p:nvPicPr>
        <p:blipFill>
          <a:blip r:embed="rId3"/>
          <a:stretch>
            <a:fillRect/>
          </a:stretch>
        </p:blipFill>
        <p:spPr>
          <a:xfrm>
            <a:off x="15011400" y="6705158"/>
            <a:ext cx="3105150" cy="2085975"/>
          </a:xfrm>
          <a:prstGeom prst="rect">
            <a:avLst/>
          </a:prstGeom>
        </p:spPr>
      </p:pic>
      <p:sp>
        <p:nvSpPr>
          <p:cNvPr id="10" name="CuadroTexto 9">
            <a:extLst>
              <a:ext uri="{FF2B5EF4-FFF2-40B4-BE49-F238E27FC236}">
                <a16:creationId xmlns:a16="http://schemas.microsoft.com/office/drawing/2014/main" id="{6DD1442F-7839-4D82-8FC3-453BED684628}"/>
              </a:ext>
            </a:extLst>
          </p:cNvPr>
          <p:cNvSpPr txBox="1"/>
          <p:nvPr/>
        </p:nvSpPr>
        <p:spPr>
          <a:xfrm>
            <a:off x="497150" y="6651152"/>
            <a:ext cx="14742850" cy="1477328"/>
          </a:xfrm>
          <a:prstGeom prst="rect">
            <a:avLst/>
          </a:prstGeom>
          <a:noFill/>
        </p:spPr>
        <p:txBody>
          <a:bodyPr wrap="square">
            <a:spAutoFit/>
          </a:bodyPr>
          <a:lstStyle/>
          <a:p>
            <a:pPr lvl="2">
              <a:lnSpc>
                <a:spcPts val="3600"/>
              </a:lnSpc>
            </a:pPr>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Los particulares, las pequeñas y grandes empresas multinacionales e incluso las naciones participan en las operaciones económicas internacionales.</a:t>
            </a:r>
            <a:endPar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object 2">
            <a:extLst>
              <a:ext uri="{FF2B5EF4-FFF2-40B4-BE49-F238E27FC236}">
                <a16:creationId xmlns:a16="http://schemas.microsoft.com/office/drawing/2014/main" id="{12CD35C4-C23B-42EA-93D3-CD42CBE76339}"/>
              </a:ext>
            </a:extLst>
          </p:cNvPr>
          <p:cNvPicPr/>
          <p:nvPr/>
        </p:nvPicPr>
        <p:blipFill>
          <a:blip r:embed="rId2" cstate="print"/>
          <a:stretch>
            <a:fillRect/>
          </a:stretch>
        </p:blipFill>
        <p:spPr>
          <a:xfrm>
            <a:off x="612558" y="6578864"/>
            <a:ext cx="435185" cy="510356"/>
          </a:xfrm>
          <a:prstGeom prst="rect">
            <a:avLst/>
          </a:prstGeom>
        </p:spPr>
      </p:pic>
    </p:spTree>
    <p:extLst>
      <p:ext uri="{BB962C8B-B14F-4D97-AF65-F5344CB8AC3E}">
        <p14:creationId xmlns:p14="http://schemas.microsoft.com/office/powerpoint/2010/main" val="417205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529377"/>
            <a:ext cx="16071232" cy="3247043"/>
          </a:xfrm>
          <a:prstGeom prst="rect">
            <a:avLst/>
          </a:prstGeom>
          <a:noFill/>
        </p:spPr>
        <p:txBody>
          <a:bodyPr wrap="square" rtlCol="0">
            <a:spAutoFit/>
          </a:bodyPr>
          <a:lstStyle/>
          <a:p>
            <a:pPr algn="just"/>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Los contratos de productos y servicios acordados por las partes pueden a veces dar lugar a complicaciones legales.</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endPar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cs typeface="Arial" panose="020B0604020202020204" pitchFamily="34" charset="0"/>
            </a:endParaRPr>
          </a:p>
          <a:p>
            <a:pPr algn="just">
              <a:lnSpc>
                <a:spcPts val="3600"/>
              </a:lnSpc>
            </a:pPr>
            <a:endParaRPr lang="en-US" sz="3500" dirty="0">
              <a:cs typeface="Arial" panose="020B0604020202020204" pitchFamily="34" charset="0"/>
            </a:endParaRPr>
          </a:p>
          <a:p>
            <a:pPr algn="just"/>
            <a:endParaRPr lang="en-US" sz="3500" dirty="0">
              <a:cs typeface="Arial" panose="020B0604020202020204" pitchFamily="34" charset="0"/>
            </a:endParaRP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7150" y="1044536"/>
            <a:ext cx="18248050" cy="1323439"/>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2.2 </a:t>
            </a:r>
            <a:r>
              <a:rPr lang="es-ES" sz="4000" b="1" dirty="0">
                <a:latin typeface="Microsoft Sans Serif" panose="020B0604020202020204" pitchFamily="34" charset="0"/>
                <a:ea typeface="Microsoft Sans Serif" panose="020B0604020202020204" pitchFamily="34" charset="0"/>
                <a:cs typeface="Microsoft Sans Serif" panose="020B0604020202020204" pitchFamily="34" charset="0"/>
              </a:rPr>
              <a:t>Cuestiones legales en las transacciones comerciales internacionales</a:t>
            </a:r>
            <a:r>
              <a:rPr lang="en-US" sz="4000" b="1" dirty="0"/>
              <a:t> </a:t>
            </a:r>
          </a:p>
        </p:txBody>
      </p:sp>
      <p:grpSp>
        <p:nvGrpSpPr>
          <p:cNvPr id="10" name="Gruppo 9"/>
          <p:cNvGrpSpPr/>
          <p:nvPr/>
        </p:nvGrpSpPr>
        <p:grpSpPr>
          <a:xfrm>
            <a:off x="3050382" y="4152900"/>
            <a:ext cx="5078015" cy="3046809"/>
            <a:chOff x="2381" y="1041995"/>
            <a:chExt cx="5078015" cy="3046809"/>
          </a:xfrm>
        </p:grpSpPr>
        <p:sp>
          <p:nvSpPr>
            <p:cNvPr id="16" name="Rettangolo arrotondato 15"/>
            <p:cNvSpPr/>
            <p:nvPr/>
          </p:nvSpPr>
          <p:spPr>
            <a:xfrm>
              <a:off x="2381" y="1041995"/>
              <a:ext cx="5078015" cy="3046809"/>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7" name="CasellaDiTesto 16"/>
            <p:cNvSpPr txBox="1"/>
            <p:nvPr/>
          </p:nvSpPr>
          <p:spPr>
            <a:xfrm>
              <a:off x="91619" y="1131233"/>
              <a:ext cx="4899539" cy="286833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a:latin typeface="Microsoft Sans Serif" panose="020B0604020202020204" pitchFamily="34" charset="0"/>
                  <a:cs typeface="Microsoft Sans Serif" panose="020B0604020202020204" pitchFamily="34" charset="0"/>
                </a:rPr>
                <a:t>Las mercancías se venden contra cartas de crédito, garantías y pagos posteriores a la llegada, y todos estos aspectos del comercio exterior dan lugar a contratos jurídicamente exigibles.</a:t>
              </a:r>
              <a:r>
                <a:rPr lang="en-GB" sz="2400" kern="1200" dirty="0">
                  <a:latin typeface="Microsoft Sans Serif" panose="020B0604020202020204" pitchFamily="34" charset="0"/>
                  <a:cs typeface="Microsoft Sans Serif" panose="020B0604020202020204" pitchFamily="34" charset="0"/>
                </a:rPr>
                <a:t> </a:t>
              </a:r>
              <a:endParaRPr lang="es-ES" sz="24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grpSp>
        <p:nvGrpSpPr>
          <p:cNvPr id="11" name="Gruppo 10"/>
          <p:cNvGrpSpPr/>
          <p:nvPr/>
        </p:nvGrpSpPr>
        <p:grpSpPr>
          <a:xfrm>
            <a:off x="10187908" y="4152899"/>
            <a:ext cx="5078015" cy="3046809"/>
            <a:chOff x="7111603" y="1041995"/>
            <a:chExt cx="5078015" cy="3046809"/>
          </a:xfrm>
        </p:grpSpPr>
        <p:sp>
          <p:nvSpPr>
            <p:cNvPr id="13" name="Rettangolo arrotondato 12"/>
            <p:cNvSpPr/>
            <p:nvPr/>
          </p:nvSpPr>
          <p:spPr>
            <a:xfrm>
              <a:off x="7111603" y="1041995"/>
              <a:ext cx="5078015" cy="3046809"/>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5" name="CasellaDiTesto 14"/>
            <p:cNvSpPr txBox="1"/>
            <p:nvPr/>
          </p:nvSpPr>
          <p:spPr>
            <a:xfrm>
              <a:off x="7200841" y="1131233"/>
              <a:ext cx="4899539" cy="286833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a:latin typeface="Microsoft Sans Serif" panose="020B0604020202020204" pitchFamily="34" charset="0"/>
                  <a:cs typeface="Microsoft Sans Serif" panose="020B0604020202020204" pitchFamily="34" charset="0"/>
                </a:rPr>
                <a:t>Cuando algo sale mal en la transacción, el contrato plantea problemas jurídicos como la jurisdicción, la aplicabilidad de la ley, la interpretación y la ejecución de la decisión.</a:t>
              </a:r>
              <a:endParaRPr lang="es-ES" sz="24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sp>
        <p:nvSpPr>
          <p:cNvPr id="14" name="CasellaDiTesto 13">
            <a:extLst>
              <a:ext uri="{FF2B5EF4-FFF2-40B4-BE49-F238E27FC236}">
                <a16:creationId xmlns:a16="http://schemas.microsoft.com/office/drawing/2014/main" id="{D9DE9379-B356-484D-8953-7BFAB59F9497}"/>
              </a:ext>
            </a:extLst>
          </p:cNvPr>
          <p:cNvSpPr txBox="1"/>
          <p:nvPr/>
        </p:nvSpPr>
        <p:spPr>
          <a:xfrm>
            <a:off x="497150" y="197001"/>
            <a:ext cx="1428565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2: Aspectos legales de una empresa internacional</a:t>
            </a:r>
            <a:endPar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749400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5478423"/>
          </a:xfrm>
          <a:prstGeom prst="rect">
            <a:avLst/>
          </a:prstGeom>
          <a:noFill/>
        </p:spPr>
        <p:txBody>
          <a:bodyPr wrap="square" rtlCol="0">
            <a:spAutoFit/>
          </a:bodyPr>
          <a:lstStyle/>
          <a:p>
            <a:pPr algn="just"/>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En el caso de partes privadas en una transacción comercial internacional, las dificultades que surjan suelen estar controladas por el principio de conflicto de leyes, que establece que la jurisdicción se determina por la ley del lugar de residencia.</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La cláusula de elección de la ley aplicable al contrato puede especificar qué jurisdicción se aplica en caso de conflicto.</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En la UE, la ley aplicable a las obligaciones contractuales es el Reglamento (CE) </a:t>
            </a:r>
            <a:r>
              <a:rPr lang="es-E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nº</a:t>
            </a:r>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 593/2008</a:t>
            </a:r>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 también conocido como Reglamento Roma I.</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0524" y="1128629"/>
            <a:ext cx="164192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2.3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Jurisdicción</a:t>
            </a:r>
            <a:endParaRPr lang="en-US" sz="4000" b="1" dirty="0"/>
          </a:p>
        </p:txBody>
      </p:sp>
      <p:sp>
        <p:nvSpPr>
          <p:cNvPr id="5" name="CasellaDiTesto 13">
            <a:extLst>
              <a:ext uri="{FF2B5EF4-FFF2-40B4-BE49-F238E27FC236}">
                <a16:creationId xmlns:a16="http://schemas.microsoft.com/office/drawing/2014/main" id="{F044BA66-C7D7-42BA-86C8-67CBAD4A59E4}"/>
              </a:ext>
            </a:extLst>
          </p:cNvPr>
          <p:cNvSpPr txBox="1"/>
          <p:nvPr/>
        </p:nvSpPr>
        <p:spPr>
          <a:xfrm>
            <a:off x="497150" y="197001"/>
            <a:ext cx="1428565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2: Aspectos legales de una empresa internacional</a:t>
            </a:r>
            <a:endPar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633090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3862596"/>
          </a:xfrm>
          <a:prstGeom prst="rect">
            <a:avLst/>
          </a:prstGeom>
          <a:noFill/>
        </p:spPr>
        <p:txBody>
          <a:bodyPr wrap="square" rtlCol="0">
            <a:spAutoFit/>
          </a:bodyPr>
          <a:lstStyle/>
          <a:p>
            <a:pPr algn="just"/>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Las empresas en línea publican en sus sitios web documentos que comprenden "condiciones de uso" o "condiciones de servicio". </a:t>
            </a:r>
          </a:p>
          <a:p>
            <a:pPr algn="just"/>
            <a:endPar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Estos documentos son un nuevo tipo de contrato que se ha originado en la era de internet, y son esencialmente contratos de adhesión (un contrato redactado por una parte en posición de poder, que deja a la otra parte aceptar o rechazar todos los servicios ofrecidos).</a:t>
            </a: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7150" y="1128629"/>
            <a:ext cx="164192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2.4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Formulario</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E-Contractual</a:t>
            </a:r>
            <a:r>
              <a:rPr lang="en-US" sz="4000" b="1" dirty="0"/>
              <a:t> </a:t>
            </a:r>
          </a:p>
        </p:txBody>
      </p:sp>
      <p:pic>
        <p:nvPicPr>
          <p:cNvPr id="3" name="Picture 2">
            <a:extLst>
              <a:ext uri="{FF2B5EF4-FFF2-40B4-BE49-F238E27FC236}">
                <a16:creationId xmlns:a16="http://schemas.microsoft.com/office/drawing/2014/main" id="{B62A6DBB-0C89-3169-5F8F-A10567417AA0}"/>
              </a:ext>
            </a:extLst>
          </p:cNvPr>
          <p:cNvPicPr>
            <a:picLocks noChangeAspect="1"/>
          </p:cNvPicPr>
          <p:nvPr/>
        </p:nvPicPr>
        <p:blipFill>
          <a:blip r:embed="rId2"/>
          <a:stretch>
            <a:fillRect/>
          </a:stretch>
        </p:blipFill>
        <p:spPr>
          <a:xfrm>
            <a:off x="12954000" y="5753100"/>
            <a:ext cx="4714875" cy="2828925"/>
          </a:xfrm>
          <a:prstGeom prst="rect">
            <a:avLst/>
          </a:prstGeom>
        </p:spPr>
      </p:pic>
      <p:sp>
        <p:nvSpPr>
          <p:cNvPr id="6" name="CasellaDiTesto 13">
            <a:extLst>
              <a:ext uri="{FF2B5EF4-FFF2-40B4-BE49-F238E27FC236}">
                <a16:creationId xmlns:a16="http://schemas.microsoft.com/office/drawing/2014/main" id="{8DA3B692-D0C4-4B83-A0C1-A70083CC2D83}"/>
              </a:ext>
            </a:extLst>
          </p:cNvPr>
          <p:cNvSpPr txBox="1"/>
          <p:nvPr/>
        </p:nvSpPr>
        <p:spPr>
          <a:xfrm>
            <a:off x="497150" y="197001"/>
            <a:ext cx="1428565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2: Aspectos legales de una empresa internacional</a:t>
            </a:r>
            <a:endPar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719709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3750811"/>
            <a:ext cx="17562250" cy="3323987"/>
          </a:xfrm>
          <a:prstGeom prst="rect">
            <a:avLst/>
          </a:prstGeom>
          <a:noFill/>
        </p:spPr>
        <p:txBody>
          <a:bodyPr wrap="square" rtlCol="0">
            <a:spAutoFit/>
          </a:bodyPr>
          <a:lstStyle/>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 Saber más sobre lo fundamental de los derechos de propiedad intelectual (DPI)</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 Reconocer las diferentes tipologías de DPI y cómo se aplican</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1"/>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2"/>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Familiarizarse con las implicaciones jurídicas básicas de los negocios   internacionales</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 name="CasellaDiTesto 13">
            <a:extLst>
              <a:ext uri="{FF2B5EF4-FFF2-40B4-BE49-F238E27FC236}">
                <a16:creationId xmlns:a16="http://schemas.microsoft.com/office/drawing/2014/main" id="{DA6C0C95-1DE1-0DC8-9E68-D5E6260D13F9}"/>
              </a:ext>
            </a:extLst>
          </p:cNvPr>
          <p:cNvSpPr txBox="1"/>
          <p:nvPr/>
        </p:nvSpPr>
        <p:spPr>
          <a:xfrm>
            <a:off x="497150" y="561516"/>
            <a:ext cx="8229600" cy="938719"/>
          </a:xfrm>
          <a:prstGeom prst="rect">
            <a:avLst/>
          </a:prstGeom>
          <a:noFill/>
        </p:spPr>
        <p:txBody>
          <a:bodyPr wrap="square" rtlCol="0">
            <a:spAutoFit/>
          </a:bodyPr>
          <a:lstStyle/>
          <a:p>
            <a:r>
              <a:rPr lang="en-US" sz="55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Objetivos</a:t>
            </a:r>
            <a:r>
              <a:rPr lang="en-US" sz="5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y </a:t>
            </a:r>
            <a:r>
              <a:rPr lang="en-US" sz="55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metas</a:t>
            </a:r>
            <a:r>
              <a:rPr lang="en-US" sz="5500" b="1" dirty="0">
                <a:solidFill>
                  <a:srgbClr val="B05894"/>
                </a:solidFill>
              </a:rPr>
              <a:t> </a:t>
            </a: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7150" y="2116133"/>
            <a:ext cx="13599850" cy="646331"/>
          </a:xfrm>
          <a:prstGeom prst="rect">
            <a:avLst/>
          </a:prstGeom>
          <a:noFill/>
        </p:spPr>
        <p:txBody>
          <a:bodyPr wrap="square" rtlCol="0">
            <a:spAutoFit/>
          </a:bodyPr>
          <a:lstStyle/>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Al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finalizar</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este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módulo</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será</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capaz</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de : </a:t>
            </a:r>
          </a:p>
        </p:txBody>
      </p:sp>
      <p:pic>
        <p:nvPicPr>
          <p:cNvPr id="21"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5" y="3846483"/>
            <a:ext cx="435185" cy="510356"/>
          </a:xfrm>
          <a:prstGeom prst="rect">
            <a:avLst/>
          </a:prstGeom>
        </p:spPr>
      </p:pic>
      <p:pic>
        <p:nvPicPr>
          <p:cNvPr id="22"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5" y="4888322"/>
            <a:ext cx="435185" cy="510356"/>
          </a:xfrm>
          <a:prstGeom prst="rect">
            <a:avLst/>
          </a:prstGeom>
        </p:spPr>
      </p:pic>
      <p:pic>
        <p:nvPicPr>
          <p:cNvPr id="23"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5" y="6000985"/>
            <a:ext cx="435185" cy="510356"/>
          </a:xfrm>
          <a:prstGeom prst="rect">
            <a:avLst/>
          </a:prstGeom>
        </p:spPr>
      </p:pic>
    </p:spTree>
    <p:extLst>
      <p:ext uri="{BB962C8B-B14F-4D97-AF65-F5344CB8AC3E}">
        <p14:creationId xmlns:p14="http://schemas.microsoft.com/office/powerpoint/2010/main" val="4134836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DA6C0C95-1DE1-0DC8-9E68-D5E6260D13F9}"/>
              </a:ext>
            </a:extLst>
          </p:cNvPr>
          <p:cNvSpPr txBox="1"/>
          <p:nvPr/>
        </p:nvSpPr>
        <p:spPr>
          <a:xfrm>
            <a:off x="497150" y="197001"/>
            <a:ext cx="8229600" cy="938719"/>
          </a:xfrm>
          <a:prstGeom prst="rect">
            <a:avLst/>
          </a:prstGeom>
          <a:noFill/>
        </p:spPr>
        <p:txBody>
          <a:bodyPr wrap="square" rtlCol="0">
            <a:spAutoFit/>
          </a:bodyPr>
          <a:lstStyle/>
          <a:p>
            <a:r>
              <a:rPr lang="en-US" sz="55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Resumen</a:t>
            </a:r>
            <a:r>
              <a:rPr lang="en-US" sz="5500" b="1" dirty="0">
                <a:solidFill>
                  <a:srgbClr val="B05894"/>
                </a:solidFill>
              </a:rPr>
              <a:t> </a:t>
            </a:r>
          </a:p>
        </p:txBody>
      </p:sp>
      <p:grpSp>
        <p:nvGrpSpPr>
          <p:cNvPr id="3" name="Gruppo 2"/>
          <p:cNvGrpSpPr/>
          <p:nvPr/>
        </p:nvGrpSpPr>
        <p:grpSpPr>
          <a:xfrm>
            <a:off x="9144001" y="3292786"/>
            <a:ext cx="5045642" cy="2603376"/>
            <a:chOff x="10394735" y="5634285"/>
            <a:chExt cx="5137204" cy="2603376"/>
          </a:xfrm>
        </p:grpSpPr>
        <p:sp>
          <p:nvSpPr>
            <p:cNvPr id="30" name="Rectángulo 22">
              <a:extLst>
                <a:ext uri="{FF2B5EF4-FFF2-40B4-BE49-F238E27FC236}">
                  <a16:creationId xmlns:a16="http://schemas.microsoft.com/office/drawing/2014/main" id="{E063B894-E288-0F01-6832-64D7C4901115}"/>
                </a:ext>
              </a:extLst>
            </p:cNvPr>
            <p:cNvSpPr/>
            <p:nvPr/>
          </p:nvSpPr>
          <p:spPr>
            <a:xfrm>
              <a:off x="10394735" y="5634285"/>
              <a:ext cx="5137204"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TextBox 57">
              <a:extLst>
                <a:ext uri="{FF2B5EF4-FFF2-40B4-BE49-F238E27FC236}">
                  <a16:creationId xmlns:a16="http://schemas.microsoft.com/office/drawing/2014/main" id="{AF9ECC9F-F049-F975-A054-252FA41A02E0}"/>
                </a:ext>
              </a:extLst>
            </p:cNvPr>
            <p:cNvSpPr txBox="1"/>
            <p:nvPr/>
          </p:nvSpPr>
          <p:spPr>
            <a:xfrm>
              <a:off x="11070528" y="6567815"/>
              <a:ext cx="3746425" cy="938719"/>
            </a:xfrm>
            <a:prstGeom prst="rect">
              <a:avLst/>
            </a:prstGeom>
            <a:noFill/>
          </p:spPr>
          <p:txBody>
            <a:bodyPr wrap="square" rtlCol="0">
              <a:spAutoFit/>
            </a:bodyPr>
            <a:lstStyle/>
            <a:p>
              <a:pPr>
                <a:lnSpc>
                  <a:spcPts val="2220"/>
                </a:lnSpc>
              </a:pPr>
              <a:r>
                <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Elección del derecho aplicable</a:t>
              </a:r>
            </a:p>
            <a:p>
              <a:pPr>
                <a:lnSpc>
                  <a:spcPts val="2220"/>
                </a:lnSpc>
              </a:pPr>
              <a:r>
                <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Forma contractual</a:t>
              </a:r>
            </a:p>
            <a:p>
              <a:pPr>
                <a:lnSpc>
                  <a:spcPts val="2220"/>
                </a:lnSpc>
              </a:pPr>
              <a:r>
                <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Responsabilidad </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0" name="Rectangle 58">
              <a:extLst>
                <a:ext uri="{FF2B5EF4-FFF2-40B4-BE49-F238E27FC236}">
                  <a16:creationId xmlns:a16="http://schemas.microsoft.com/office/drawing/2014/main" id="{1B40CE59-1106-64DD-FC59-A91DC52E3D4A}"/>
                </a:ext>
              </a:extLst>
            </p:cNvPr>
            <p:cNvSpPr/>
            <p:nvPr/>
          </p:nvSpPr>
          <p:spPr>
            <a:xfrm>
              <a:off x="11070529" y="5903002"/>
              <a:ext cx="4338903" cy="430887"/>
            </a:xfrm>
            <a:prstGeom prst="rect">
              <a:avLst/>
            </a:prstGeom>
          </p:spPr>
          <p:txBody>
            <a:bodyPr wrap="square">
              <a:spAutoFit/>
            </a:bodyPr>
            <a:lstStyle/>
            <a:p>
              <a:pPr algn="ctr"/>
              <a:r>
                <a:rPr lang="en-US" sz="22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Ejemplos</a:t>
              </a:r>
              <a:r>
                <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de </a:t>
              </a:r>
              <a:r>
                <a:rPr lang="en-US" sz="22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cuestiones</a:t>
              </a:r>
              <a:r>
                <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2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jurídicas</a:t>
              </a:r>
              <a:endPar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1" name="object 2">
              <a:extLst>
                <a:ext uri="{FF2B5EF4-FFF2-40B4-BE49-F238E27FC236}">
                  <a16:creationId xmlns:a16="http://schemas.microsoft.com/office/drawing/2014/main" id="{7D0822C7-B81C-7367-D2B2-BB294CD13E01}"/>
                </a:ext>
              </a:extLst>
            </p:cNvPr>
            <p:cNvPicPr/>
            <p:nvPr/>
          </p:nvPicPr>
          <p:blipFill>
            <a:blip r:embed="rId2" cstate="print"/>
            <a:stretch>
              <a:fillRect/>
            </a:stretch>
          </p:blipFill>
          <p:spPr>
            <a:xfrm>
              <a:off x="10515039" y="5903002"/>
              <a:ext cx="435185" cy="510356"/>
            </a:xfrm>
            <a:prstGeom prst="rect">
              <a:avLst/>
            </a:prstGeom>
          </p:spPr>
        </p:pic>
      </p:grpSp>
      <p:sp>
        <p:nvSpPr>
          <p:cNvPr id="12" name="Rectángulo 23">
            <a:extLst>
              <a:ext uri="{FF2B5EF4-FFF2-40B4-BE49-F238E27FC236}">
                <a16:creationId xmlns:a16="http://schemas.microsoft.com/office/drawing/2014/main" id="{F77FBAC4-0B5F-4E26-A0DC-01A8FD7DEDB9}"/>
              </a:ext>
            </a:extLst>
          </p:cNvPr>
          <p:cNvSpPr/>
          <p:nvPr/>
        </p:nvSpPr>
        <p:spPr>
          <a:xfrm>
            <a:off x="4218682" y="3281100"/>
            <a:ext cx="4427719"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TextBox 57">
            <a:extLst>
              <a:ext uri="{FF2B5EF4-FFF2-40B4-BE49-F238E27FC236}">
                <a16:creationId xmlns:a16="http://schemas.microsoft.com/office/drawing/2014/main" id="{A55B7601-F082-40C7-8A0A-0E7447B2E63B}"/>
              </a:ext>
            </a:extLst>
          </p:cNvPr>
          <p:cNvSpPr txBox="1"/>
          <p:nvPr/>
        </p:nvSpPr>
        <p:spPr>
          <a:xfrm>
            <a:off x="4647300" y="4344838"/>
            <a:ext cx="3931672" cy="1220847"/>
          </a:xfrm>
          <a:prstGeom prst="rect">
            <a:avLst/>
          </a:prstGeom>
          <a:noFill/>
        </p:spPr>
        <p:txBody>
          <a:bodyPr wrap="square" rtlCol="0">
            <a:spAutoFit/>
          </a:bodyPr>
          <a:lstStyle/>
          <a:p>
            <a:pPr>
              <a:lnSpc>
                <a:spcPts val="2220"/>
              </a:lnSpc>
            </a:pPr>
            <a:r>
              <a:rPr lang="es-ES"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Acuerdos en los que participen socios de al menos dos naciones diferentes.</a:t>
            </a:r>
            <a:endParaRPr lang="en-GB"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lnSpc>
                <a:spcPts val="2220"/>
              </a:lnSpc>
            </a:pP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5" name="Rectangle 58">
            <a:extLst>
              <a:ext uri="{FF2B5EF4-FFF2-40B4-BE49-F238E27FC236}">
                <a16:creationId xmlns:a16="http://schemas.microsoft.com/office/drawing/2014/main" id="{66629608-2363-406D-92DC-B1D2B45082F5}"/>
              </a:ext>
            </a:extLst>
          </p:cNvPr>
          <p:cNvSpPr/>
          <p:nvPr/>
        </p:nvSpPr>
        <p:spPr>
          <a:xfrm>
            <a:off x="4876800" y="3640972"/>
            <a:ext cx="3700231" cy="430887"/>
          </a:xfrm>
          <a:prstGeom prst="rect">
            <a:avLst/>
          </a:prstGeom>
        </p:spPr>
        <p:txBody>
          <a:bodyPr wrap="none">
            <a:spAutoFit/>
          </a:bodyPr>
          <a:lstStyle/>
          <a:p>
            <a:pPr algn="ctr"/>
            <a:r>
              <a:rPr lang="en-US" sz="22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Operaciones</a:t>
            </a:r>
            <a:r>
              <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2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internacionales</a:t>
            </a:r>
            <a:endPar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6" name="object 2">
            <a:extLst>
              <a:ext uri="{FF2B5EF4-FFF2-40B4-BE49-F238E27FC236}">
                <a16:creationId xmlns:a16="http://schemas.microsoft.com/office/drawing/2014/main" id="{F14A560F-9487-4493-B407-1A033A410B74}"/>
              </a:ext>
            </a:extLst>
          </p:cNvPr>
          <p:cNvPicPr/>
          <p:nvPr/>
        </p:nvPicPr>
        <p:blipFill>
          <a:blip r:embed="rId2" cstate="print"/>
          <a:stretch>
            <a:fillRect/>
          </a:stretch>
        </p:blipFill>
        <p:spPr>
          <a:xfrm>
            <a:off x="4371148" y="3528856"/>
            <a:ext cx="427429" cy="510356"/>
          </a:xfrm>
          <a:prstGeom prst="rect">
            <a:avLst/>
          </a:prstGeom>
        </p:spPr>
      </p:pic>
    </p:spTree>
    <p:extLst>
      <p:ext uri="{BB962C8B-B14F-4D97-AF65-F5344CB8AC3E}">
        <p14:creationId xmlns:p14="http://schemas.microsoft.com/office/powerpoint/2010/main" val="2696252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EDDD99-298F-41D0-922C-4BD6E66D7434}"/>
              </a:ext>
            </a:extLst>
          </p:cNvPr>
          <p:cNvSpPr txBox="1"/>
          <p:nvPr/>
        </p:nvSpPr>
        <p:spPr>
          <a:xfrm>
            <a:off x="5867400" y="6210300"/>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¡Gracias!</a:t>
            </a:r>
            <a:endParaRPr kumimoji="0" lang="en-US" sz="8000" b="1" i="0" u="none" strike="noStrike" kern="1200" cap="none" spc="0" normalizeH="0" baseline="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F2D4F1C-F8EC-67AC-1392-9E090DDB8BD5}"/>
              </a:ext>
            </a:extLst>
          </p:cNvPr>
          <p:cNvSpPr txBox="1"/>
          <p:nvPr/>
        </p:nvSpPr>
        <p:spPr>
          <a:xfrm>
            <a:off x="4229100" y="5753100"/>
            <a:ext cx="9144000" cy="461665"/>
          </a:xfrm>
          <a:prstGeom prst="rect">
            <a:avLst/>
          </a:prstGeom>
          <a:noFill/>
        </p:spPr>
        <p:txBody>
          <a:bodyPr wrap="square">
            <a:spAutoFit/>
          </a:bodyPr>
          <a:lstStyle/>
          <a:p>
            <a:pPr marL="2416810" marR="2413635" algn="ctr">
              <a:spcBef>
                <a:spcPts val="415"/>
              </a:spcBef>
              <a:spcAft>
                <a:spcPts val="0"/>
              </a:spcAft>
            </a:pPr>
            <a:r>
              <a:rPr lang="en-US" sz="2400" b="1" u="sng" dirty="0">
                <a:solidFill>
                  <a:srgbClr val="B05894"/>
                </a:solidFill>
                <a:effectLst/>
                <a:latin typeface="Microsoft Sans Serif" panose="020B0604020202020204" pitchFamily="34" charset="0"/>
                <a:ea typeface="Microsoft Sans Serif" panose="020B0604020202020204" pitchFamily="34" charset="0"/>
                <a:hlinkClick r:id="rId2">
                  <a:extLst>
                    <a:ext uri="{A12FA001-AC4F-418D-AE19-62706E023703}">
                      <ahyp:hlinkClr xmlns:ahyp="http://schemas.microsoft.com/office/drawing/2018/hyperlinkcolor" val="tx"/>
                    </a:ext>
                  </a:extLst>
                </a:hlinkClick>
              </a:rPr>
              <a:t>e4f-network.eu</a:t>
            </a:r>
            <a:endParaRPr lang="es-ES" sz="2400" u="sng" dirty="0">
              <a:solidFill>
                <a:srgbClr val="B05894"/>
              </a:solidFill>
              <a:effectLst/>
              <a:latin typeface="Microsoft Sans Serif" panose="020B0604020202020204" pitchFamily="34" charset="0"/>
              <a:ea typeface="Microsoft Sans Serif" panose="020B0604020202020204" pitchFamily="34" charset="0"/>
            </a:endParaRPr>
          </a:p>
        </p:txBody>
      </p:sp>
      <p:pic>
        <p:nvPicPr>
          <p:cNvPr id="5" name="Imagen 4">
            <a:extLst>
              <a:ext uri="{FF2B5EF4-FFF2-40B4-BE49-F238E27FC236}">
                <a16:creationId xmlns:a16="http://schemas.microsoft.com/office/drawing/2014/main" id="{1736C23D-C0FE-4FF2-9AEE-09FEB0A76891}"/>
              </a:ext>
            </a:extLst>
          </p:cNvPr>
          <p:cNvPicPr>
            <a:picLocks noChangeAspect="1"/>
          </p:cNvPicPr>
          <p:nvPr/>
        </p:nvPicPr>
        <p:blipFill>
          <a:blip r:embed="rId3"/>
          <a:stretch>
            <a:fillRect/>
          </a:stretch>
        </p:blipFill>
        <p:spPr>
          <a:xfrm>
            <a:off x="7239000" y="5748635"/>
            <a:ext cx="472319" cy="461665"/>
          </a:xfrm>
          <a:prstGeom prst="rect">
            <a:avLst/>
          </a:prstGeom>
        </p:spPr>
      </p:pic>
    </p:spTree>
    <p:extLst>
      <p:ext uri="{BB962C8B-B14F-4D97-AF65-F5344CB8AC3E}">
        <p14:creationId xmlns:p14="http://schemas.microsoft.com/office/powerpoint/2010/main" val="1779892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7486050" cy="6555641"/>
          </a:xfrm>
          <a:prstGeom prst="rect">
            <a:avLst/>
          </a:prstGeom>
          <a:noFill/>
        </p:spPr>
        <p:txBody>
          <a:bodyPr wrap="square" rtlCol="0">
            <a:spAutoFit/>
          </a:bodyPr>
          <a:lstStyle/>
          <a:p>
            <a:pPr algn="just"/>
            <a:r>
              <a:rPr lang="en-US" sz="3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3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UNIDAD 1: DPI y comercio internacional</a:t>
            </a:r>
            <a:endParaRPr lang="en-US" sz="3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Sección 1.1: Qué es la propiedad intelectual</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Sección 1.2: Ejemplos de DPI</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Sección 1.3: Casos típicos de violación de los DPI</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3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UNIDAD 2: Aspectos legales de una empresa internacional</a:t>
            </a:r>
            <a:endParaRPr lang="en-US" sz="3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Sección 2.1: Transacciones comerciales internacionales</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Sección 2.2: Cuestiones jurídicas en las transiciones comerciales internacionales</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2.3: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Jurisdicción</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2.4: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Formulario</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E-Contractual </a:t>
            </a: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 name="CasellaDiTesto 13">
            <a:extLst>
              <a:ext uri="{FF2B5EF4-FFF2-40B4-BE49-F238E27FC236}">
                <a16:creationId xmlns:a16="http://schemas.microsoft.com/office/drawing/2014/main" id="{DA6C0C95-1DE1-0DC8-9E68-D5E6260D13F9}"/>
              </a:ext>
            </a:extLst>
          </p:cNvPr>
          <p:cNvSpPr txBox="1"/>
          <p:nvPr/>
        </p:nvSpPr>
        <p:spPr>
          <a:xfrm>
            <a:off x="497150" y="197001"/>
            <a:ext cx="8229600" cy="938719"/>
          </a:xfrm>
          <a:prstGeom prst="rect">
            <a:avLst/>
          </a:prstGeom>
          <a:noFill/>
        </p:spPr>
        <p:txBody>
          <a:bodyPr wrap="square" rtlCol="0">
            <a:spAutoFit/>
          </a:bodyPr>
          <a:lstStyle/>
          <a:p>
            <a:r>
              <a:rPr lang="en-US" sz="55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Índice</a:t>
            </a:r>
            <a:r>
              <a:rPr lang="en-US" sz="5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de </a:t>
            </a:r>
            <a:r>
              <a:rPr lang="en-US" sz="55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contenidos</a:t>
            </a:r>
            <a:endParaRPr lang="en-US" sz="5500" b="1" dirty="0">
              <a:solidFill>
                <a:srgbClr val="B05894"/>
              </a:solidFill>
            </a:endParaRP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7150" y="1104900"/>
            <a:ext cx="13599850" cy="830997"/>
          </a:xfrm>
          <a:prstGeom prst="rect">
            <a:avLst/>
          </a:prstGeom>
          <a:noFill/>
        </p:spPr>
        <p:txBody>
          <a:bodyPr wrap="square" rtlCol="0">
            <a:spAutoFit/>
          </a:bodyPr>
          <a:lstStyle/>
          <a:p>
            <a:r>
              <a:rPr lang="en-US" sz="4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Unidades</a:t>
            </a:r>
            <a:r>
              <a:rPr lang="en-US" sz="4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y </a:t>
            </a:r>
            <a:r>
              <a:rPr lang="en-US" sz="48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secciones</a:t>
            </a:r>
            <a:r>
              <a:rPr lang="en-US" sz="4800" b="1" dirty="0">
                <a:solidFill>
                  <a:srgbClr val="E076D1"/>
                </a:solidFill>
              </a:rPr>
              <a:t> </a:t>
            </a:r>
          </a:p>
        </p:txBody>
      </p:sp>
      <p:pic>
        <p:nvPicPr>
          <p:cNvPr id="9"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6" y="2272840"/>
            <a:ext cx="435185" cy="510356"/>
          </a:xfrm>
          <a:prstGeom prst="rect">
            <a:avLst/>
          </a:prstGeom>
        </p:spPr>
      </p:pic>
      <p:pic>
        <p:nvPicPr>
          <p:cNvPr id="10"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6" y="4937944"/>
            <a:ext cx="435185" cy="510356"/>
          </a:xfrm>
          <a:prstGeom prst="rect">
            <a:avLst/>
          </a:prstGeom>
        </p:spPr>
      </p:pic>
    </p:spTree>
    <p:extLst>
      <p:ext uri="{BB962C8B-B14F-4D97-AF65-F5344CB8AC3E}">
        <p14:creationId xmlns:p14="http://schemas.microsoft.com/office/powerpoint/2010/main" val="117546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2523768"/>
          </a:xfrm>
          <a:prstGeom prst="rect">
            <a:avLst/>
          </a:prstGeom>
          <a:noFill/>
        </p:spPr>
        <p:txBody>
          <a:bodyPr wrap="square" rtlCol="0">
            <a:spAutoFit/>
          </a:bodyPr>
          <a:lstStyle/>
          <a:p>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La propiedad intelectual (PI) se refiere a las creaciones de la mente, como las invenciones; las obras literarias y artísticas; los diseños; y los símbolos, nombres e imágenes utilizados en el comercio.</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s-ES" i="1" dirty="0">
                <a:latin typeface="Microsoft Sans Serif" panose="020B0604020202020204" pitchFamily="34" charset="0"/>
                <a:ea typeface="Microsoft Sans Serif" panose="020B0604020202020204" pitchFamily="34" charset="0"/>
                <a:cs typeface="Microsoft Sans Serif" panose="020B0604020202020204" pitchFamily="34" charset="0"/>
              </a:rPr>
              <a:t>Definición de la </a:t>
            </a:r>
            <a:r>
              <a:rPr lang="es-ES" i="1" dirty="0">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Organización Mundial de la Propiedad Intelectual </a:t>
            </a:r>
            <a:r>
              <a:rPr lang="es-ES" i="1" dirty="0">
                <a:latin typeface="Microsoft Sans Serif" panose="020B0604020202020204" pitchFamily="34" charset="0"/>
                <a:ea typeface="Microsoft Sans Serif" panose="020B0604020202020204" pitchFamily="34" charset="0"/>
                <a:cs typeface="Microsoft Sans Serif" panose="020B0604020202020204" pitchFamily="34" charset="0"/>
              </a:rPr>
              <a:t>(OMPI)</a:t>
            </a:r>
            <a:endParaRPr lang="en-US" i="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7150" y="1104900"/>
            <a:ext cx="135998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1.1</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4000" b="1" dirty="0">
                <a:latin typeface="Microsoft Sans Serif" panose="020B0604020202020204" pitchFamily="34" charset="0"/>
                <a:ea typeface="Microsoft Sans Serif" panose="020B0604020202020204" pitchFamily="34" charset="0"/>
                <a:cs typeface="Microsoft Sans Serif" panose="020B0604020202020204" pitchFamily="34" charset="0"/>
              </a:rPr>
              <a:t>Qué es la propiedad intelectual</a:t>
            </a:r>
            <a:endPar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7" name="Gruppo 6"/>
          <p:cNvGrpSpPr/>
          <p:nvPr/>
        </p:nvGrpSpPr>
        <p:grpSpPr>
          <a:xfrm>
            <a:off x="2057400" y="5220891"/>
            <a:ext cx="5865019" cy="3046809"/>
            <a:chOff x="2381" y="1041995"/>
            <a:chExt cx="5865019" cy="3046809"/>
          </a:xfrm>
        </p:grpSpPr>
        <p:sp>
          <p:nvSpPr>
            <p:cNvPr id="11" name="Rettangolo arrotondato 10"/>
            <p:cNvSpPr/>
            <p:nvPr/>
          </p:nvSpPr>
          <p:spPr>
            <a:xfrm>
              <a:off x="2381" y="1041995"/>
              <a:ext cx="5775781" cy="3046809"/>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3" name="CasellaDiTesto 12"/>
            <p:cNvSpPr txBox="1"/>
            <p:nvPr/>
          </p:nvSpPr>
          <p:spPr>
            <a:xfrm>
              <a:off x="91619" y="1131233"/>
              <a:ext cx="5775781" cy="286833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Derechos de propiedad intelectual (DPI)</a:t>
              </a:r>
              <a:endParaRPr lang="en-US"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defTabSz="1066800">
                <a:lnSpc>
                  <a:spcPct val="90000"/>
                </a:lnSpc>
                <a:spcBef>
                  <a:spcPct val="0"/>
                </a:spcBef>
                <a:spcAft>
                  <a:spcPct val="35000"/>
                </a:spcAft>
              </a:pPr>
              <a:r>
                <a:rPr lang="es-ES" sz="2400" kern="1200" dirty="0">
                  <a:latin typeface="Microsoft Sans Serif" panose="020B0604020202020204" pitchFamily="34" charset="0"/>
                  <a:ea typeface="Microsoft Sans Serif" panose="020B0604020202020204" pitchFamily="34" charset="0"/>
                  <a:cs typeface="Microsoft Sans Serif" panose="020B0604020202020204" pitchFamily="34" charset="0"/>
                </a:rPr>
                <a:t>Derechos legales, privados y exigibles concedidos a inventores y artistas por los gobiernos.</a:t>
              </a:r>
              <a:r>
                <a:rPr lang="en-GB" sz="2400" kern="1200" dirty="0">
                  <a:latin typeface="Microsoft Sans Serif" panose="020B0604020202020204" pitchFamily="34" charset="0"/>
                  <a:cs typeface="Microsoft Sans Serif" panose="020B0604020202020204" pitchFamily="34" charset="0"/>
                </a:rPr>
                <a:t> </a:t>
              </a:r>
              <a:endParaRPr lang="es-ES" sz="24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grpSp>
        <p:nvGrpSpPr>
          <p:cNvPr id="8" name="Gruppo 7"/>
          <p:cNvGrpSpPr/>
          <p:nvPr/>
        </p:nvGrpSpPr>
        <p:grpSpPr>
          <a:xfrm>
            <a:off x="9601200" y="5220891"/>
            <a:ext cx="5078015" cy="3046809"/>
            <a:chOff x="7111603" y="1041995"/>
            <a:chExt cx="5078015" cy="3046809"/>
          </a:xfrm>
        </p:grpSpPr>
        <p:sp>
          <p:nvSpPr>
            <p:cNvPr id="9" name="Rettangolo arrotondato 8"/>
            <p:cNvSpPr/>
            <p:nvPr/>
          </p:nvSpPr>
          <p:spPr>
            <a:xfrm>
              <a:off x="7111603" y="1041995"/>
              <a:ext cx="5078015" cy="3046809"/>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0" name="CasellaDiTesto 9"/>
            <p:cNvSpPr txBox="1"/>
            <p:nvPr/>
          </p:nvSpPr>
          <p:spPr>
            <a:xfrm>
              <a:off x="7200841" y="1131233"/>
              <a:ext cx="4899539" cy="286833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a:latin typeface="Microsoft Sans Serif" panose="020B0604020202020204" pitchFamily="34" charset="0"/>
                  <a:cs typeface="Microsoft Sans Serif" panose="020B0604020202020204" pitchFamily="34" charset="0"/>
                </a:rPr>
                <a:t>Los DPI están concebidos para fomentar la creatividad y la innovación</a:t>
              </a:r>
              <a:r>
                <a:rPr lang="es-ES" sz="2400" dirty="0">
                  <a:latin typeface="Microsoft Sans Serif" panose="020B0604020202020204" pitchFamily="34" charset="0"/>
                  <a:cs typeface="Microsoft Sans Serif" panose="020B0604020202020204" pitchFamily="34" charset="0"/>
                </a:rPr>
                <a:t>. </a:t>
              </a:r>
              <a:r>
                <a:rPr lang="es-ES" sz="2400" kern="1200" dirty="0">
                  <a:latin typeface="Microsoft Sans Serif" panose="020B0604020202020204" pitchFamily="34" charset="0"/>
                  <a:cs typeface="Microsoft Sans Serif" panose="020B0604020202020204" pitchFamily="34" charset="0"/>
                </a:rPr>
                <a:t>Tras la expiración de estos derechos, otros inventores, artistas y la sociedad en general pueden basarse en ellos.</a:t>
              </a:r>
              <a:endParaRPr lang="es-ES" sz="24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sp>
        <p:nvSpPr>
          <p:cNvPr id="3" name="Rettangolo 2">
            <a:extLst>
              <a:ext uri="{FF2B5EF4-FFF2-40B4-BE49-F238E27FC236}">
                <a16:creationId xmlns:a16="http://schemas.microsoft.com/office/drawing/2014/main" id="{92AB2183-22B3-4565-8CBE-82D336D78C35}"/>
              </a:ext>
            </a:extLst>
          </p:cNvPr>
          <p:cNvSpPr/>
          <p:nvPr/>
        </p:nvSpPr>
        <p:spPr>
          <a:xfrm>
            <a:off x="497150" y="398562"/>
            <a:ext cx="9039654" cy="707886"/>
          </a:xfrm>
          <a:prstGeom prst="rect">
            <a:avLst/>
          </a:prstGeom>
        </p:spPr>
        <p:txBody>
          <a:bodyPr wrap="none">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1: DPI y comercio internacional</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54139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D7156F-34F1-CF1B-6532-98CAC40F1573}"/>
              </a:ext>
            </a:extLst>
          </p:cNvPr>
          <p:cNvPicPr>
            <a:picLocks noChangeAspect="1"/>
          </p:cNvPicPr>
          <p:nvPr/>
        </p:nvPicPr>
        <p:blipFill rotWithShape="1">
          <a:blip r:embed="rId2"/>
          <a:srcRect l="6867" t="9047"/>
          <a:stretch/>
        </p:blipFill>
        <p:spPr>
          <a:xfrm>
            <a:off x="12861913" y="4709355"/>
            <a:ext cx="4928937" cy="3653668"/>
          </a:xfrm>
          <a:prstGeom prst="rect">
            <a:avLst/>
          </a:prstGeom>
        </p:spPr>
      </p:pic>
      <p:sp>
        <p:nvSpPr>
          <p:cNvPr id="12" name="CasellaDiTesto 11">
            <a:extLst>
              <a:ext uri="{FF2B5EF4-FFF2-40B4-BE49-F238E27FC236}">
                <a16:creationId xmlns:a16="http://schemas.microsoft.com/office/drawing/2014/main" id="{BEA0FF3A-FE75-94B1-D18D-42753ECA6E59}"/>
              </a:ext>
            </a:extLst>
          </p:cNvPr>
          <p:cNvSpPr txBox="1"/>
          <p:nvPr/>
        </p:nvSpPr>
        <p:spPr>
          <a:xfrm>
            <a:off x="497150" y="3750811"/>
            <a:ext cx="11847250" cy="3323987"/>
          </a:xfrm>
          <a:prstGeom prst="rect">
            <a:avLst/>
          </a:prstGeom>
          <a:noFill/>
        </p:spPr>
        <p:txBody>
          <a:bodyPr wrap="square" rtlCol="0">
            <a:spAutoFit/>
          </a:bodyPr>
          <a:lstStyle/>
          <a:p>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Los DPI suelen conceder a los titulares de derechos monopolios de duración limitada para utilizar, vender y promocionar sus obras, al tiempo que impiden que otros hagan lo mismo sin su permiso (actos denominados infracciones).</a:t>
            </a:r>
            <a:endPar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3BE081D5-F8FA-4046-939C-513349CF239A}"/>
              </a:ext>
            </a:extLst>
          </p:cNvPr>
          <p:cNvSpPr txBox="1"/>
          <p:nvPr/>
        </p:nvSpPr>
        <p:spPr>
          <a:xfrm>
            <a:off x="497150" y="1104900"/>
            <a:ext cx="135998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1.1</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4000" b="1" dirty="0">
                <a:latin typeface="Microsoft Sans Serif" panose="020B0604020202020204" pitchFamily="34" charset="0"/>
                <a:ea typeface="Microsoft Sans Serif" panose="020B0604020202020204" pitchFamily="34" charset="0"/>
                <a:cs typeface="Microsoft Sans Serif" panose="020B0604020202020204" pitchFamily="34" charset="0"/>
              </a:rPr>
              <a:t>Qué es la propiedad intelectual</a:t>
            </a:r>
            <a:endPar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Rettangolo 7">
            <a:extLst>
              <a:ext uri="{FF2B5EF4-FFF2-40B4-BE49-F238E27FC236}">
                <a16:creationId xmlns:a16="http://schemas.microsoft.com/office/drawing/2014/main" id="{79B29D7E-F973-4C5F-8346-43D1E3A154A0}"/>
              </a:ext>
            </a:extLst>
          </p:cNvPr>
          <p:cNvSpPr/>
          <p:nvPr/>
        </p:nvSpPr>
        <p:spPr>
          <a:xfrm>
            <a:off x="497150" y="398562"/>
            <a:ext cx="9039654" cy="707886"/>
          </a:xfrm>
          <a:prstGeom prst="rect">
            <a:avLst/>
          </a:prstGeom>
        </p:spPr>
        <p:txBody>
          <a:bodyPr wrap="none">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1: DPI y comercio internacional</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483077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D7156F-34F1-CF1B-6532-98CAC40F1573}"/>
              </a:ext>
            </a:extLst>
          </p:cNvPr>
          <p:cNvPicPr>
            <a:picLocks noChangeAspect="1"/>
          </p:cNvPicPr>
          <p:nvPr/>
        </p:nvPicPr>
        <p:blipFill rotWithShape="1">
          <a:blip r:embed="rId2"/>
          <a:srcRect l="6867" t="9047"/>
          <a:stretch/>
        </p:blipFill>
        <p:spPr>
          <a:xfrm>
            <a:off x="16197014" y="7200900"/>
            <a:ext cx="2066923" cy="1532146"/>
          </a:xfrm>
          <a:prstGeom prst="rect">
            <a:avLst/>
          </a:prstGeom>
        </p:spPr>
      </p:pic>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4750468"/>
          </a:xfrm>
          <a:prstGeom prst="rect">
            <a:avLst/>
          </a:prstGeom>
          <a:noFill/>
        </p:spPr>
        <p:txBody>
          <a:bodyPr wrap="square" rtlCol="0">
            <a:spAutoFit/>
          </a:bodyPr>
          <a:lstStyle/>
          <a:p>
            <a:pPr algn="just"/>
            <a:endPar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gn="just">
              <a:lnSpc>
                <a:spcPts val="3600"/>
              </a:lnSpc>
              <a:buBlip>
                <a:blip r:embed="rId3"/>
              </a:buBlip>
            </a:pP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Tradicionalmente, las fuentes de PI han sido los países desarrollados, pero los mercados en desarrollo también se están convirtiendo en proveedores clave de PI.</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lnSpc>
                <a:spcPts val="3600"/>
              </a:lnSpc>
            </a:pPr>
            <a:endParaRPr lang="en-US" sz="1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gn="just">
              <a:lnSpc>
                <a:spcPts val="3600"/>
              </a:lnSpc>
              <a:buBlip>
                <a:blip r:embed="rId3"/>
              </a:buBlip>
            </a:pP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 nivel mundial, por naciones, Estados Unidos es el mayor distribuidor de derechos de licencia de PI, pero la UE en su conjunto es la mayor</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just">
              <a:lnSpc>
                <a:spcPts val="3600"/>
              </a:lnSpc>
            </a:pPr>
            <a:endParaRPr lang="en-US" sz="1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gn="just">
              <a:lnSpc>
                <a:spcPts val="3600"/>
              </a:lnSpc>
              <a:buBlip>
                <a:blip r:embed="rId3"/>
              </a:buBlip>
            </a:pP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Muchos productos y servicios comercializados se basan en la propiedad intelectual, y las licencias y tasas obtenidas por el uso de la propiedad intelectual son específicamente un componente del comercio de servicios.</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3BE081D5-F8FA-4046-939C-513349CF239A}"/>
              </a:ext>
            </a:extLst>
          </p:cNvPr>
          <p:cNvSpPr txBox="1"/>
          <p:nvPr/>
        </p:nvSpPr>
        <p:spPr>
          <a:xfrm>
            <a:off x="497150" y="1104900"/>
            <a:ext cx="135998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1.1</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4000" b="1" dirty="0">
                <a:latin typeface="Microsoft Sans Serif" panose="020B0604020202020204" pitchFamily="34" charset="0"/>
                <a:ea typeface="Microsoft Sans Serif" panose="020B0604020202020204" pitchFamily="34" charset="0"/>
                <a:cs typeface="Microsoft Sans Serif" panose="020B0604020202020204" pitchFamily="34" charset="0"/>
              </a:rPr>
              <a:t>Qué es la propiedad intelectual</a:t>
            </a:r>
            <a:endPar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Rettangolo 7">
            <a:extLst>
              <a:ext uri="{FF2B5EF4-FFF2-40B4-BE49-F238E27FC236}">
                <a16:creationId xmlns:a16="http://schemas.microsoft.com/office/drawing/2014/main" id="{79B29D7E-F973-4C5F-8346-43D1E3A154A0}"/>
              </a:ext>
            </a:extLst>
          </p:cNvPr>
          <p:cNvSpPr/>
          <p:nvPr/>
        </p:nvSpPr>
        <p:spPr>
          <a:xfrm>
            <a:off x="497150" y="398562"/>
            <a:ext cx="9039654" cy="707886"/>
          </a:xfrm>
          <a:prstGeom prst="rect">
            <a:avLst/>
          </a:prstGeom>
        </p:spPr>
        <p:txBody>
          <a:bodyPr wrap="none">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1: DPI y comercio internacional</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39609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304802" y="2981370"/>
            <a:ext cx="3661307" cy="5170646"/>
          </a:xfrm>
          <a:prstGeom prst="rect">
            <a:avLst/>
          </a:prstGeom>
          <a:noFill/>
        </p:spPr>
        <p:txBody>
          <a:bodyPr wrap="square" rtlCol="0">
            <a:spAutoFit/>
          </a:bodyPr>
          <a:lstStyle/>
          <a:p>
            <a:r>
              <a:rPr lang="it-IT"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PATENTES</a:t>
            </a:r>
            <a:endPar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s-ES"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s-ES" sz="2200" dirty="0">
                <a:latin typeface="Microsoft Sans Serif" panose="020B0604020202020204" pitchFamily="34" charset="0"/>
                <a:ea typeface="Microsoft Sans Serif" panose="020B0604020202020204" pitchFamily="34" charset="0"/>
                <a:cs typeface="Microsoft Sans Serif" panose="020B0604020202020204" pitchFamily="34" charset="0"/>
              </a:rPr>
              <a:t>Una patente es un derecho exclusivo concedido para una invención, que es un producto o un proceso que proporciona, en general, una nueva forma de hacer algo, u ofrece una nueva solución técnica a un problema. Para obtener una patente, la información técnica sobre la invención debe divulgarse al público en una solicitud de patente.</a:t>
            </a:r>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BEA0FF3A-FE75-94B1-D18D-42753ECA6E59}"/>
              </a:ext>
            </a:extLst>
          </p:cNvPr>
          <p:cNvSpPr txBox="1"/>
          <p:nvPr/>
        </p:nvSpPr>
        <p:spPr>
          <a:xfrm>
            <a:off x="4127489" y="2981370"/>
            <a:ext cx="3409180" cy="5847755"/>
          </a:xfrm>
          <a:prstGeom prst="rect">
            <a:avLst/>
          </a:prstGeom>
          <a:noFill/>
        </p:spPr>
        <p:txBody>
          <a:bodyPr wrap="square" rtlCol="0">
            <a:spAutoFit/>
          </a:bodyPr>
          <a:lstStyle/>
          <a:p>
            <a:r>
              <a:rPr lang="it-IT"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COPYRIGHTS</a:t>
            </a:r>
            <a:endParaRPr lang="en-GB"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s-ES"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s-ES" sz="2200" dirty="0">
                <a:latin typeface="Microsoft Sans Serif" panose="020B0604020202020204" pitchFamily="34" charset="0"/>
                <a:ea typeface="Microsoft Sans Serif" panose="020B0604020202020204" pitchFamily="34" charset="0"/>
                <a:cs typeface="Microsoft Sans Serif" panose="020B0604020202020204" pitchFamily="34" charset="0"/>
              </a:rPr>
              <a:t>Copyright (o derecho de autor) es un término jurídico utilizado para describir los derechos que los creadores tienen sobre sus obras literarias y artísticas. Las obras protegidas por derechos de autor abarcan desde libros, música, pinturas, esculturas y películas hasta programas informáticos, bases de datos, anuncios, mapas y dibujos técnicos.</a:t>
            </a:r>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CasellaDiTesto 7">
            <a:extLst>
              <a:ext uri="{FF2B5EF4-FFF2-40B4-BE49-F238E27FC236}">
                <a16:creationId xmlns:a16="http://schemas.microsoft.com/office/drawing/2014/main" id="{BEA0FF3A-FE75-94B1-D18D-42753ECA6E59}"/>
              </a:ext>
            </a:extLst>
          </p:cNvPr>
          <p:cNvSpPr txBox="1"/>
          <p:nvPr/>
        </p:nvSpPr>
        <p:spPr>
          <a:xfrm>
            <a:off x="7698049" y="2981370"/>
            <a:ext cx="3409180" cy="4493538"/>
          </a:xfrm>
          <a:prstGeom prst="rect">
            <a:avLst/>
          </a:prstGeom>
          <a:noFill/>
        </p:spPr>
        <p:txBody>
          <a:bodyPr wrap="square" rtlCol="0">
            <a:spAutoFit/>
          </a:bodyPr>
          <a:lstStyle/>
          <a:p>
            <a:r>
              <a:rPr lang="it-IT"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MARCA</a:t>
            </a:r>
            <a:r>
              <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s-ES" sz="2200" dirty="0">
                <a:latin typeface="Microsoft Sans Serif" panose="020B0604020202020204" pitchFamily="34" charset="0"/>
                <a:ea typeface="Microsoft Sans Serif" panose="020B0604020202020204" pitchFamily="34" charset="0"/>
                <a:cs typeface="Microsoft Sans Serif" panose="020B0604020202020204" pitchFamily="34" charset="0"/>
              </a:rPr>
              <a:t>Una marca es un signo capaz de distinguir los productos o servicios de una empresa de los de otras empresas (una combinación de palabras, letras, símbolos y formas, colores, sonidos, etc.). Las marcas están protegidas por derechos de propiedad intelectual</a:t>
            </a:r>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asellaDiTesto 8">
            <a:extLst>
              <a:ext uri="{FF2B5EF4-FFF2-40B4-BE49-F238E27FC236}">
                <a16:creationId xmlns:a16="http://schemas.microsoft.com/office/drawing/2014/main" id="{BEA0FF3A-FE75-94B1-D18D-42753ECA6E59}"/>
              </a:ext>
            </a:extLst>
          </p:cNvPr>
          <p:cNvSpPr txBox="1"/>
          <p:nvPr/>
        </p:nvSpPr>
        <p:spPr>
          <a:xfrm>
            <a:off x="11268609" y="2981370"/>
            <a:ext cx="3140475" cy="3477875"/>
          </a:xfrm>
          <a:prstGeom prst="rect">
            <a:avLst/>
          </a:prstGeom>
          <a:noFill/>
        </p:spPr>
        <p:txBody>
          <a:bodyPr wrap="square" rtlCol="0">
            <a:spAutoFit/>
          </a:bodyPr>
          <a:lstStyle/>
          <a:p>
            <a:r>
              <a:rPr lang="it-IT"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SECRETOS COMERCIALES</a:t>
            </a:r>
            <a:endParaRPr lang="en-GB"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s-ES" sz="2200" dirty="0">
                <a:latin typeface="Microsoft Sans Serif" panose="020B0604020202020204" pitchFamily="34" charset="0"/>
                <a:ea typeface="Microsoft Sans Serif" panose="020B0604020202020204" pitchFamily="34" charset="0"/>
                <a:cs typeface="Microsoft Sans Serif" panose="020B0604020202020204" pitchFamily="34" charset="0"/>
              </a:rPr>
              <a:t>Los secretos comerciales son derechos de propiedad intelectual (PI) sobre información confidencial que puede venderse o licenciarse.</a:t>
            </a:r>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CasellaDiTesto 9">
            <a:extLst>
              <a:ext uri="{FF2B5EF4-FFF2-40B4-BE49-F238E27FC236}">
                <a16:creationId xmlns:a16="http://schemas.microsoft.com/office/drawing/2014/main" id="{BEA0FF3A-FE75-94B1-D18D-42753ECA6E59}"/>
              </a:ext>
            </a:extLst>
          </p:cNvPr>
          <p:cNvSpPr txBox="1"/>
          <p:nvPr/>
        </p:nvSpPr>
        <p:spPr>
          <a:xfrm>
            <a:off x="14570466" y="2981370"/>
            <a:ext cx="3140475" cy="5509200"/>
          </a:xfrm>
          <a:prstGeom prst="rect">
            <a:avLst/>
          </a:prstGeom>
          <a:noFill/>
        </p:spPr>
        <p:txBody>
          <a:bodyPr wrap="square" rtlCol="0">
            <a:spAutoFit/>
          </a:bodyPr>
          <a:lstStyle/>
          <a:p>
            <a:r>
              <a:rPr lang="it-IT"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GEOINDICACIONES</a:t>
            </a:r>
          </a:p>
          <a:p>
            <a:endPar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s-ES" sz="2200" dirty="0">
                <a:latin typeface="Microsoft Sans Serif" panose="020B0604020202020204" pitchFamily="34" charset="0"/>
                <a:ea typeface="Microsoft Sans Serif" panose="020B0604020202020204" pitchFamily="34" charset="0"/>
                <a:cs typeface="Microsoft Sans Serif" panose="020B0604020202020204" pitchFamily="34" charset="0"/>
              </a:rPr>
              <a:t>Una indicación geográfica (IG) es un signo utilizado en productos que tienen un origen geográfico específico y poseen cualidades o una reputación que se deben a dicho origen. Para funcionar como IG, un signo debe identificar un producto como originario de un lugar determinado.</a:t>
            </a:r>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cxnSp>
        <p:nvCxnSpPr>
          <p:cNvPr id="13" name="Connettore diritto 12">
            <a:extLst>
              <a:ext uri="{FF2B5EF4-FFF2-40B4-BE49-F238E27FC236}">
                <a16:creationId xmlns:a16="http://schemas.microsoft.com/office/drawing/2014/main" id="{40F1DE3A-5E14-1EB0-D6FF-6C1A7A8FA3EB}"/>
              </a:ext>
            </a:extLst>
          </p:cNvPr>
          <p:cNvCxnSpPr>
            <a:cxnSpLocks/>
          </p:cNvCxnSpPr>
          <p:nvPr/>
        </p:nvCxnSpPr>
        <p:spPr>
          <a:xfrm>
            <a:off x="4046799" y="3025536"/>
            <a:ext cx="0" cy="5465034"/>
          </a:xfrm>
          <a:prstGeom prst="line">
            <a:avLst/>
          </a:prstGeom>
          <a:ln w="38100">
            <a:solidFill>
              <a:srgbClr val="F5D3F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40F1DE3A-5E14-1EB0-D6FF-6C1A7A8FA3EB}"/>
              </a:ext>
            </a:extLst>
          </p:cNvPr>
          <p:cNvCxnSpPr>
            <a:cxnSpLocks/>
          </p:cNvCxnSpPr>
          <p:nvPr/>
        </p:nvCxnSpPr>
        <p:spPr>
          <a:xfrm>
            <a:off x="7617359" y="3049620"/>
            <a:ext cx="0" cy="5465034"/>
          </a:xfrm>
          <a:prstGeom prst="line">
            <a:avLst/>
          </a:prstGeom>
          <a:ln w="38100">
            <a:solidFill>
              <a:srgbClr val="F5D3F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40F1DE3A-5E14-1EB0-D6FF-6C1A7A8FA3EB}"/>
              </a:ext>
            </a:extLst>
          </p:cNvPr>
          <p:cNvCxnSpPr>
            <a:cxnSpLocks/>
          </p:cNvCxnSpPr>
          <p:nvPr/>
        </p:nvCxnSpPr>
        <p:spPr>
          <a:xfrm>
            <a:off x="11187919" y="3031266"/>
            <a:ext cx="0" cy="5465034"/>
          </a:xfrm>
          <a:prstGeom prst="line">
            <a:avLst/>
          </a:prstGeom>
          <a:ln w="38100">
            <a:solidFill>
              <a:srgbClr val="F5D3F0"/>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40F1DE3A-5E14-1EB0-D6FF-6C1A7A8FA3EB}"/>
              </a:ext>
            </a:extLst>
          </p:cNvPr>
          <p:cNvCxnSpPr>
            <a:cxnSpLocks/>
          </p:cNvCxnSpPr>
          <p:nvPr/>
        </p:nvCxnSpPr>
        <p:spPr>
          <a:xfrm>
            <a:off x="14489774" y="3049620"/>
            <a:ext cx="0" cy="5465034"/>
          </a:xfrm>
          <a:prstGeom prst="line">
            <a:avLst/>
          </a:prstGeom>
          <a:ln w="38100">
            <a:solidFill>
              <a:srgbClr val="F5D3F0"/>
            </a:solidFill>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BEA0FF3A-FE75-94B1-D18D-42753ECA6E59}"/>
              </a:ext>
            </a:extLst>
          </p:cNvPr>
          <p:cNvSpPr txBox="1"/>
          <p:nvPr/>
        </p:nvSpPr>
        <p:spPr>
          <a:xfrm>
            <a:off x="497150" y="2183368"/>
            <a:ext cx="16071232" cy="369332"/>
          </a:xfrm>
          <a:prstGeom prst="rect">
            <a:avLst/>
          </a:prstGeom>
          <a:noFill/>
        </p:spPr>
        <p:txBody>
          <a:bodyPr wrap="square" rtlCol="0">
            <a:spAutoFit/>
          </a:bodyPr>
          <a:lstStyle/>
          <a:p>
            <a:pPr algn="just"/>
            <a:r>
              <a:rPr lang="es-ES" i="1" dirty="0">
                <a:latin typeface="Microsoft Sans Serif" panose="020B0604020202020204" pitchFamily="34" charset="0"/>
                <a:ea typeface="Microsoft Sans Serif" panose="020B0604020202020204" pitchFamily="34" charset="0"/>
                <a:cs typeface="Microsoft Sans Serif" panose="020B0604020202020204" pitchFamily="34" charset="0"/>
              </a:rPr>
              <a:t>Definiciones oficiales de la </a:t>
            </a:r>
            <a:r>
              <a:rPr lang="es-ES" i="1" dirty="0">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Organización Mundial de la Propiedad Intelectual </a:t>
            </a:r>
            <a:r>
              <a:rPr lang="es-ES" i="1" dirty="0">
                <a:latin typeface="Microsoft Sans Serif" panose="020B0604020202020204" pitchFamily="34" charset="0"/>
                <a:ea typeface="Microsoft Sans Serif" panose="020B0604020202020204" pitchFamily="34" charset="0"/>
                <a:cs typeface="Microsoft Sans Serif" panose="020B0604020202020204" pitchFamily="34" charset="0"/>
              </a:rPr>
              <a:t>(OMPI)</a:t>
            </a:r>
            <a:endParaRPr lang="en-US" i="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21" name="Immagine 20">
            <a:extLst>
              <a:ext uri="{FF2B5EF4-FFF2-40B4-BE49-F238E27FC236}">
                <a16:creationId xmlns:a16="http://schemas.microsoft.com/office/drawing/2014/main" id="{B22D7396-64A5-6C44-8C40-D5CED5192B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965074"/>
            <a:ext cx="476458" cy="578226"/>
          </a:xfrm>
          <a:prstGeom prst="rect">
            <a:avLst/>
          </a:prstGeom>
        </p:spPr>
      </p:pic>
      <p:pic>
        <p:nvPicPr>
          <p:cNvPr id="11" name="Immagine 10"/>
          <p:cNvPicPr>
            <a:picLocks noChangeAspect="1"/>
          </p:cNvPicPr>
          <p:nvPr/>
        </p:nvPicPr>
        <p:blipFill>
          <a:blip r:embed="rId4"/>
          <a:stretch>
            <a:fillRect/>
          </a:stretch>
        </p:blipFill>
        <p:spPr>
          <a:xfrm>
            <a:off x="9601200" y="2901812"/>
            <a:ext cx="619125" cy="565288"/>
          </a:xfrm>
          <a:prstGeom prst="rect">
            <a:avLst/>
          </a:prstGeom>
        </p:spPr>
      </p:pic>
      <p:pic>
        <p:nvPicPr>
          <p:cNvPr id="22" name="Immagine 21"/>
          <p:cNvPicPr>
            <a:picLocks noChangeAspect="1"/>
          </p:cNvPicPr>
          <p:nvPr/>
        </p:nvPicPr>
        <p:blipFill>
          <a:blip r:embed="rId5"/>
          <a:stretch>
            <a:fillRect/>
          </a:stretch>
        </p:blipFill>
        <p:spPr>
          <a:xfrm>
            <a:off x="2422444" y="2933700"/>
            <a:ext cx="549356" cy="532189"/>
          </a:xfrm>
          <a:prstGeom prst="rect">
            <a:avLst/>
          </a:prstGeom>
        </p:spPr>
      </p:pic>
      <p:sp>
        <p:nvSpPr>
          <p:cNvPr id="23" name="CasellaDiTesto 22">
            <a:extLst>
              <a:ext uri="{FF2B5EF4-FFF2-40B4-BE49-F238E27FC236}">
                <a16:creationId xmlns:a16="http://schemas.microsoft.com/office/drawing/2014/main" id="{C42946DE-FC65-4998-B172-2226DBCFDA4B}"/>
              </a:ext>
            </a:extLst>
          </p:cNvPr>
          <p:cNvSpPr txBox="1"/>
          <p:nvPr/>
        </p:nvSpPr>
        <p:spPr>
          <a:xfrm>
            <a:off x="497150" y="1103932"/>
            <a:ext cx="135998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Ejemplos</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de DPI</a:t>
            </a:r>
          </a:p>
        </p:txBody>
      </p:sp>
      <p:sp>
        <p:nvSpPr>
          <p:cNvPr id="24" name="Rettangolo 23">
            <a:extLst>
              <a:ext uri="{FF2B5EF4-FFF2-40B4-BE49-F238E27FC236}">
                <a16:creationId xmlns:a16="http://schemas.microsoft.com/office/drawing/2014/main" id="{92439129-E7B7-4527-966F-421049EEB89E}"/>
              </a:ext>
            </a:extLst>
          </p:cNvPr>
          <p:cNvSpPr/>
          <p:nvPr/>
        </p:nvSpPr>
        <p:spPr>
          <a:xfrm>
            <a:off x="497150" y="398562"/>
            <a:ext cx="9039654" cy="707886"/>
          </a:xfrm>
          <a:prstGeom prst="rect">
            <a:avLst/>
          </a:prstGeom>
        </p:spPr>
        <p:txBody>
          <a:bodyPr wrap="none">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1: DPI y comercio internacional</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Picture 4">
            <a:extLst>
              <a:ext uri="{FF2B5EF4-FFF2-40B4-BE49-F238E27FC236}">
                <a16:creationId xmlns:a16="http://schemas.microsoft.com/office/drawing/2014/main" id="{0E6E6767-16CF-2C9F-6FF9-22A730C4601B}"/>
              </a:ext>
            </a:extLst>
          </p:cNvPr>
          <p:cNvPicPr>
            <a:picLocks noChangeAspect="1"/>
          </p:cNvPicPr>
          <p:nvPr/>
        </p:nvPicPr>
        <p:blipFill rotWithShape="1">
          <a:blip r:embed="rId6"/>
          <a:srcRect l="6345" t="7153" r="2792" b="6568"/>
          <a:stretch/>
        </p:blipFill>
        <p:spPr>
          <a:xfrm>
            <a:off x="12268200" y="361104"/>
            <a:ext cx="3428995" cy="2001738"/>
          </a:xfrm>
          <a:prstGeom prst="rect">
            <a:avLst/>
          </a:prstGeom>
        </p:spPr>
      </p:pic>
    </p:spTree>
    <p:extLst>
      <p:ext uri="{BB962C8B-B14F-4D97-AF65-F5344CB8AC3E}">
        <p14:creationId xmlns:p14="http://schemas.microsoft.com/office/powerpoint/2010/main" val="931545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3862596"/>
          </a:xfrm>
          <a:prstGeom prst="rect">
            <a:avLst/>
          </a:prstGeom>
          <a:noFill/>
        </p:spPr>
        <p:txBody>
          <a:bodyPr wrap="square" rtlCol="0">
            <a:spAutoFit/>
          </a:bodyPr>
          <a:lstStyle/>
          <a:p>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Si usted es el único titular de una patente, la invención a la que se aplica la patente no puede ser utilizada (es decir, distribuida, importada, vendida, fabricada) sin su consentimiento formal. </a:t>
            </a:r>
            <a:b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br>
            <a:b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La patente permanece en vigor con todos sus efectos durante un periodo de 20 años a partir del momento de su solicitud.</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25428F14-25ED-43DA-7F9A-9BB54D0C93D2}"/>
              </a:ext>
            </a:extLst>
          </p:cNvPr>
          <p:cNvSpPr txBox="1"/>
          <p:nvPr/>
        </p:nvSpPr>
        <p:spPr>
          <a:xfrm>
            <a:off x="497150" y="1104900"/>
            <a:ext cx="147428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Ejemplos</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de DPI </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Patentes</a:t>
            </a:r>
            <a:r>
              <a:rPr lang="en-US" sz="4000" b="1" dirty="0">
                <a:solidFill>
                  <a:srgbClr val="E076D1"/>
                </a:solidFill>
              </a:rPr>
              <a:t> </a:t>
            </a:r>
          </a:p>
        </p:txBody>
      </p:sp>
      <p:sp>
        <p:nvSpPr>
          <p:cNvPr id="8" name="Rettangolo 7">
            <a:extLst>
              <a:ext uri="{FF2B5EF4-FFF2-40B4-BE49-F238E27FC236}">
                <a16:creationId xmlns:a16="http://schemas.microsoft.com/office/drawing/2014/main" id="{5AE414B7-CF0B-4401-ACAC-869C8B7213C2}"/>
              </a:ext>
            </a:extLst>
          </p:cNvPr>
          <p:cNvSpPr/>
          <p:nvPr/>
        </p:nvSpPr>
        <p:spPr>
          <a:xfrm>
            <a:off x="497150" y="398562"/>
            <a:ext cx="9039654" cy="707886"/>
          </a:xfrm>
          <a:prstGeom prst="rect">
            <a:avLst/>
          </a:prstGeom>
        </p:spPr>
        <p:txBody>
          <a:bodyPr wrap="none">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1: DPI y comercio internacional</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Picture 2">
            <a:extLst>
              <a:ext uri="{FF2B5EF4-FFF2-40B4-BE49-F238E27FC236}">
                <a16:creationId xmlns:a16="http://schemas.microsoft.com/office/drawing/2014/main" id="{0F355D49-533E-7F65-B051-546CE159406C}"/>
              </a:ext>
            </a:extLst>
          </p:cNvPr>
          <p:cNvPicPr>
            <a:picLocks noChangeAspect="1"/>
          </p:cNvPicPr>
          <p:nvPr/>
        </p:nvPicPr>
        <p:blipFill>
          <a:blip r:embed="rId2"/>
          <a:stretch>
            <a:fillRect/>
          </a:stretch>
        </p:blipFill>
        <p:spPr>
          <a:xfrm>
            <a:off x="14004311" y="5269704"/>
            <a:ext cx="3918767" cy="2330545"/>
          </a:xfrm>
          <a:prstGeom prst="rect">
            <a:avLst/>
          </a:prstGeom>
        </p:spPr>
      </p:pic>
      <p:grpSp>
        <p:nvGrpSpPr>
          <p:cNvPr id="6" name="Gruppo 5">
            <a:extLst>
              <a:ext uri="{FF2B5EF4-FFF2-40B4-BE49-F238E27FC236}">
                <a16:creationId xmlns:a16="http://schemas.microsoft.com/office/drawing/2014/main" id="{BF189A47-CABC-4AC3-A5B3-7F5584B1D787}"/>
              </a:ext>
            </a:extLst>
          </p:cNvPr>
          <p:cNvGrpSpPr/>
          <p:nvPr/>
        </p:nvGrpSpPr>
        <p:grpSpPr>
          <a:xfrm>
            <a:off x="1219200" y="6210300"/>
            <a:ext cx="13057602" cy="2054989"/>
            <a:chOff x="12858" y="1171857"/>
            <a:chExt cx="3843337" cy="2738377"/>
          </a:xfrm>
        </p:grpSpPr>
        <p:sp>
          <p:nvSpPr>
            <p:cNvPr id="9" name="Rettangolo arrotondato 15">
              <a:extLst>
                <a:ext uri="{FF2B5EF4-FFF2-40B4-BE49-F238E27FC236}">
                  <a16:creationId xmlns:a16="http://schemas.microsoft.com/office/drawing/2014/main" id="{A96EB8CD-BA5B-4B0E-8E75-EB3A18199D86}"/>
                </a:ext>
              </a:extLst>
            </p:cNvPr>
            <p:cNvSpPr/>
            <p:nvPr/>
          </p:nvSpPr>
          <p:spPr>
            <a:xfrm>
              <a:off x="12858" y="1171857"/>
              <a:ext cx="3843337" cy="2738377"/>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0" name="CasellaDiTesto 9">
              <a:extLst>
                <a:ext uri="{FF2B5EF4-FFF2-40B4-BE49-F238E27FC236}">
                  <a16:creationId xmlns:a16="http://schemas.microsoft.com/office/drawing/2014/main" id="{2BDFE02E-4A34-4A55-A601-7939B1E4C443}"/>
                </a:ext>
              </a:extLst>
            </p:cNvPr>
            <p:cNvSpPr txBox="1"/>
            <p:nvPr/>
          </p:nvSpPr>
          <p:spPr>
            <a:xfrm>
              <a:off x="93062" y="1252061"/>
              <a:ext cx="3682929" cy="257796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defTabSz="1066800">
                <a:lnSpc>
                  <a:spcPct val="90000"/>
                </a:lnSpc>
                <a:spcBef>
                  <a:spcPct val="0"/>
                </a:spcBef>
                <a:spcAft>
                  <a:spcPct val="35000"/>
                </a:spcAft>
              </a:pP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Las </a:t>
              </a:r>
              <a:r>
                <a:rPr lang="en-US" sz="3600" dirty="0" err="1">
                  <a:latin typeface="Microsoft Sans Serif" panose="020B0604020202020204" pitchFamily="34" charset="0"/>
                  <a:ea typeface="Microsoft Sans Serif" panose="020B0604020202020204" pitchFamily="34" charset="0"/>
                  <a:cs typeface="Microsoft Sans Serif" panose="020B0604020202020204" pitchFamily="34" charset="0"/>
                </a:rPr>
                <a:t>patentes</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6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no son </a:t>
              </a:r>
              <a:r>
                <a:rPr lang="es-ES" sz="3600" dirty="0">
                  <a:latin typeface="Microsoft Sans Serif" panose="020B0604020202020204" pitchFamily="34" charset="0"/>
                  <a:ea typeface="Microsoft Sans Serif" panose="020B0604020202020204" pitchFamily="34" charset="0"/>
                  <a:cs typeface="Microsoft Sans Serif" panose="020B0604020202020204" pitchFamily="34" charset="0"/>
                </a:rPr>
                <a:t>válidas en todos los países: los derechos que garantiza una patente determinada se limitan al país de aplicación, y de conformidad con la legislación territorial determinada (si existe).</a:t>
              </a:r>
              <a:endPar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spTree>
    <p:extLst>
      <p:ext uri="{BB962C8B-B14F-4D97-AF65-F5344CB8AC3E}">
        <p14:creationId xmlns:p14="http://schemas.microsoft.com/office/powerpoint/2010/main" val="13153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3178778"/>
            <a:ext cx="11694850" cy="2631490"/>
          </a:xfrm>
          <a:prstGeom prst="rect">
            <a:avLst/>
          </a:prstGeom>
          <a:noFill/>
        </p:spPr>
        <p:txBody>
          <a:bodyPr wrap="square" rtlCol="0">
            <a:spAutoFit/>
          </a:bodyPr>
          <a:lstStyle/>
          <a:p>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En términos generales, los derechos de autor se aplican a las obras que suelen denominarse productos "creativos", pero </a:t>
            </a:r>
            <a:r>
              <a:rPr lang="es-ES" sz="35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no</a:t>
            </a:r>
            <a:r>
              <a:rPr lang="es-ES" sz="3500" dirty="0">
                <a:latin typeface="Microsoft Sans Serif" panose="020B0604020202020204" pitchFamily="34" charset="0"/>
                <a:ea typeface="Microsoft Sans Serif" panose="020B0604020202020204" pitchFamily="34" charset="0"/>
                <a:cs typeface="Microsoft Sans Serif" panose="020B0604020202020204" pitchFamily="34" charset="0"/>
              </a:rPr>
              <a:t> a las ideas, metodologías y procesos que conducen a su creación.</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2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25428F14-25ED-43DA-7F9A-9BB54D0C93D2}"/>
              </a:ext>
            </a:extLst>
          </p:cNvPr>
          <p:cNvSpPr txBox="1"/>
          <p:nvPr/>
        </p:nvSpPr>
        <p:spPr>
          <a:xfrm>
            <a:off x="497150" y="1104900"/>
            <a:ext cx="13599850" cy="707886"/>
          </a:xfrm>
          <a:prstGeom prst="rect">
            <a:avLst/>
          </a:prstGeom>
          <a:noFill/>
        </p:spPr>
        <p:txBody>
          <a:bodyPr wrap="square" rtlCol="0">
            <a:spAutoFit/>
          </a:bodyPr>
          <a:lstStyle/>
          <a:p>
            <a:r>
              <a:rPr lang="en-US" sz="4000" b="1" dirty="0" err="1">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Sección</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latin typeface="Microsoft Sans Serif" panose="020B0604020202020204" pitchFamily="34" charset="0"/>
                <a:ea typeface="Microsoft Sans Serif" panose="020B0604020202020204" pitchFamily="34" charset="0"/>
                <a:cs typeface="Microsoft Sans Serif" panose="020B0604020202020204" pitchFamily="34" charset="0"/>
              </a:rPr>
              <a:t>Ejemplos</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 de DPI </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Copyrights</a:t>
            </a:r>
            <a:r>
              <a:rPr lang="en-US" sz="4000" b="1" dirty="0">
                <a:solidFill>
                  <a:srgbClr val="E076D1"/>
                </a:solidFill>
              </a:rPr>
              <a:t> </a:t>
            </a:r>
          </a:p>
        </p:txBody>
      </p:sp>
      <p:pic>
        <p:nvPicPr>
          <p:cNvPr id="4" name="Picture 3">
            <a:extLst>
              <a:ext uri="{FF2B5EF4-FFF2-40B4-BE49-F238E27FC236}">
                <a16:creationId xmlns:a16="http://schemas.microsoft.com/office/drawing/2014/main" id="{DAF52D4D-FC03-6839-3574-AE4451743753}"/>
              </a:ext>
            </a:extLst>
          </p:cNvPr>
          <p:cNvPicPr>
            <a:picLocks noChangeAspect="1"/>
          </p:cNvPicPr>
          <p:nvPr/>
        </p:nvPicPr>
        <p:blipFill>
          <a:blip r:embed="rId2"/>
          <a:stretch>
            <a:fillRect/>
          </a:stretch>
        </p:blipFill>
        <p:spPr>
          <a:xfrm>
            <a:off x="12047754" y="5338230"/>
            <a:ext cx="5539880" cy="3198759"/>
          </a:xfrm>
          <a:prstGeom prst="rect">
            <a:avLst/>
          </a:prstGeom>
        </p:spPr>
      </p:pic>
      <p:grpSp>
        <p:nvGrpSpPr>
          <p:cNvPr id="10" name="Gruppo 9">
            <a:extLst>
              <a:ext uri="{FF2B5EF4-FFF2-40B4-BE49-F238E27FC236}">
                <a16:creationId xmlns:a16="http://schemas.microsoft.com/office/drawing/2014/main" id="{1A93EF82-CDD0-45F1-9BC6-A3B8E9B4D60C}"/>
              </a:ext>
            </a:extLst>
          </p:cNvPr>
          <p:cNvGrpSpPr/>
          <p:nvPr/>
        </p:nvGrpSpPr>
        <p:grpSpPr>
          <a:xfrm>
            <a:off x="3886200" y="6282305"/>
            <a:ext cx="8763000" cy="2054989"/>
            <a:chOff x="12858" y="1171857"/>
            <a:chExt cx="3843337" cy="2738377"/>
          </a:xfrm>
        </p:grpSpPr>
        <p:sp>
          <p:nvSpPr>
            <p:cNvPr id="14" name="Rettangolo arrotondato 15">
              <a:extLst>
                <a:ext uri="{FF2B5EF4-FFF2-40B4-BE49-F238E27FC236}">
                  <a16:creationId xmlns:a16="http://schemas.microsoft.com/office/drawing/2014/main" id="{0E28B2A2-CA61-4A11-AA59-471FFB9AD800}"/>
                </a:ext>
              </a:extLst>
            </p:cNvPr>
            <p:cNvSpPr/>
            <p:nvPr/>
          </p:nvSpPr>
          <p:spPr>
            <a:xfrm>
              <a:off x="12858" y="1171857"/>
              <a:ext cx="3843337" cy="2738377"/>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5" name="CasellaDiTesto 14">
              <a:extLst>
                <a:ext uri="{FF2B5EF4-FFF2-40B4-BE49-F238E27FC236}">
                  <a16:creationId xmlns:a16="http://schemas.microsoft.com/office/drawing/2014/main" id="{708595DA-AA93-4BF4-8F73-DFE5614105E3}"/>
                </a:ext>
              </a:extLst>
            </p:cNvPr>
            <p:cNvSpPr txBox="1"/>
            <p:nvPr/>
          </p:nvSpPr>
          <p:spPr>
            <a:xfrm>
              <a:off x="93062" y="1252061"/>
              <a:ext cx="3682929" cy="257796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algn="just" defTabSz="1066800">
                <a:lnSpc>
                  <a:spcPct val="90000"/>
                </a:lnSpc>
                <a:spcBef>
                  <a:spcPct val="0"/>
                </a:spcBef>
                <a:spcAft>
                  <a:spcPct val="35000"/>
                </a:spcAft>
              </a:pPr>
              <a:endPar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sp>
        <p:nvSpPr>
          <p:cNvPr id="6" name="Rettangolo 5">
            <a:extLst>
              <a:ext uri="{FF2B5EF4-FFF2-40B4-BE49-F238E27FC236}">
                <a16:creationId xmlns:a16="http://schemas.microsoft.com/office/drawing/2014/main" id="{D9FF82F9-7E60-41DE-B004-709E3A32CE22}"/>
              </a:ext>
            </a:extLst>
          </p:cNvPr>
          <p:cNvSpPr/>
          <p:nvPr/>
        </p:nvSpPr>
        <p:spPr>
          <a:xfrm>
            <a:off x="4019032" y="6282305"/>
            <a:ext cx="9144000" cy="2062103"/>
          </a:xfrm>
          <a:prstGeom prst="rect">
            <a:avLst/>
          </a:prstGeom>
        </p:spPr>
        <p:txBody>
          <a:bodyPr>
            <a:spAutoFit/>
          </a:bodyPr>
          <a:lstStyle/>
          <a:p>
            <a:r>
              <a:rPr lang="es-ES" sz="32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rPr>
              <a:t>Grabación</a:t>
            </a:r>
            <a:br>
              <a:rPr lang="es-ES" sz="32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s-ES" sz="32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rPr>
              <a:t>Difusión</a:t>
            </a:r>
            <a:br>
              <a:rPr lang="es-ES" sz="32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s-ES" sz="32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rPr>
              <a:t>Espectáculos públicos</a:t>
            </a:r>
            <a:br>
              <a:rPr lang="es-ES" sz="32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s-ES" sz="32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rPr>
              <a:t>Varios (reproducción en diversas formas)</a:t>
            </a:r>
            <a:endParaRPr lang="en-US" sz="32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1" name="Rettangolo 7">
            <a:extLst>
              <a:ext uri="{FF2B5EF4-FFF2-40B4-BE49-F238E27FC236}">
                <a16:creationId xmlns:a16="http://schemas.microsoft.com/office/drawing/2014/main" id="{0B74C2AB-DDBA-4EB6-9834-CD340939DFA6}"/>
              </a:ext>
            </a:extLst>
          </p:cNvPr>
          <p:cNvSpPr/>
          <p:nvPr/>
        </p:nvSpPr>
        <p:spPr>
          <a:xfrm>
            <a:off x="497150" y="398562"/>
            <a:ext cx="9039654" cy="707886"/>
          </a:xfrm>
          <a:prstGeom prst="rect">
            <a:avLst/>
          </a:prstGeom>
        </p:spPr>
        <p:txBody>
          <a:bodyPr wrap="none">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1: DPI y comercio internacional</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803287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961</TotalTime>
  <Words>1881</Words>
  <Application>Microsoft Office PowerPoint</Application>
  <PresentationFormat>Personalizado</PresentationFormat>
  <Paragraphs>153</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21</vt:i4>
      </vt:variant>
    </vt:vector>
  </HeadingPairs>
  <TitlesOfParts>
    <vt:vector size="26" baseType="lpstr">
      <vt:lpstr>Arial</vt:lpstr>
      <vt:lpstr>Calibri</vt:lpstr>
      <vt:lpstr>Microsoft Sans Serif</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E4F PPT TEMPLATE</dc:title>
  <dc:creator>Monia Coppola</dc:creator>
  <cp:keywords>DAE5WsvJFTY,BAEXurJiHZU</cp:keywords>
  <cp:lastModifiedBy>Javier Serón Molina</cp:lastModifiedBy>
  <cp:revision>75</cp:revision>
  <dcterms:created xsi:type="dcterms:W3CDTF">2022-02-25T10:54:18Z</dcterms:created>
  <dcterms:modified xsi:type="dcterms:W3CDTF">2023-01-04T11:50:49Z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2022-02-25T00:00:00Z</vt:filetime>
  </property>
  <property fmtid="{D5CDD505-2E9C-101B-9397-08002B2CF9AE}" pid="3" name="Creator">
    <vt:lpwstr>Canva</vt:lpwstr>
  </property>
  <property fmtid="{D5CDD505-2E9C-101B-9397-08002B2CF9AE}" pid="4" name="LastSaved">
    <vt:filetime>2022-02-25T00:00:00Z</vt:filetime>
  </property>
</Properties>
</file>