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268" r:id="rId5"/>
    <p:sldId id="269" r:id="rId6"/>
    <p:sldId id="273" r:id="rId7"/>
    <p:sldId id="284" r:id="rId8"/>
    <p:sldId id="274" r:id="rId9"/>
    <p:sldId id="275" r:id="rId10"/>
    <p:sldId id="276" r:id="rId11"/>
    <p:sldId id="285" r:id="rId12"/>
    <p:sldId id="277" r:id="rId13"/>
    <p:sldId id="278" r:id="rId14"/>
    <p:sldId id="279" r:id="rId15"/>
    <p:sldId id="270" r:id="rId16"/>
    <p:sldId id="283" r:id="rId17"/>
    <p:sldId id="271" r:id="rId18"/>
    <p:sldId id="280" r:id="rId19"/>
    <p:sldId id="281" r:id="rId20"/>
    <p:sldId id="282" r:id="rId21"/>
    <p:sldId id="272" r:id="rId22"/>
    <p:sldId id="259" r:id="rId23"/>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a Messana" initials="AM" lastIdx="3" clrIdx="0">
    <p:extLst>
      <p:ext uri="{19B8F6BF-5375-455C-9EA6-DF929625EA0E}">
        <p15:presenceInfo xmlns:p15="http://schemas.microsoft.com/office/powerpoint/2012/main" userId="S-1-5-21-2922218411-3787962101-831138860-4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E076D1"/>
    <a:srgbClr val="F5D3F0"/>
    <a:srgbClr val="FFECFC"/>
    <a:srgbClr val="ECAAE3"/>
    <a:srgbClr val="E58B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9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4f-network.e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wipo.int/madrid/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eur-lex.europa.eu/legal-content/EN/ALL/?uri=celex:32008R0593"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4f-network.e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wipo.int/about-ip/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wipo.int/about-ip/en/"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3505200" y="6438900"/>
            <a:ext cx="11277600" cy="1446550"/>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Training module title</a:t>
            </a:r>
            <a:r>
              <a:rPr lang="en-US"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ctr">
              <a:spcBef>
                <a:spcPts val="5"/>
              </a:spcBef>
              <a:tabLst>
                <a:tab pos="1205230" algn="l"/>
                <a:tab pos="1926589" algn="l"/>
                <a:tab pos="2915920" algn="l"/>
                <a:tab pos="3444875" algn="l"/>
                <a:tab pos="4383405" algn="l"/>
                <a:tab pos="6796405" algn="l"/>
              </a:tabLst>
              <a:defRPr/>
            </a:pPr>
            <a:r>
              <a:rPr lang="en-GB"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Customs, International IPR, Legal Aspects </a:t>
            </a:r>
          </a:p>
        </p:txBody>
      </p:sp>
      <p:sp>
        <p:nvSpPr>
          <p:cNvPr id="10" name="CuadroTexto 9">
            <a:extLst>
              <a:ext uri="{FF2B5EF4-FFF2-40B4-BE49-F238E27FC236}">
                <a16:creationId xmlns:a16="http://schemas.microsoft.com/office/drawing/2014/main" id="{F8FF77D8-BE9E-336F-6009-FF57C57DF311}"/>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4">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11" name="Imagen 10">
            <a:extLst>
              <a:ext uri="{FF2B5EF4-FFF2-40B4-BE49-F238E27FC236}">
                <a16:creationId xmlns:a16="http://schemas.microsoft.com/office/drawing/2014/main" id="{7DD2F895-7262-9633-90DA-F2BB33FD25B8}"/>
              </a:ext>
            </a:extLst>
          </p:cNvPr>
          <p:cNvPicPr>
            <a:picLocks noChangeAspect="1"/>
          </p:cNvPicPr>
          <p:nvPr/>
        </p:nvPicPr>
        <p:blipFill>
          <a:blip r:embed="rId5"/>
          <a:stretch>
            <a:fillRect/>
          </a:stretch>
        </p:blipFill>
        <p:spPr>
          <a:xfrm>
            <a:off x="7239000" y="5748635"/>
            <a:ext cx="472319" cy="4616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3708708"/>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The owner of the copyright acquires two rights:</a:t>
            </a:r>
          </a:p>
          <a:p>
            <a:pPr algn="just"/>
            <a:endPar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ECONOMIC rights – the owner can claim the financial rewords from the </a:t>
            </a:r>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use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of the artwork from others</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MORAL rights – the owner can claim non economic related rewards from the 	use of the artwork from others (i.e. authorship, status and recognition)</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Examples of IPR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Copyrights</a:t>
            </a:r>
            <a:r>
              <a:rPr lang="en-US" sz="4000" b="1" dirty="0">
                <a:solidFill>
                  <a:srgbClr val="E076D1"/>
                </a:solidFill>
              </a:rPr>
              <a:t> </a:t>
            </a:r>
          </a:p>
        </p:txBody>
      </p:sp>
      <p:pic>
        <p:nvPicPr>
          <p:cNvPr id="8"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5" y="3216741"/>
            <a:ext cx="435185" cy="510356"/>
          </a:xfrm>
          <a:prstGeom prst="rect">
            <a:avLst/>
          </a:prstGeom>
        </p:spPr>
      </p:pic>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4" y="4760470"/>
            <a:ext cx="435185" cy="510356"/>
          </a:xfrm>
          <a:prstGeom prst="rect">
            <a:avLst/>
          </a:prstGeom>
        </p:spPr>
      </p:pic>
      <p:sp>
        <p:nvSpPr>
          <p:cNvPr id="13" name="Rettangolo 12">
            <a:extLst>
              <a:ext uri="{FF2B5EF4-FFF2-40B4-BE49-F238E27FC236}">
                <a16:creationId xmlns:a16="http://schemas.microsoft.com/office/drawing/2014/main" id="{5F450C45-1220-4FC8-8A0E-ACE7C30C0166}"/>
              </a:ext>
            </a:extLst>
          </p:cNvPr>
          <p:cNvSpPr/>
          <p:nvPr/>
        </p:nvSpPr>
        <p:spPr>
          <a:xfrm>
            <a:off x="497150" y="398562"/>
            <a:ext cx="8093882"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IPR and International Trade</a:t>
            </a:r>
          </a:p>
        </p:txBody>
      </p:sp>
      <p:sp>
        <p:nvSpPr>
          <p:cNvPr id="10" name="Rettangolo arrotondato 15">
            <a:extLst>
              <a:ext uri="{FF2B5EF4-FFF2-40B4-BE49-F238E27FC236}">
                <a16:creationId xmlns:a16="http://schemas.microsoft.com/office/drawing/2014/main" id="{156CE2F5-054A-432F-97A0-0C93B07484AE}"/>
              </a:ext>
            </a:extLst>
          </p:cNvPr>
          <p:cNvSpPr/>
          <p:nvPr/>
        </p:nvSpPr>
        <p:spPr>
          <a:xfrm>
            <a:off x="4753126" y="6579632"/>
            <a:ext cx="13057602" cy="179206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txBody>
          <a:bodyPr/>
          <a:lstStyle/>
          <a:p>
            <a:pPr algn="just"/>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Please note that although copyright protection is obtained without formal registration, most countries have in place their own validation system put in place to avoid any unpleasant dispute</a:t>
            </a:r>
          </a:p>
        </p:txBody>
      </p:sp>
    </p:spTree>
    <p:extLst>
      <p:ext uri="{BB962C8B-B14F-4D97-AF65-F5344CB8AC3E}">
        <p14:creationId xmlns:p14="http://schemas.microsoft.com/office/powerpoint/2010/main" val="362301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4401205"/>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Trademark protection lasts for 10 years, and can be renewed as many times as possible – upon payment of a fee.</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The application for trademarks is done at national / territorial level, and remains in force limited to the region of application.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For registration at international level, you can register your trademark in each national office you are interested of or by application through </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WIPO</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Examples of IPR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Trademarks</a:t>
            </a:r>
            <a:r>
              <a:rPr lang="en-US" sz="4000" b="1" dirty="0">
                <a:solidFill>
                  <a:srgbClr val="E076D1"/>
                </a:solidFill>
              </a:rPr>
              <a:t> </a:t>
            </a:r>
          </a:p>
        </p:txBody>
      </p:sp>
      <p:sp>
        <p:nvSpPr>
          <p:cNvPr id="8" name="Rettangolo 7">
            <a:extLst>
              <a:ext uri="{FF2B5EF4-FFF2-40B4-BE49-F238E27FC236}">
                <a16:creationId xmlns:a16="http://schemas.microsoft.com/office/drawing/2014/main" id="{7ABBC5D6-1EF8-4E57-A9E7-FAD5E80B2E16}"/>
              </a:ext>
            </a:extLst>
          </p:cNvPr>
          <p:cNvSpPr/>
          <p:nvPr/>
        </p:nvSpPr>
        <p:spPr>
          <a:xfrm>
            <a:off x="497150" y="398562"/>
            <a:ext cx="8093882"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IPR and International Trade</a:t>
            </a:r>
          </a:p>
        </p:txBody>
      </p:sp>
    </p:spTree>
    <p:extLst>
      <p:ext uri="{BB962C8B-B14F-4D97-AF65-F5344CB8AC3E}">
        <p14:creationId xmlns:p14="http://schemas.microsoft.com/office/powerpoint/2010/main" val="62372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6555641"/>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In order to qualify as a trade secret, the underlying information / communication needs to have three distinguishing features:</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Of Economic value (commercial and technical information that guarantees 	for a competitive edge)</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Known only to few / a selected group of people</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Unequivocally wanted secret / not disclosed by the owner(s)</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Other common trade secrets might include: financial info, chemical formula, codes and any other sort of sensate date to public disclosure.</a:t>
            </a: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Examples of IPR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Trade secrets </a:t>
            </a:r>
            <a:endParaRPr lang="en-US" sz="4000" b="1" dirty="0">
              <a:solidFill>
                <a:srgbClr val="E076D1"/>
              </a:solidFill>
            </a:endParaRPr>
          </a:p>
        </p:txBody>
      </p:sp>
      <p:pic>
        <p:nvPicPr>
          <p:cNvPr id="8"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5395144"/>
            <a:ext cx="435185" cy="510356"/>
          </a:xfrm>
          <a:prstGeom prst="rect">
            <a:avLst/>
          </a:prstGeom>
        </p:spPr>
      </p:pic>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6538144"/>
            <a:ext cx="435185" cy="510356"/>
          </a:xfrm>
          <a:prstGeom prst="rect">
            <a:avLst/>
          </a:prstGeom>
        </p:spPr>
      </p:pic>
      <p:pic>
        <p:nvPicPr>
          <p:cNvPr id="10"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2559" y="3848100"/>
            <a:ext cx="435185" cy="510356"/>
          </a:xfrm>
          <a:prstGeom prst="rect">
            <a:avLst/>
          </a:prstGeom>
        </p:spPr>
      </p:pic>
      <p:sp>
        <p:nvSpPr>
          <p:cNvPr id="11" name="Rettangolo 10">
            <a:extLst>
              <a:ext uri="{FF2B5EF4-FFF2-40B4-BE49-F238E27FC236}">
                <a16:creationId xmlns:a16="http://schemas.microsoft.com/office/drawing/2014/main" id="{56CED5BB-F0C4-4076-88DE-22327000BB9E}"/>
              </a:ext>
            </a:extLst>
          </p:cNvPr>
          <p:cNvSpPr/>
          <p:nvPr/>
        </p:nvSpPr>
        <p:spPr>
          <a:xfrm>
            <a:off x="497150" y="398562"/>
            <a:ext cx="8093882"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IPR and International Trade</a:t>
            </a:r>
          </a:p>
        </p:txBody>
      </p:sp>
    </p:spTree>
    <p:extLst>
      <p:ext uri="{BB962C8B-B14F-4D97-AF65-F5344CB8AC3E}">
        <p14:creationId xmlns:p14="http://schemas.microsoft.com/office/powerpoint/2010/main" val="238471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6555641"/>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Typical of agri-food and handicraft products: industries in which the place of origin of the good stands as an </a:t>
            </a:r>
            <a:r>
              <a:rPr lang="en-US" sz="3500" i="1" dirty="0">
                <a:latin typeface="Microsoft Sans Serif" panose="020B0604020202020204" pitchFamily="34" charset="0"/>
                <a:ea typeface="Microsoft Sans Serif" panose="020B0604020202020204" pitchFamily="34" charset="0"/>
                <a:cs typeface="Microsoft Sans Serif" panose="020B0604020202020204" pitchFamily="34" charset="0"/>
              </a:rPr>
              <a:t>assurance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for its quality, performance and uniqueness.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The GI owner is allowed to use the geographical indication in communicating, marketing and branding the product, but cannot prevent others from using the some production techniques for instance.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GIs applies to any instance in which there is a clear, recognizable and popular connection between the product and the place of origin.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61906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Examples of IPR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Geographical indications </a:t>
            </a:r>
            <a:endParaRPr lang="en-US" sz="4000" b="1" dirty="0">
              <a:solidFill>
                <a:srgbClr val="E076D1"/>
              </a:solidFill>
            </a:endParaRPr>
          </a:p>
        </p:txBody>
      </p:sp>
      <p:sp>
        <p:nvSpPr>
          <p:cNvPr id="8" name="Rettangolo 7">
            <a:extLst>
              <a:ext uri="{FF2B5EF4-FFF2-40B4-BE49-F238E27FC236}">
                <a16:creationId xmlns:a16="http://schemas.microsoft.com/office/drawing/2014/main" id="{AAA04D53-6D81-4115-917D-A875C894D3EB}"/>
              </a:ext>
            </a:extLst>
          </p:cNvPr>
          <p:cNvSpPr/>
          <p:nvPr/>
        </p:nvSpPr>
        <p:spPr>
          <a:xfrm>
            <a:off x="497150" y="398562"/>
            <a:ext cx="8093882"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IPR and International Trade</a:t>
            </a:r>
          </a:p>
        </p:txBody>
      </p:sp>
    </p:spTree>
    <p:extLst>
      <p:ext uri="{BB962C8B-B14F-4D97-AF65-F5344CB8AC3E}">
        <p14:creationId xmlns:p14="http://schemas.microsoft.com/office/powerpoint/2010/main" val="1274063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1169551"/>
          </a:xfrm>
          <a:prstGeom prst="rect">
            <a:avLst/>
          </a:prstGeom>
          <a:noFill/>
        </p:spPr>
        <p:txBody>
          <a:bodyPr wrap="square" rtlCol="0">
            <a:spAutoFit/>
          </a:bodyPr>
          <a:lstStyle/>
          <a:p>
            <a:pPr algn="just"/>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Infringement, counterfeiting, and theft of trade secrets are examples of serious intellectual property infractions. Other “traditional” violation scenarios include:</a:t>
            </a:r>
            <a:endParaRPr lang="en-US" sz="3500" dirty="0">
              <a:cs typeface="Arial" panose="020B0604020202020204" pitchFamily="34" charset="0"/>
            </a:endParaRPr>
          </a:p>
        </p:txBody>
      </p:sp>
      <p:grpSp>
        <p:nvGrpSpPr>
          <p:cNvPr id="7" name="Gruppo 6"/>
          <p:cNvGrpSpPr/>
          <p:nvPr/>
        </p:nvGrpSpPr>
        <p:grpSpPr>
          <a:xfrm>
            <a:off x="1841659" y="3774311"/>
            <a:ext cx="3843337" cy="2738377"/>
            <a:chOff x="12858" y="1171857"/>
            <a:chExt cx="3843337" cy="2738377"/>
          </a:xfrm>
        </p:grpSpPr>
        <p:sp>
          <p:nvSpPr>
            <p:cNvPr id="16" name="Rettangolo arrotondato 15"/>
            <p:cNvSpPr/>
            <p:nvPr/>
          </p:nvSpPr>
          <p:spPr>
            <a:xfrm>
              <a:off x="12858"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7" name="CasellaDiTesto 16"/>
            <p:cNvSpPr txBox="1"/>
            <p:nvPr/>
          </p:nvSpPr>
          <p:spPr>
            <a:xfrm>
              <a:off x="93062"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GB" sz="2400" b="1" kern="1200" noProof="0" dirty="0">
                  <a:solidFill>
                    <a:srgbClr val="B05894"/>
                  </a:solidFill>
                  <a:latin typeface="Microsoft Sans Serif" panose="020B0604020202020204" pitchFamily="34" charset="0"/>
                  <a:cs typeface="Microsoft Sans Serif" panose="020B0604020202020204" pitchFamily="34" charset="0"/>
                </a:rPr>
                <a:t>Falsification</a:t>
              </a:r>
              <a:r>
                <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a:p>
              <a:pPr lvl="0" algn="just" defTabSz="1066800">
                <a:lnSpc>
                  <a:spcPct val="90000"/>
                </a:lnSpc>
                <a:spcBef>
                  <a:spcPct val="0"/>
                </a:spcBef>
                <a:spcAft>
                  <a:spcPct val="35000"/>
                </a:spcAft>
              </a:pPr>
              <a:r>
                <a:rPr lang="en-GB" sz="2400" kern="1200" dirty="0">
                  <a:latin typeface="Microsoft Sans Serif" panose="020B0604020202020204" pitchFamily="34" charset="0"/>
                  <a:cs typeface="Microsoft Sans Serif" panose="020B0604020202020204" pitchFamily="34" charset="0"/>
                </a:rPr>
                <a:t>Creating a logo or name to fool consumers into believing they are purchasing the actual brand. </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8" name="Gruppo 7"/>
          <p:cNvGrpSpPr/>
          <p:nvPr/>
        </p:nvGrpSpPr>
        <p:grpSpPr>
          <a:xfrm>
            <a:off x="7222331" y="3774311"/>
            <a:ext cx="3843337" cy="2738377"/>
            <a:chOff x="5393531" y="1171857"/>
            <a:chExt cx="3843337" cy="2738377"/>
          </a:xfrm>
        </p:grpSpPr>
        <p:sp>
          <p:nvSpPr>
            <p:cNvPr id="13" name="Rettangolo arrotondato 12"/>
            <p:cNvSpPr/>
            <p:nvPr/>
          </p:nvSpPr>
          <p:spPr>
            <a:xfrm>
              <a:off x="5393531"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5" name="CasellaDiTesto 14"/>
            <p:cNvSpPr txBox="1"/>
            <p:nvPr/>
          </p:nvSpPr>
          <p:spPr>
            <a:xfrm>
              <a:off x="5473735"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Piracy </a:t>
              </a:r>
            </a:p>
            <a:p>
              <a:pPr lvl="0" algn="just" defTabSz="1066800">
                <a:lnSpc>
                  <a:spcPct val="90000"/>
                </a:lnSpc>
                <a:spcBef>
                  <a:spcPct val="0"/>
                </a:spcBef>
                <a:spcAft>
                  <a:spcPct val="35000"/>
                </a:spcAft>
              </a:pPr>
              <a:r>
                <a:rPr lang="en-GB" sz="2400" kern="1200" dirty="0">
                  <a:latin typeface="Microsoft Sans Serif" panose="020B0604020202020204" pitchFamily="34" charset="0"/>
                  <a:cs typeface="Microsoft Sans Serif" panose="020B0604020202020204" pitchFamily="34" charset="0"/>
                </a:rPr>
                <a:t>Unauthorized video or music recording or duplication of copyrighted content (even on a photocopier for private use).</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9" name="Gruppo 8"/>
          <p:cNvGrpSpPr/>
          <p:nvPr/>
        </p:nvGrpSpPr>
        <p:grpSpPr>
          <a:xfrm>
            <a:off x="12603004" y="3774311"/>
            <a:ext cx="3843337" cy="2738377"/>
            <a:chOff x="10774203" y="1171857"/>
            <a:chExt cx="3843337" cy="2738377"/>
          </a:xfrm>
        </p:grpSpPr>
        <p:sp>
          <p:nvSpPr>
            <p:cNvPr id="10" name="Rettangolo arrotondato 9"/>
            <p:cNvSpPr/>
            <p:nvPr/>
          </p:nvSpPr>
          <p:spPr>
            <a:xfrm>
              <a:off x="10774203"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1" name="CasellaDiTesto 10"/>
            <p:cNvSpPr txBox="1"/>
            <p:nvPr/>
          </p:nvSpPr>
          <p:spPr>
            <a:xfrm>
              <a:off x="10854407"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Patent violation </a:t>
              </a:r>
            </a:p>
            <a:p>
              <a:pPr lvl="0" algn="just" defTabSz="1066800">
                <a:lnSpc>
                  <a:spcPct val="90000"/>
                </a:lnSpc>
                <a:spcBef>
                  <a:spcPct val="0"/>
                </a:spcBef>
                <a:spcAft>
                  <a:spcPct val="35000"/>
                </a:spcAft>
              </a:pPr>
              <a:r>
                <a:rPr lang="en-GB" sz="2400" kern="1200" dirty="0">
                  <a:latin typeface="Microsoft Sans Serif" panose="020B0604020202020204" pitchFamily="34" charset="0"/>
                  <a:cs typeface="Microsoft Sans Serif" panose="020B0604020202020204" pitchFamily="34" charset="0"/>
                </a:rPr>
                <a:t>Taking another person's patent and passing it off as your own. </a:t>
              </a:r>
              <a:endParaRPr lang="it-IT" sz="2400" kern="1200" dirty="0">
                <a:latin typeface="Microsoft Sans Serif" panose="020B0604020202020204" pitchFamily="34" charset="0"/>
                <a:cs typeface="Microsoft Sans Serif" panose="020B0604020202020204" pitchFamily="34" charset="0"/>
              </a:endParaRPr>
            </a:p>
          </p:txBody>
        </p:sp>
      </p:grpSp>
      <p:sp>
        <p:nvSpPr>
          <p:cNvPr id="21" name="CasellaDiTesto 20">
            <a:extLst>
              <a:ext uri="{FF2B5EF4-FFF2-40B4-BE49-F238E27FC236}">
                <a16:creationId xmlns:a16="http://schemas.microsoft.com/office/drawing/2014/main" id="{95B5277B-9CA8-431B-9CC7-7EFD1677B849}"/>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1.3</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Typical cases of IPR violation</a:t>
            </a:r>
          </a:p>
        </p:txBody>
      </p:sp>
      <p:sp>
        <p:nvSpPr>
          <p:cNvPr id="22" name="Rettangolo 21">
            <a:extLst>
              <a:ext uri="{FF2B5EF4-FFF2-40B4-BE49-F238E27FC236}">
                <a16:creationId xmlns:a16="http://schemas.microsoft.com/office/drawing/2014/main" id="{5FA0DEF1-7FFC-4382-96C9-107B7DE40E17}"/>
              </a:ext>
            </a:extLst>
          </p:cNvPr>
          <p:cNvSpPr/>
          <p:nvPr/>
        </p:nvSpPr>
        <p:spPr>
          <a:xfrm>
            <a:off x="497150" y="398562"/>
            <a:ext cx="8093882"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IPR and International Trade</a:t>
            </a:r>
          </a:p>
        </p:txBody>
      </p:sp>
    </p:spTree>
    <p:extLst>
      <p:ext uri="{BB962C8B-B14F-4D97-AF65-F5344CB8AC3E}">
        <p14:creationId xmlns:p14="http://schemas.microsoft.com/office/powerpoint/2010/main" val="245276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8229600" cy="938719"/>
          </a:xfrm>
          <a:prstGeom prst="rect">
            <a:avLst/>
          </a:prstGeom>
          <a:noFill/>
        </p:spPr>
        <p:txBody>
          <a:bodyPr wrap="square" rtlCol="0">
            <a:spAutoFit/>
          </a:bodyPr>
          <a:lstStyle/>
          <a:p>
            <a:r>
              <a:rPr lang="en-US"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Summing up</a:t>
            </a:r>
            <a:r>
              <a:rPr lang="en-US" sz="5500" b="1" dirty="0">
                <a:solidFill>
                  <a:srgbClr val="B05894"/>
                </a:solidFill>
              </a:rPr>
              <a:t> </a:t>
            </a:r>
          </a:p>
        </p:txBody>
      </p:sp>
      <p:grpSp>
        <p:nvGrpSpPr>
          <p:cNvPr id="3" name="Gruppo 2"/>
          <p:cNvGrpSpPr/>
          <p:nvPr/>
        </p:nvGrpSpPr>
        <p:grpSpPr>
          <a:xfrm>
            <a:off x="4876800" y="1866900"/>
            <a:ext cx="8009563" cy="5571008"/>
            <a:chOff x="1752600" y="2628900"/>
            <a:chExt cx="7968855" cy="5571008"/>
          </a:xfrm>
        </p:grpSpPr>
        <p:sp>
          <p:nvSpPr>
            <p:cNvPr id="17"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TextBox 57">
              <a:extLst>
                <a:ext uri="{FF2B5EF4-FFF2-40B4-BE49-F238E27FC236}">
                  <a16:creationId xmlns:a16="http://schemas.microsoft.com/office/drawing/2014/main" id="{D4275EA0-5D83-57E3-4C70-3D5BE7896015}"/>
                </a:ext>
              </a:extLst>
            </p:cNvPr>
            <p:cNvSpPr txBox="1"/>
            <p:nvPr/>
          </p:nvSpPr>
          <p:spPr>
            <a:xfrm>
              <a:off x="2414542" y="3598331"/>
              <a:ext cx="2778066" cy="1502976"/>
            </a:xfrm>
            <a:prstGeom prst="rect">
              <a:avLst/>
            </a:prstGeom>
            <a:noFill/>
          </p:spPr>
          <p:txBody>
            <a:bodyPr wrap="square" rtlCol="0">
              <a:spAutoFit/>
            </a:bodyPr>
            <a:lstStyle/>
            <a:p>
              <a:pPr>
                <a:lnSpc>
                  <a:spcPts val="2220"/>
                </a:lnSpc>
              </a:pP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Creations of the mind, such as inventions; literary and artistic works; designs; and symbols.</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2" name="Rectangle 58">
              <a:extLst>
                <a:ext uri="{FF2B5EF4-FFF2-40B4-BE49-F238E27FC236}">
                  <a16:creationId xmlns:a16="http://schemas.microsoft.com/office/drawing/2014/main" id="{C19CE81B-88B7-56D0-835C-580EF1D39AEA}"/>
                </a:ext>
              </a:extLst>
            </p:cNvPr>
            <p:cNvSpPr/>
            <p:nvPr/>
          </p:nvSpPr>
          <p:spPr>
            <a:xfrm>
              <a:off x="2218538" y="3132852"/>
              <a:ext cx="2995659" cy="430887"/>
            </a:xfrm>
            <a:prstGeom prst="rect">
              <a:avLst/>
            </a:prstGeom>
          </p:spPr>
          <p:txBody>
            <a:bodyPr wrap="square">
              <a:spAutoFit/>
            </a:bodyPr>
            <a:lstStyle/>
            <a:p>
              <a:pPr algn="ct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Intellectual Property</a:t>
              </a:r>
            </a:p>
          </p:txBody>
        </p:sp>
        <p:pic>
          <p:nvPicPr>
            <p:cNvPr id="23"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053383"/>
              <a:ext cx="435185" cy="510356"/>
            </a:xfrm>
            <a:prstGeom prst="rect">
              <a:avLst/>
            </a:prstGeom>
          </p:spPr>
        </p:pic>
        <p:sp>
          <p:nvSpPr>
            <p:cNvPr id="24" name="TextBox 57">
              <a:extLst>
                <a:ext uri="{FF2B5EF4-FFF2-40B4-BE49-F238E27FC236}">
                  <a16:creationId xmlns:a16="http://schemas.microsoft.com/office/drawing/2014/main" id="{64E2E20B-DA1F-09F0-F092-713BEF926EBD}"/>
                </a:ext>
              </a:extLst>
            </p:cNvPr>
            <p:cNvSpPr txBox="1"/>
            <p:nvPr/>
          </p:nvSpPr>
          <p:spPr>
            <a:xfrm>
              <a:off x="6978809" y="3514565"/>
              <a:ext cx="2699274" cy="1502976"/>
            </a:xfrm>
            <a:prstGeom prst="rect">
              <a:avLst/>
            </a:prstGeom>
            <a:noFill/>
          </p:spPr>
          <p:txBody>
            <a:bodyPr wrap="square" rtlCol="0">
              <a:spAutoFit/>
            </a:bodyPr>
            <a:lstStyle/>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Legal, private enforceable rights granted to inventors and artists by governments. </a:t>
              </a:r>
            </a:p>
          </p:txBody>
        </p:sp>
        <p:sp>
          <p:nvSpPr>
            <p:cNvPr id="25" name="Rectangle 58">
              <a:extLst>
                <a:ext uri="{FF2B5EF4-FFF2-40B4-BE49-F238E27FC236}">
                  <a16:creationId xmlns:a16="http://schemas.microsoft.com/office/drawing/2014/main" id="{DC5D6AA9-5455-9552-81E8-CF2B76572622}"/>
                </a:ext>
              </a:extLst>
            </p:cNvPr>
            <p:cNvSpPr/>
            <p:nvPr/>
          </p:nvSpPr>
          <p:spPr>
            <a:xfrm>
              <a:off x="6989319" y="3093609"/>
              <a:ext cx="654346" cy="430887"/>
            </a:xfrm>
            <a:prstGeom prst="rect">
              <a:avLst/>
            </a:prstGeom>
          </p:spPr>
          <p:txBody>
            <a:bodyPr wrap="none">
              <a:spAutoFit/>
            </a:bodyPr>
            <a:lstStyle/>
            <a:p>
              <a:pPr algn="ct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IPR</a:t>
              </a:r>
            </a:p>
          </p:txBody>
        </p:sp>
        <p:pic>
          <p:nvPicPr>
            <p:cNvPr id="26"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055722"/>
              <a:ext cx="435185" cy="510356"/>
            </a:xfrm>
            <a:prstGeom prst="rect">
              <a:avLst/>
            </a:prstGeom>
          </p:spPr>
        </p:pic>
        <p:sp>
          <p:nvSpPr>
            <p:cNvPr id="7" name="Rectángulo 24">
              <a:extLst>
                <a:ext uri="{FF2B5EF4-FFF2-40B4-BE49-F238E27FC236}">
                  <a16:creationId xmlns:a16="http://schemas.microsoft.com/office/drawing/2014/main" id="{7B7296FB-3232-C13F-255E-186071DBEF5C}"/>
                </a:ext>
              </a:extLst>
            </p:cNvPr>
            <p:cNvSpPr/>
            <p:nvPr/>
          </p:nvSpPr>
          <p:spPr>
            <a:xfrm>
              <a:off x="6368655" y="551047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extBox 57">
              <a:extLst>
                <a:ext uri="{FF2B5EF4-FFF2-40B4-BE49-F238E27FC236}">
                  <a16:creationId xmlns:a16="http://schemas.microsoft.com/office/drawing/2014/main" id="{9083681D-DD75-7DD7-C942-B30EB6AECC25}"/>
                </a:ext>
              </a:extLst>
            </p:cNvPr>
            <p:cNvSpPr txBox="1"/>
            <p:nvPr/>
          </p:nvSpPr>
          <p:spPr>
            <a:xfrm>
              <a:off x="7130551" y="6540326"/>
              <a:ext cx="2590903" cy="938719"/>
            </a:xfrm>
            <a:prstGeom prst="rect">
              <a:avLst/>
            </a:prstGeom>
            <a:noFill/>
          </p:spPr>
          <p:txBody>
            <a:bodyPr wrap="square" rtlCol="0">
              <a:spAutoFit/>
            </a:bodyPr>
            <a:lstStyle/>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Falsification</a:t>
              </a:r>
            </a:p>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Piracy</a:t>
              </a:r>
            </a:p>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Violation of patents</a:t>
              </a:r>
            </a:p>
          </p:txBody>
        </p:sp>
        <p:sp>
          <p:nvSpPr>
            <p:cNvPr id="9" name="Rectangle 58">
              <a:extLst>
                <a:ext uri="{FF2B5EF4-FFF2-40B4-BE49-F238E27FC236}">
                  <a16:creationId xmlns:a16="http://schemas.microsoft.com/office/drawing/2014/main" id="{714771B9-E63D-4C09-2393-F994D3CA459D}"/>
                </a:ext>
              </a:extLst>
            </p:cNvPr>
            <p:cNvSpPr/>
            <p:nvPr/>
          </p:nvSpPr>
          <p:spPr>
            <a:xfrm>
              <a:off x="7039260" y="6042488"/>
              <a:ext cx="2268570" cy="430887"/>
            </a:xfrm>
            <a:prstGeom prst="rect">
              <a:avLst/>
            </a:prstGeom>
          </p:spPr>
          <p:txBody>
            <a:bodyPr wrap="none">
              <a:spAutoFit/>
            </a:bodyPr>
            <a:lstStyle/>
            <a:p>
              <a:pPr algn="ct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Violations of IPR</a:t>
              </a:r>
            </a:p>
          </p:txBody>
        </p:sp>
        <p:pic>
          <p:nvPicPr>
            <p:cNvPr id="10" name="object 2">
              <a:extLst>
                <a:ext uri="{FF2B5EF4-FFF2-40B4-BE49-F238E27FC236}">
                  <a16:creationId xmlns:a16="http://schemas.microsoft.com/office/drawing/2014/main" id="{8FDD19C1-4B3B-771F-1F06-40825471DDAC}"/>
                </a:ext>
              </a:extLst>
            </p:cNvPr>
            <p:cNvPicPr/>
            <p:nvPr/>
          </p:nvPicPr>
          <p:blipFill>
            <a:blip r:embed="rId2" cstate="print"/>
            <a:stretch>
              <a:fillRect/>
            </a:stretch>
          </p:blipFill>
          <p:spPr>
            <a:xfrm>
              <a:off x="6508205" y="6042488"/>
              <a:ext cx="435185" cy="510356"/>
            </a:xfrm>
            <a:prstGeom prst="rect">
              <a:avLst/>
            </a:prstGeom>
          </p:spPr>
        </p:pic>
        <p:sp>
          <p:nvSpPr>
            <p:cNvPr id="11" name="Rectángulo 19">
              <a:extLst>
                <a:ext uri="{FF2B5EF4-FFF2-40B4-BE49-F238E27FC236}">
                  <a16:creationId xmlns:a16="http://schemas.microsoft.com/office/drawing/2014/main" id="{64C21500-1263-6248-99FD-98873FFA3781}"/>
                </a:ext>
              </a:extLst>
            </p:cNvPr>
            <p:cNvSpPr/>
            <p:nvPr/>
          </p:nvSpPr>
          <p:spPr>
            <a:xfrm>
              <a:off x="1752600" y="5596532"/>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TextBox 57">
              <a:extLst>
                <a:ext uri="{FF2B5EF4-FFF2-40B4-BE49-F238E27FC236}">
                  <a16:creationId xmlns:a16="http://schemas.microsoft.com/office/drawing/2014/main" id="{C1345270-AECB-EDF9-E157-4101DA722EC9}"/>
                </a:ext>
              </a:extLst>
            </p:cNvPr>
            <p:cNvSpPr txBox="1"/>
            <p:nvPr/>
          </p:nvSpPr>
          <p:spPr>
            <a:xfrm>
              <a:off x="2514496" y="6488758"/>
              <a:ext cx="2590904" cy="1502976"/>
            </a:xfrm>
            <a:prstGeom prst="rect">
              <a:avLst/>
            </a:prstGeom>
            <a:noFill/>
          </p:spPr>
          <p:txBody>
            <a:bodyPr wrap="square" rtlCol="0">
              <a:spAutoFit/>
            </a:bodyPr>
            <a:lstStyle/>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Patents</a:t>
              </a:r>
            </a:p>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Copyright</a:t>
              </a:r>
            </a:p>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Trademarks</a:t>
              </a:r>
            </a:p>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Trade Secrets</a:t>
              </a:r>
            </a:p>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G. I.</a:t>
              </a:r>
            </a:p>
          </p:txBody>
        </p:sp>
        <p:sp>
          <p:nvSpPr>
            <p:cNvPr id="13" name="Rectangle 58">
              <a:extLst>
                <a:ext uri="{FF2B5EF4-FFF2-40B4-BE49-F238E27FC236}">
                  <a16:creationId xmlns:a16="http://schemas.microsoft.com/office/drawing/2014/main" id="{FB1A375B-5AA4-3DC2-7382-9EC9ED6B8F91}"/>
                </a:ext>
              </a:extLst>
            </p:cNvPr>
            <p:cNvSpPr/>
            <p:nvPr/>
          </p:nvSpPr>
          <p:spPr>
            <a:xfrm>
              <a:off x="2490533" y="6127043"/>
              <a:ext cx="2281394" cy="430887"/>
            </a:xfrm>
            <a:prstGeom prst="rect">
              <a:avLst/>
            </a:prstGeom>
          </p:spPr>
          <p:txBody>
            <a:bodyPr wrap="none">
              <a:spAutoFit/>
            </a:bodyPr>
            <a:lstStyle/>
            <a:p>
              <a:pPr algn="ct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Examples of IPR</a:t>
              </a:r>
            </a:p>
          </p:txBody>
        </p:sp>
        <p:pic>
          <p:nvPicPr>
            <p:cNvPr id="15" name="object 2">
              <a:extLst>
                <a:ext uri="{FF2B5EF4-FFF2-40B4-BE49-F238E27FC236}">
                  <a16:creationId xmlns:a16="http://schemas.microsoft.com/office/drawing/2014/main" id="{8D6D0D9E-DBFA-819B-38BF-FFC164A5E1B1}"/>
                </a:ext>
              </a:extLst>
            </p:cNvPr>
            <p:cNvPicPr/>
            <p:nvPr/>
          </p:nvPicPr>
          <p:blipFill>
            <a:blip r:embed="rId2" cstate="print"/>
            <a:stretch>
              <a:fillRect/>
            </a:stretch>
          </p:blipFill>
          <p:spPr>
            <a:xfrm>
              <a:off x="1965891" y="6127043"/>
              <a:ext cx="435185" cy="510356"/>
            </a:xfrm>
            <a:prstGeom prst="rect">
              <a:avLst/>
            </a:prstGeom>
          </p:spPr>
        </p:pic>
      </p:grpSp>
    </p:spTree>
    <p:extLst>
      <p:ext uri="{BB962C8B-B14F-4D97-AF65-F5344CB8AC3E}">
        <p14:creationId xmlns:p14="http://schemas.microsoft.com/office/powerpoint/2010/main" val="1393946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6017032"/>
          </a:xfrm>
          <a:prstGeom prst="rect">
            <a:avLst/>
          </a:prstGeom>
          <a:noFill/>
        </p:spPr>
        <p:txBody>
          <a:bodyPr wrap="square" rtlCol="0">
            <a:spAutoFit/>
          </a:bodyPr>
          <a:lstStyle/>
          <a:p>
            <a:pPr algn="just"/>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Any form of arrangement involving partners from at least two different nations is considered an international commercial transaction. </a:t>
            </a:r>
          </a:p>
          <a:p>
            <a:pPr algn="just"/>
            <a:endParaRPr lang="en-US" sz="3500" dirty="0">
              <a:cs typeface="Arial" panose="020B0604020202020204" pitchFamily="34" charset="0"/>
            </a:endParaRP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International transactions might include sales, licensing, and investments.</a:t>
            </a:r>
          </a:p>
          <a:p>
            <a:pPr algn="just">
              <a:lnSpc>
                <a:spcPts val="3600"/>
              </a:lnSpc>
            </a:pPr>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An international commercial transaction can be also an e-commerce 	transaction.</a:t>
            </a: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lnSpc>
                <a:spcPts val="3600"/>
              </a:lnSpc>
            </a:pPr>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Individuals, small and big multinational corporations, and even nations are 	all participants to international economic transactions.</a:t>
            </a:r>
          </a:p>
          <a:p>
            <a:pPr algn="just"/>
            <a:endParaRPr lang="en-US" sz="3500" dirty="0">
              <a:cs typeface="Arial" panose="020B0604020202020204" pitchFamily="34" charset="0"/>
            </a:endParaRPr>
          </a:p>
          <a:p>
            <a:pPr algn="just"/>
            <a:endParaRPr lang="en-US" sz="3500" dirty="0">
              <a:cs typeface="Arial" panose="020B0604020202020204" pitchFamily="34" charset="0"/>
            </a:endParaRPr>
          </a:p>
        </p:txBody>
      </p:sp>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1428565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Legal Aspects of an International Business</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04900"/>
            <a:ext cx="144380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2.1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International Commercial Transactions</a:t>
            </a:r>
            <a:r>
              <a:rPr lang="en-US" sz="4000" b="1" dirty="0"/>
              <a:t> </a:t>
            </a:r>
          </a:p>
        </p:txBody>
      </p:sp>
      <p:pic>
        <p:nvPicPr>
          <p:cNvPr id="7"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2559" y="3848100"/>
            <a:ext cx="435185" cy="510356"/>
          </a:xfrm>
          <a:prstGeom prst="rect">
            <a:avLst/>
          </a:prstGeom>
        </p:spPr>
      </p:pic>
      <p:pic>
        <p:nvPicPr>
          <p:cNvPr id="8"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4686300"/>
            <a:ext cx="435185" cy="510356"/>
          </a:xfrm>
          <a:prstGeom prst="rect">
            <a:avLst/>
          </a:prstGeom>
        </p:spPr>
      </p:pic>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31615" y="6080944"/>
            <a:ext cx="435185" cy="510356"/>
          </a:xfrm>
          <a:prstGeom prst="rect">
            <a:avLst/>
          </a:prstGeom>
        </p:spPr>
      </p:pic>
      <p:pic>
        <p:nvPicPr>
          <p:cNvPr id="5" name="Picture 4">
            <a:extLst>
              <a:ext uri="{FF2B5EF4-FFF2-40B4-BE49-F238E27FC236}">
                <a16:creationId xmlns:a16="http://schemas.microsoft.com/office/drawing/2014/main" id="{7FDCA14F-262A-C982-9DF5-02AA3B8F4D6C}"/>
              </a:ext>
            </a:extLst>
          </p:cNvPr>
          <p:cNvPicPr>
            <a:picLocks noChangeAspect="1"/>
          </p:cNvPicPr>
          <p:nvPr/>
        </p:nvPicPr>
        <p:blipFill>
          <a:blip r:embed="rId3"/>
          <a:stretch>
            <a:fillRect/>
          </a:stretch>
        </p:blipFill>
        <p:spPr>
          <a:xfrm>
            <a:off x="14670460" y="6591300"/>
            <a:ext cx="3105150" cy="2085975"/>
          </a:xfrm>
          <a:prstGeom prst="rect">
            <a:avLst/>
          </a:prstGeom>
        </p:spPr>
      </p:pic>
    </p:spTree>
    <p:extLst>
      <p:ext uri="{BB962C8B-B14F-4D97-AF65-F5344CB8AC3E}">
        <p14:creationId xmlns:p14="http://schemas.microsoft.com/office/powerpoint/2010/main" val="417205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529377"/>
            <a:ext cx="16071232" cy="3247043"/>
          </a:xfrm>
          <a:prstGeom prst="rect">
            <a:avLst/>
          </a:prstGeom>
          <a:noFill/>
        </p:spPr>
        <p:txBody>
          <a:bodyPr wrap="square" rtlCol="0">
            <a:spAutoFit/>
          </a:bodyPr>
          <a:lstStyle/>
          <a:p>
            <a:pPr algn="just"/>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Contracts for products and services agreed on by parties can sometimes result in legal complications. </a:t>
            </a:r>
          </a:p>
          <a:p>
            <a:pPr algn="just"/>
            <a:endPar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cs typeface="Arial" panose="020B0604020202020204" pitchFamily="34" charset="0"/>
            </a:endParaRPr>
          </a:p>
          <a:p>
            <a:pPr algn="just">
              <a:lnSpc>
                <a:spcPts val="3600"/>
              </a:lnSpc>
            </a:pPr>
            <a:endParaRPr lang="en-US" sz="3500" dirty="0">
              <a:cs typeface="Arial" panose="020B0604020202020204" pitchFamily="34" charset="0"/>
            </a:endParaRPr>
          </a:p>
          <a:p>
            <a:pPr algn="just"/>
            <a:endParaRPr lang="en-US" sz="3500" dirty="0">
              <a:cs typeface="Arial" panose="020B0604020202020204" pitchFamily="34" charset="0"/>
            </a:endParaRP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044536"/>
            <a:ext cx="182480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2.2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Legal Issues in International Commercial Transactions</a:t>
            </a:r>
            <a:r>
              <a:rPr lang="en-US" sz="4000" b="1" dirty="0"/>
              <a:t> </a:t>
            </a:r>
          </a:p>
        </p:txBody>
      </p:sp>
      <p:grpSp>
        <p:nvGrpSpPr>
          <p:cNvPr id="10" name="Gruppo 9"/>
          <p:cNvGrpSpPr/>
          <p:nvPr/>
        </p:nvGrpSpPr>
        <p:grpSpPr>
          <a:xfrm>
            <a:off x="3050382" y="4152900"/>
            <a:ext cx="5078015" cy="3046809"/>
            <a:chOff x="2381" y="1041995"/>
            <a:chExt cx="5078015" cy="3046809"/>
          </a:xfrm>
        </p:grpSpPr>
        <p:sp>
          <p:nvSpPr>
            <p:cNvPr id="16" name="Rettangolo arrotondato 15"/>
            <p:cNvSpPr/>
            <p:nvPr/>
          </p:nvSpPr>
          <p:spPr>
            <a:xfrm>
              <a:off x="2381"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7" name="CasellaDiTesto 16"/>
            <p:cNvSpPr txBox="1"/>
            <p:nvPr/>
          </p:nvSpPr>
          <p:spPr>
            <a:xfrm>
              <a:off x="91619"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GB" sz="2400" kern="1200" dirty="0">
                  <a:latin typeface="Microsoft Sans Serif" panose="020B0604020202020204" pitchFamily="34" charset="0"/>
                  <a:cs typeface="Microsoft Sans Serif" panose="020B0604020202020204" pitchFamily="34" charset="0"/>
                </a:rPr>
                <a:t>Goods are sold against letters of credit, guarantees, and post-arrival payments, and all of these aspects of foreign trade result in legally enforceable contracts. </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11" name="Gruppo 10"/>
          <p:cNvGrpSpPr/>
          <p:nvPr/>
        </p:nvGrpSpPr>
        <p:grpSpPr>
          <a:xfrm>
            <a:off x="10187908" y="4152899"/>
            <a:ext cx="5078015" cy="3046809"/>
            <a:chOff x="7111603" y="1041995"/>
            <a:chExt cx="5078015" cy="3046809"/>
          </a:xfrm>
        </p:grpSpPr>
        <p:sp>
          <p:nvSpPr>
            <p:cNvPr id="13" name="Rettangolo arrotondato 12"/>
            <p:cNvSpPr/>
            <p:nvPr/>
          </p:nvSpPr>
          <p:spPr>
            <a:xfrm>
              <a:off x="7111603"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5" name="CasellaDiTesto 14"/>
            <p:cNvSpPr txBox="1"/>
            <p:nvPr/>
          </p:nvSpPr>
          <p:spPr>
            <a:xfrm>
              <a:off x="7200841"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GB" sz="2400" kern="1200" dirty="0">
                  <a:latin typeface="Microsoft Sans Serif" panose="020B0604020202020204" pitchFamily="34" charset="0"/>
                  <a:cs typeface="Microsoft Sans Serif" panose="020B0604020202020204" pitchFamily="34" charset="0"/>
                </a:rPr>
                <a:t>When something goes wrong with the transaction, the contract raises legal concerns such as jurisdiction, applicability of law, interpretation, and execution of decision.</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20" name="CasellaDiTesto 19">
            <a:extLst>
              <a:ext uri="{FF2B5EF4-FFF2-40B4-BE49-F238E27FC236}">
                <a16:creationId xmlns:a16="http://schemas.microsoft.com/office/drawing/2014/main" id="{AC0AEEBB-7A20-4A78-8FF2-DF3897AB93CB}"/>
              </a:ext>
            </a:extLst>
          </p:cNvPr>
          <p:cNvSpPr txBox="1"/>
          <p:nvPr/>
        </p:nvSpPr>
        <p:spPr>
          <a:xfrm>
            <a:off x="497150" y="197001"/>
            <a:ext cx="1428565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Legal Aspects of an International Business</a:t>
            </a:r>
          </a:p>
        </p:txBody>
      </p:sp>
    </p:spTree>
    <p:extLst>
      <p:ext uri="{BB962C8B-B14F-4D97-AF65-F5344CB8AC3E}">
        <p14:creationId xmlns:p14="http://schemas.microsoft.com/office/powerpoint/2010/main" val="74940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4939814"/>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In the event of private parties to an international commercial transaction, the arising difficulties are normally controlled by the conflict of laws principle, which states that the jurisdiction is determined by the law of the place of residence.</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The Choice of Law clause to the contract may specify which jurisdiction is applied in the case of conflict.</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In the EU, the law applicable to contractual obligations is the Regulation is the Regulation (EC) </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No 593/2008</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also known as Rome I Regulation.</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0524" y="1128629"/>
            <a:ext cx="164192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2.3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Choice of Law</a:t>
            </a:r>
            <a:r>
              <a:rPr lang="en-US" sz="4000" b="1" dirty="0"/>
              <a:t> </a:t>
            </a:r>
          </a:p>
        </p:txBody>
      </p:sp>
      <p:sp>
        <p:nvSpPr>
          <p:cNvPr id="7" name="CasellaDiTesto 6">
            <a:extLst>
              <a:ext uri="{FF2B5EF4-FFF2-40B4-BE49-F238E27FC236}">
                <a16:creationId xmlns:a16="http://schemas.microsoft.com/office/drawing/2014/main" id="{BD2A793C-B85F-4B34-B815-A63EC6F78F42}"/>
              </a:ext>
            </a:extLst>
          </p:cNvPr>
          <p:cNvSpPr txBox="1"/>
          <p:nvPr/>
        </p:nvSpPr>
        <p:spPr>
          <a:xfrm>
            <a:off x="497150" y="197001"/>
            <a:ext cx="1428565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Legal Aspects of an International Business</a:t>
            </a:r>
          </a:p>
        </p:txBody>
      </p:sp>
    </p:spTree>
    <p:extLst>
      <p:ext uri="{BB962C8B-B14F-4D97-AF65-F5344CB8AC3E}">
        <p14:creationId xmlns:p14="http://schemas.microsoft.com/office/powerpoint/2010/main" val="63309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3862596"/>
          </a:xfrm>
          <a:prstGeom prst="rect">
            <a:avLst/>
          </a:prstGeom>
          <a:noFill/>
        </p:spPr>
        <p:txBody>
          <a:bodyPr wrap="square" rtlCol="0">
            <a:spAutoFit/>
          </a:bodyPr>
          <a:lstStyle/>
          <a:p>
            <a:pPr algn="just"/>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Online businesses post documents comprising “terms and conditions of usage” or “terms of service” on their websites. </a:t>
            </a:r>
          </a:p>
          <a:p>
            <a:pPr algn="just"/>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These documents are a new type of contract that originated in the internet age, and they are essentially adhesion contracts (a contract drafted by a party in a position of power, leaving the other party to accept or decline all of the offered services). </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28629"/>
            <a:ext cx="164192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2.4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E-Contractual form</a:t>
            </a:r>
            <a:r>
              <a:rPr lang="en-US" sz="4000" b="1" dirty="0"/>
              <a:t> </a:t>
            </a:r>
          </a:p>
        </p:txBody>
      </p:sp>
      <p:sp>
        <p:nvSpPr>
          <p:cNvPr id="7" name="CasellaDiTesto 6">
            <a:extLst>
              <a:ext uri="{FF2B5EF4-FFF2-40B4-BE49-F238E27FC236}">
                <a16:creationId xmlns:a16="http://schemas.microsoft.com/office/drawing/2014/main" id="{10313F45-F016-4A8F-8B1F-021D46F72E22}"/>
              </a:ext>
            </a:extLst>
          </p:cNvPr>
          <p:cNvSpPr txBox="1"/>
          <p:nvPr/>
        </p:nvSpPr>
        <p:spPr>
          <a:xfrm>
            <a:off x="497150" y="197001"/>
            <a:ext cx="1428565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en-GB"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Legal Aspects of an International Business</a:t>
            </a:r>
          </a:p>
        </p:txBody>
      </p:sp>
      <p:pic>
        <p:nvPicPr>
          <p:cNvPr id="3" name="Picture 2">
            <a:extLst>
              <a:ext uri="{FF2B5EF4-FFF2-40B4-BE49-F238E27FC236}">
                <a16:creationId xmlns:a16="http://schemas.microsoft.com/office/drawing/2014/main" id="{B62A6DBB-0C89-3169-5F8F-A10567417AA0}"/>
              </a:ext>
            </a:extLst>
          </p:cNvPr>
          <p:cNvPicPr>
            <a:picLocks noChangeAspect="1"/>
          </p:cNvPicPr>
          <p:nvPr/>
        </p:nvPicPr>
        <p:blipFill>
          <a:blip r:embed="rId2"/>
          <a:stretch>
            <a:fillRect/>
          </a:stretch>
        </p:blipFill>
        <p:spPr>
          <a:xfrm>
            <a:off x="12954000" y="5753100"/>
            <a:ext cx="4714875" cy="2828925"/>
          </a:xfrm>
          <a:prstGeom prst="rect">
            <a:avLst/>
          </a:prstGeom>
        </p:spPr>
      </p:pic>
    </p:spTree>
    <p:extLst>
      <p:ext uri="{BB962C8B-B14F-4D97-AF65-F5344CB8AC3E}">
        <p14:creationId xmlns:p14="http://schemas.microsoft.com/office/powerpoint/2010/main" val="2719709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3750811"/>
            <a:ext cx="16071232" cy="2785378"/>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Learn more about the essentials of Intellectual Property Rights (IPR)</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Recognize the different typologies of IPR and how they are applied</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Get familiar with the basic legal implication of International Business</a:t>
            </a:r>
          </a:p>
        </p:txBody>
      </p:sp>
      <p:sp>
        <p:nvSpPr>
          <p:cNvPr id="14" name="CasellaDiTesto 13">
            <a:extLst>
              <a:ext uri="{FF2B5EF4-FFF2-40B4-BE49-F238E27FC236}">
                <a16:creationId xmlns:a16="http://schemas.microsoft.com/office/drawing/2014/main" id="{DA6C0C95-1DE1-0DC8-9E68-D5E6260D13F9}"/>
              </a:ext>
            </a:extLst>
          </p:cNvPr>
          <p:cNvSpPr txBox="1"/>
          <p:nvPr/>
        </p:nvSpPr>
        <p:spPr>
          <a:xfrm>
            <a:off x="497150" y="561516"/>
            <a:ext cx="8229600" cy="938719"/>
          </a:xfrm>
          <a:prstGeom prst="rect">
            <a:avLst/>
          </a:prstGeom>
          <a:noFill/>
        </p:spPr>
        <p:txBody>
          <a:bodyPr wrap="square" rtlCol="0">
            <a:spAutoFit/>
          </a:bodyPr>
          <a:lstStyle/>
          <a:p>
            <a:r>
              <a:rPr lang="en-US"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Objectives and goals</a:t>
            </a:r>
            <a:r>
              <a:rPr lang="en-US" sz="5500" b="1" dirty="0">
                <a:solidFill>
                  <a:srgbClr val="B05894"/>
                </a:solidFill>
              </a:rPr>
              <a:t> </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2116133"/>
            <a:ext cx="13599850" cy="646331"/>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At the end of this module you will be able to: </a:t>
            </a:r>
          </a:p>
        </p:txBody>
      </p:sp>
      <p:pic>
        <p:nvPicPr>
          <p:cNvPr id="21"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5" y="3846483"/>
            <a:ext cx="435185" cy="510356"/>
          </a:xfrm>
          <a:prstGeom prst="rect">
            <a:avLst/>
          </a:prstGeom>
        </p:spPr>
      </p:pic>
      <p:pic>
        <p:nvPicPr>
          <p:cNvPr id="22"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5" y="4888322"/>
            <a:ext cx="435185" cy="510356"/>
          </a:xfrm>
          <a:prstGeom prst="rect">
            <a:avLst/>
          </a:prstGeom>
        </p:spPr>
      </p:pic>
      <p:pic>
        <p:nvPicPr>
          <p:cNvPr id="23"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5" y="6000985"/>
            <a:ext cx="435185" cy="510356"/>
          </a:xfrm>
          <a:prstGeom prst="rect">
            <a:avLst/>
          </a:prstGeom>
        </p:spPr>
      </p:pic>
    </p:spTree>
    <p:extLst>
      <p:ext uri="{BB962C8B-B14F-4D97-AF65-F5344CB8AC3E}">
        <p14:creationId xmlns:p14="http://schemas.microsoft.com/office/powerpoint/2010/main" val="413483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8229600" cy="938719"/>
          </a:xfrm>
          <a:prstGeom prst="rect">
            <a:avLst/>
          </a:prstGeom>
          <a:noFill/>
        </p:spPr>
        <p:txBody>
          <a:bodyPr wrap="square" rtlCol="0">
            <a:spAutoFit/>
          </a:bodyPr>
          <a:lstStyle/>
          <a:p>
            <a:r>
              <a:rPr lang="en-US"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Summing up</a:t>
            </a:r>
            <a:r>
              <a:rPr lang="en-US" sz="5500" b="1" dirty="0">
                <a:solidFill>
                  <a:srgbClr val="B05894"/>
                </a:solidFill>
              </a:rPr>
              <a:t> </a:t>
            </a:r>
          </a:p>
        </p:txBody>
      </p:sp>
      <p:grpSp>
        <p:nvGrpSpPr>
          <p:cNvPr id="3" name="Gruppo 2"/>
          <p:cNvGrpSpPr/>
          <p:nvPr/>
        </p:nvGrpSpPr>
        <p:grpSpPr>
          <a:xfrm>
            <a:off x="5175481" y="3238500"/>
            <a:ext cx="7937037" cy="2645976"/>
            <a:chOff x="6336837" y="5579999"/>
            <a:chExt cx="7937037" cy="2645976"/>
          </a:xfrm>
        </p:grpSpPr>
        <p:sp>
          <p:nvSpPr>
            <p:cNvPr id="30" name="Rectángulo 22">
              <a:extLst>
                <a:ext uri="{FF2B5EF4-FFF2-40B4-BE49-F238E27FC236}">
                  <a16:creationId xmlns:a16="http://schemas.microsoft.com/office/drawing/2014/main" id="{E063B894-E288-0F01-6832-64D7C4901115}"/>
                </a:ext>
              </a:extLst>
            </p:cNvPr>
            <p:cNvSpPr/>
            <p:nvPr/>
          </p:nvSpPr>
          <p:spPr>
            <a:xfrm>
              <a:off x="10921074" y="5595022"/>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23">
              <a:extLst>
                <a:ext uri="{FF2B5EF4-FFF2-40B4-BE49-F238E27FC236}">
                  <a16:creationId xmlns:a16="http://schemas.microsoft.com/office/drawing/2014/main" id="{ACCB46CD-CCFE-C020-E70D-1AE15A76DA06}"/>
                </a:ext>
              </a:extLst>
            </p:cNvPr>
            <p:cNvSpPr/>
            <p:nvPr/>
          </p:nvSpPr>
          <p:spPr>
            <a:xfrm>
              <a:off x="6336837"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TextBox 57">
              <a:extLst>
                <a:ext uri="{FF2B5EF4-FFF2-40B4-BE49-F238E27FC236}">
                  <a16:creationId xmlns:a16="http://schemas.microsoft.com/office/drawing/2014/main" id="{1A96A033-3886-D9AA-2067-7E9F55A1439F}"/>
                </a:ext>
              </a:extLst>
            </p:cNvPr>
            <p:cNvSpPr txBox="1"/>
            <p:nvPr/>
          </p:nvSpPr>
          <p:spPr>
            <a:xfrm>
              <a:off x="7241487" y="6722999"/>
              <a:ext cx="2436595" cy="1502976"/>
            </a:xfrm>
            <a:prstGeom prst="rect">
              <a:avLst/>
            </a:prstGeom>
            <a:noFill/>
          </p:spPr>
          <p:txBody>
            <a:bodyPr wrap="square" rtlCol="0">
              <a:spAutoFit/>
            </a:bodyPr>
            <a:lstStyle/>
            <a:p>
              <a:pPr>
                <a:lnSpc>
                  <a:spcPts val="2220"/>
                </a:lnSpc>
              </a:pPr>
              <a:r>
                <a:rPr lang="en-GB" altLang="es-ES" sz="2000" dirty="0">
                  <a:latin typeface="Microsoft Sans Serif" panose="020B0604020202020204" pitchFamily="34" charset="0"/>
                  <a:ea typeface="Microsoft Sans Serif" panose="020B0604020202020204" pitchFamily="34" charset="0"/>
                  <a:cs typeface="Microsoft Sans Serif" panose="020B0604020202020204" pitchFamily="34" charset="0"/>
                </a:rPr>
                <a:t>Arrangements involving partners from at least two different nations.</a:t>
              </a:r>
            </a:p>
            <a:p>
              <a:pPr algn="ctr">
                <a:lnSpc>
                  <a:spcPts val="2220"/>
                </a:lnSpc>
              </a:pP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7" name="Rectangle 58">
              <a:extLst>
                <a:ext uri="{FF2B5EF4-FFF2-40B4-BE49-F238E27FC236}">
                  <a16:creationId xmlns:a16="http://schemas.microsoft.com/office/drawing/2014/main" id="{FBDB3B8D-AF54-C9D8-640A-2A004C58DEE0}"/>
                </a:ext>
              </a:extLst>
            </p:cNvPr>
            <p:cNvSpPr/>
            <p:nvPr/>
          </p:nvSpPr>
          <p:spPr>
            <a:xfrm>
              <a:off x="7241488" y="5990555"/>
              <a:ext cx="1818125" cy="769441"/>
            </a:xfrm>
            <a:prstGeom prst="rect">
              <a:avLst/>
            </a:prstGeom>
          </p:spPr>
          <p:txBody>
            <a:bodyPr wrap="none">
              <a:spAutoFit/>
            </a:bodyPr>
            <a:lstStyle/>
            <a:p>
              <a:pPr algn="ct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International </a:t>
              </a:r>
            </a:p>
            <a:p>
              <a:pPr algn="ct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Transactions</a:t>
              </a:r>
            </a:p>
          </p:txBody>
        </p:sp>
        <p:pic>
          <p:nvPicPr>
            <p:cNvPr id="38" name="object 2">
              <a:extLst>
                <a:ext uri="{FF2B5EF4-FFF2-40B4-BE49-F238E27FC236}">
                  <a16:creationId xmlns:a16="http://schemas.microsoft.com/office/drawing/2014/main" id="{60A20428-C5AC-B742-EA84-67B91F011E8D}"/>
                </a:ext>
              </a:extLst>
            </p:cNvPr>
            <p:cNvPicPr/>
            <p:nvPr/>
          </p:nvPicPr>
          <p:blipFill>
            <a:blip r:embed="rId2" cstate="print"/>
            <a:stretch>
              <a:fillRect/>
            </a:stretch>
          </p:blipFill>
          <p:spPr>
            <a:xfrm>
              <a:off x="6549923" y="6125533"/>
              <a:ext cx="435185" cy="510356"/>
            </a:xfrm>
            <a:prstGeom prst="rect">
              <a:avLst/>
            </a:prstGeom>
          </p:spPr>
        </p:pic>
        <p:sp>
          <p:nvSpPr>
            <p:cNvPr id="39" name="TextBox 57">
              <a:extLst>
                <a:ext uri="{FF2B5EF4-FFF2-40B4-BE49-F238E27FC236}">
                  <a16:creationId xmlns:a16="http://schemas.microsoft.com/office/drawing/2014/main" id="{AF9ECC9F-F049-F975-A054-252FA41A02E0}"/>
                </a:ext>
              </a:extLst>
            </p:cNvPr>
            <p:cNvSpPr txBox="1"/>
            <p:nvPr/>
          </p:nvSpPr>
          <p:spPr>
            <a:xfrm>
              <a:off x="11814169" y="6751912"/>
              <a:ext cx="2387082" cy="938719"/>
            </a:xfrm>
            <a:prstGeom prst="rect">
              <a:avLst/>
            </a:prstGeom>
            <a:noFill/>
          </p:spPr>
          <p:txBody>
            <a:bodyPr wrap="square" rtlCol="0">
              <a:spAutoFit/>
            </a:bodyPr>
            <a:lstStyle/>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Choice of law</a:t>
              </a:r>
            </a:p>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Contractual form</a:t>
              </a:r>
            </a:p>
            <a:p>
              <a:pPr>
                <a:lnSpc>
                  <a:spcPts val="2220"/>
                </a:lnSpc>
              </a:pP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Accountability </a:t>
              </a:r>
            </a:p>
          </p:txBody>
        </p:sp>
        <p:sp>
          <p:nvSpPr>
            <p:cNvPr id="40" name="Rectangle 58">
              <a:extLst>
                <a:ext uri="{FF2B5EF4-FFF2-40B4-BE49-F238E27FC236}">
                  <a16:creationId xmlns:a16="http://schemas.microsoft.com/office/drawing/2014/main" id="{1B40CE59-1106-64DD-FC59-A91DC52E3D4A}"/>
                </a:ext>
              </a:extLst>
            </p:cNvPr>
            <p:cNvSpPr/>
            <p:nvPr/>
          </p:nvSpPr>
          <p:spPr>
            <a:xfrm>
              <a:off x="11814169" y="5982471"/>
              <a:ext cx="1811713" cy="769441"/>
            </a:xfrm>
            <a:prstGeom prst="rect">
              <a:avLst/>
            </a:prstGeom>
          </p:spPr>
          <p:txBody>
            <a:bodyPr wrap="none">
              <a:spAutoFit/>
            </a:bodyPr>
            <a:lstStyle/>
            <a:p>
              <a:pPr algn="ct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Examples of </a:t>
              </a:r>
            </a:p>
            <a:p>
              <a:pPr algn="ctr"/>
              <a:r>
                <a:rPr lang="en-US" sz="22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Legal issues</a:t>
              </a:r>
            </a:p>
          </p:txBody>
        </p:sp>
        <p:pic>
          <p:nvPicPr>
            <p:cNvPr id="41" name="object 2">
              <a:extLst>
                <a:ext uri="{FF2B5EF4-FFF2-40B4-BE49-F238E27FC236}">
                  <a16:creationId xmlns:a16="http://schemas.microsoft.com/office/drawing/2014/main" id="{7D0822C7-B81C-7367-D2B2-BB294CD13E01}"/>
                </a:ext>
              </a:extLst>
            </p:cNvPr>
            <p:cNvPicPr/>
            <p:nvPr/>
          </p:nvPicPr>
          <p:blipFill>
            <a:blip r:embed="rId2" cstate="print"/>
            <a:stretch>
              <a:fillRect/>
            </a:stretch>
          </p:blipFill>
          <p:spPr>
            <a:xfrm>
              <a:off x="11134366" y="6125533"/>
              <a:ext cx="435185" cy="510356"/>
            </a:xfrm>
            <a:prstGeom prst="rect">
              <a:avLst/>
            </a:prstGeom>
          </p:spPr>
        </p:pic>
      </p:grpSp>
    </p:spTree>
    <p:extLst>
      <p:ext uri="{BB962C8B-B14F-4D97-AF65-F5344CB8AC3E}">
        <p14:creationId xmlns:p14="http://schemas.microsoft.com/office/powerpoint/2010/main" val="2696252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Thank you!</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F2D4F1C-F8EC-67AC-1392-9E090DDB8BD5}"/>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2">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5" name="Imagen 4">
            <a:extLst>
              <a:ext uri="{FF2B5EF4-FFF2-40B4-BE49-F238E27FC236}">
                <a16:creationId xmlns:a16="http://schemas.microsoft.com/office/drawing/2014/main" id="{1736C23D-C0FE-4FF2-9AEE-09FEB0A76891}"/>
              </a:ext>
            </a:extLst>
          </p:cNvPr>
          <p:cNvPicPr>
            <a:picLocks noChangeAspect="1"/>
          </p:cNvPicPr>
          <p:nvPr/>
        </p:nvPicPr>
        <p:blipFill>
          <a:blip r:embed="rId3"/>
          <a:stretch>
            <a:fillRect/>
          </a:stretch>
        </p:blipFill>
        <p:spPr>
          <a:xfrm>
            <a:off x="7239000" y="5748635"/>
            <a:ext cx="472319" cy="461665"/>
          </a:xfrm>
          <a:prstGeom prst="rect">
            <a:avLst/>
          </a:prstGeom>
        </p:spPr>
      </p:pic>
    </p:spTree>
    <p:extLst>
      <p:ext uri="{BB962C8B-B14F-4D97-AF65-F5344CB8AC3E}">
        <p14:creationId xmlns:p14="http://schemas.microsoft.com/office/powerpoint/2010/main" val="177989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6555641"/>
          </a:xfrm>
          <a:prstGeom prst="rect">
            <a:avLst/>
          </a:prstGeom>
          <a:noFill/>
        </p:spPr>
        <p:txBody>
          <a:bodyPr wrap="square" rtlCol="0">
            <a:spAutoFit/>
          </a:bodyPr>
          <a:lstStyle/>
          <a:p>
            <a:pPr algn="just"/>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UNIT 1: IPR and International Trade</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1.1: What is Intellectual Property</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1.2: Examples of IPR</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1.3: Typical cases of IPR violation</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UNIT 2: Legal aspects of an International Business</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2.1: International Commercial Transactions</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2.2: Legal Issues in international business transitions</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2.3: </a:t>
            </a:r>
            <a:r>
              <a:rPr lang="en-US" sz="3500" dirty="0" err="1">
                <a:latin typeface="Microsoft Sans Serif" panose="020B0604020202020204" pitchFamily="34" charset="0"/>
                <a:ea typeface="Microsoft Sans Serif" panose="020B0604020202020204" pitchFamily="34" charset="0"/>
                <a:cs typeface="Microsoft Sans Serif" panose="020B0604020202020204" pitchFamily="34" charset="0"/>
              </a:rPr>
              <a:t>Chioce</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of Law</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Section 2.4: E-Contractual form </a:t>
            </a: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asellaDiTesto 13">
            <a:extLst>
              <a:ext uri="{FF2B5EF4-FFF2-40B4-BE49-F238E27FC236}">
                <a16:creationId xmlns:a16="http://schemas.microsoft.com/office/drawing/2014/main" id="{DA6C0C95-1DE1-0DC8-9E68-D5E6260D13F9}"/>
              </a:ext>
            </a:extLst>
          </p:cNvPr>
          <p:cNvSpPr txBox="1"/>
          <p:nvPr/>
        </p:nvSpPr>
        <p:spPr>
          <a:xfrm>
            <a:off x="497150" y="197001"/>
            <a:ext cx="8229600" cy="938719"/>
          </a:xfrm>
          <a:prstGeom prst="rect">
            <a:avLst/>
          </a:prstGeom>
          <a:noFill/>
        </p:spPr>
        <p:txBody>
          <a:bodyPr wrap="square" rtlCol="0">
            <a:spAutoFit/>
          </a:bodyPr>
          <a:lstStyle/>
          <a:p>
            <a:r>
              <a:rPr lang="en-US" sz="55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Index of Content</a:t>
            </a:r>
            <a:r>
              <a:rPr lang="en-US" sz="5500" b="1" dirty="0">
                <a:solidFill>
                  <a:srgbClr val="B05894"/>
                </a:solidFill>
              </a:rPr>
              <a:t> </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04900"/>
            <a:ext cx="13599850" cy="830997"/>
          </a:xfrm>
          <a:prstGeom prst="rect">
            <a:avLst/>
          </a:prstGeom>
          <a:noFill/>
        </p:spPr>
        <p:txBody>
          <a:bodyPr wrap="square" rtlCol="0">
            <a:spAutoFit/>
          </a:bodyPr>
          <a:lstStyle/>
          <a:p>
            <a:r>
              <a:rPr lang="en-US" sz="4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Unit and sections</a:t>
            </a:r>
            <a:r>
              <a:rPr lang="en-US" sz="4800" b="1" dirty="0">
                <a:solidFill>
                  <a:srgbClr val="E076D1"/>
                </a:solidFill>
              </a:rPr>
              <a:t> </a:t>
            </a:r>
          </a:p>
        </p:txBody>
      </p:sp>
      <p:pic>
        <p:nvPicPr>
          <p:cNvPr id="9"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2272840"/>
            <a:ext cx="435185" cy="510356"/>
          </a:xfrm>
          <a:prstGeom prst="rect">
            <a:avLst/>
          </a:prstGeom>
        </p:spPr>
      </p:pic>
      <p:pic>
        <p:nvPicPr>
          <p:cNvPr id="10"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618246" y="4937944"/>
            <a:ext cx="435185" cy="510356"/>
          </a:xfrm>
          <a:prstGeom prst="rect">
            <a:avLst/>
          </a:prstGeom>
        </p:spPr>
      </p:pic>
    </p:spTree>
    <p:extLst>
      <p:ext uri="{BB962C8B-B14F-4D97-AF65-F5344CB8AC3E}">
        <p14:creationId xmlns:p14="http://schemas.microsoft.com/office/powerpoint/2010/main" val="117546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2523768"/>
          </a:xfrm>
          <a:prstGeom prst="rect">
            <a:avLst/>
          </a:prstGeom>
          <a:noFill/>
        </p:spPr>
        <p:txBody>
          <a:bodyPr wrap="square" rtlCol="0">
            <a:spAutoFit/>
          </a:bodyPr>
          <a:lstStyle/>
          <a:p>
            <a:pPr algn="just"/>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Intellectual property (IP) refers to creations of the mind, such as inventions; literary and artistic works; designs; and symbols, names and images used in commerce.</a:t>
            </a:r>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rPr>
              <a:t>Definition provided by </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World Intellectual Property Organisation </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rPr>
              <a:t>(WIPO)</a:t>
            </a:r>
          </a:p>
        </p:txBody>
      </p:sp>
      <p:sp>
        <p:nvSpPr>
          <p:cNvPr id="19" name="CasellaDiTesto 18">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1.1</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What is Intellectual Property</a:t>
            </a:r>
          </a:p>
        </p:txBody>
      </p:sp>
      <p:grpSp>
        <p:nvGrpSpPr>
          <p:cNvPr id="7" name="Gruppo 6"/>
          <p:cNvGrpSpPr/>
          <p:nvPr/>
        </p:nvGrpSpPr>
        <p:grpSpPr>
          <a:xfrm>
            <a:off x="3050381" y="5220891"/>
            <a:ext cx="5078015" cy="3046809"/>
            <a:chOff x="2381" y="1041995"/>
            <a:chExt cx="5078015" cy="3046809"/>
          </a:xfrm>
        </p:grpSpPr>
        <p:sp>
          <p:nvSpPr>
            <p:cNvPr id="11" name="Rettangolo arrotondato 10"/>
            <p:cNvSpPr/>
            <p:nvPr/>
          </p:nvSpPr>
          <p:spPr>
            <a:xfrm>
              <a:off x="2381"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3" name="CasellaDiTesto 12"/>
            <p:cNvSpPr txBox="1"/>
            <p:nvPr/>
          </p:nvSpPr>
          <p:spPr>
            <a:xfrm>
              <a:off x="91619"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Intellectual Property Rights (IPR)</a:t>
              </a:r>
            </a:p>
            <a:p>
              <a:pPr lvl="0" algn="just" defTabSz="1066800">
                <a:lnSpc>
                  <a:spcPct val="90000"/>
                </a:lnSpc>
                <a:spcBef>
                  <a:spcPct val="0"/>
                </a:spcBef>
                <a:spcAft>
                  <a:spcPct val="35000"/>
                </a:spcAft>
              </a:pPr>
              <a:r>
                <a:rPr lang="en-US" sz="2400" kern="1200" dirty="0">
                  <a:latin typeface="Microsoft Sans Serif" panose="020B0604020202020204" pitchFamily="34" charset="0"/>
                  <a:ea typeface="Microsoft Sans Serif" panose="020B0604020202020204" pitchFamily="34" charset="0"/>
                  <a:cs typeface="Microsoft Sans Serif" panose="020B0604020202020204" pitchFamily="34" charset="0"/>
                </a:rPr>
                <a:t>Legal, private </a:t>
              </a:r>
              <a:r>
                <a:rPr lang="en-GB" sz="2400" kern="1200" dirty="0">
                  <a:latin typeface="Microsoft Sans Serif" panose="020B0604020202020204" pitchFamily="34" charset="0"/>
                  <a:cs typeface="Microsoft Sans Serif" panose="020B0604020202020204" pitchFamily="34" charset="0"/>
                </a:rPr>
                <a:t>enforceable rights granted to inventors and artists by governments. </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grpSp>
        <p:nvGrpSpPr>
          <p:cNvPr id="8" name="Gruppo 7"/>
          <p:cNvGrpSpPr/>
          <p:nvPr/>
        </p:nvGrpSpPr>
        <p:grpSpPr>
          <a:xfrm>
            <a:off x="9601200" y="5220891"/>
            <a:ext cx="5078015" cy="3046809"/>
            <a:chOff x="7111603" y="1041995"/>
            <a:chExt cx="5078015" cy="3046809"/>
          </a:xfrm>
        </p:grpSpPr>
        <p:sp>
          <p:nvSpPr>
            <p:cNvPr id="9" name="Rettangolo arrotondato 8"/>
            <p:cNvSpPr/>
            <p:nvPr/>
          </p:nvSpPr>
          <p:spPr>
            <a:xfrm>
              <a:off x="7111603" y="1041995"/>
              <a:ext cx="5078015" cy="3046809"/>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0" name="CasellaDiTesto 9"/>
            <p:cNvSpPr txBox="1"/>
            <p:nvPr/>
          </p:nvSpPr>
          <p:spPr>
            <a:xfrm>
              <a:off x="7200841" y="1131233"/>
              <a:ext cx="4899539" cy="286833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GB" sz="2400" kern="1200" dirty="0">
                  <a:latin typeface="Microsoft Sans Serif" panose="020B0604020202020204" pitchFamily="34" charset="0"/>
                  <a:cs typeface="Microsoft Sans Serif" panose="020B0604020202020204" pitchFamily="34" charset="0"/>
                </a:rPr>
                <a:t>IPR are designed to promote creativity and innovation.</a:t>
              </a:r>
              <a:endParaRPr lang="it-IT" sz="2400" kern="1200" dirty="0">
                <a:latin typeface="Microsoft Sans Serif" panose="020B0604020202020204" pitchFamily="34" charset="0"/>
                <a:cs typeface="Microsoft Sans Serif" panose="020B0604020202020204" pitchFamily="34" charset="0"/>
              </a:endParaRPr>
            </a:p>
            <a:p>
              <a:pPr lvl="0" algn="just" defTabSz="1066800">
                <a:lnSpc>
                  <a:spcPct val="90000"/>
                </a:lnSpc>
                <a:spcBef>
                  <a:spcPct val="0"/>
                </a:spcBef>
                <a:spcAft>
                  <a:spcPct val="35000"/>
                </a:spcAft>
              </a:pPr>
              <a:r>
                <a:rPr lang="en-GB" sz="2400" kern="1200" dirty="0">
                  <a:latin typeface="Microsoft Sans Serif" panose="020B0604020202020204" pitchFamily="34" charset="0"/>
                  <a:cs typeface="Microsoft Sans Serif" panose="020B0604020202020204" pitchFamily="34" charset="0"/>
                </a:rPr>
                <a:t>Following the expiration of these rights, other inventors, artists, and society at large can build on them.</a:t>
              </a:r>
              <a:endParaRPr lang="es-ES" sz="24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3" name="Rettangolo 2">
            <a:extLst>
              <a:ext uri="{FF2B5EF4-FFF2-40B4-BE49-F238E27FC236}">
                <a16:creationId xmlns:a16="http://schemas.microsoft.com/office/drawing/2014/main" id="{92AB2183-22B3-4565-8CBE-82D336D78C35}"/>
              </a:ext>
            </a:extLst>
          </p:cNvPr>
          <p:cNvSpPr/>
          <p:nvPr/>
        </p:nvSpPr>
        <p:spPr>
          <a:xfrm>
            <a:off x="497150" y="398562"/>
            <a:ext cx="8093882"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IPR and International Trade</a:t>
            </a:r>
          </a:p>
        </p:txBody>
      </p:sp>
    </p:spTree>
    <p:extLst>
      <p:ext uri="{BB962C8B-B14F-4D97-AF65-F5344CB8AC3E}">
        <p14:creationId xmlns:p14="http://schemas.microsoft.com/office/powerpoint/2010/main" val="425413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D7156F-34F1-CF1B-6532-98CAC40F1573}"/>
              </a:ext>
            </a:extLst>
          </p:cNvPr>
          <p:cNvPicPr>
            <a:picLocks noChangeAspect="1"/>
          </p:cNvPicPr>
          <p:nvPr/>
        </p:nvPicPr>
        <p:blipFill rotWithShape="1">
          <a:blip r:embed="rId2"/>
          <a:srcRect l="6867" t="9047"/>
          <a:stretch/>
        </p:blipFill>
        <p:spPr>
          <a:xfrm>
            <a:off x="12861913" y="4709355"/>
            <a:ext cx="4928937" cy="3653668"/>
          </a:xfrm>
          <a:prstGeom prst="rect">
            <a:avLst/>
          </a:prstGeom>
        </p:spPr>
      </p:pic>
      <p:sp>
        <p:nvSpPr>
          <p:cNvPr id="12" name="CasellaDiTesto 11">
            <a:extLst>
              <a:ext uri="{FF2B5EF4-FFF2-40B4-BE49-F238E27FC236}">
                <a16:creationId xmlns:a16="http://schemas.microsoft.com/office/drawing/2014/main" id="{BEA0FF3A-FE75-94B1-D18D-42753ECA6E59}"/>
              </a:ext>
            </a:extLst>
          </p:cNvPr>
          <p:cNvSpPr txBox="1"/>
          <p:nvPr/>
        </p:nvSpPr>
        <p:spPr>
          <a:xfrm>
            <a:off x="497150" y="3750811"/>
            <a:ext cx="11161450" cy="2785378"/>
          </a:xfrm>
          <a:prstGeom prst="rect">
            <a:avLst/>
          </a:prstGeom>
          <a:noFill/>
        </p:spPr>
        <p:txBody>
          <a:bodyPr wrap="square" rtlCol="0">
            <a:spAutoFit/>
          </a:bodyPr>
          <a:lstStyle/>
          <a:p>
            <a:pPr algn="just"/>
            <a:r>
              <a:rPr lang="en-GB" sz="3500" dirty="0">
                <a:latin typeface="Microsoft Sans Serif" panose="020B0604020202020204" pitchFamily="34" charset="0"/>
                <a:ea typeface="Microsoft Sans Serif" panose="020B0604020202020204" pitchFamily="34" charset="0"/>
                <a:cs typeface="Microsoft Sans Serif" panose="020B0604020202020204" pitchFamily="34" charset="0"/>
              </a:rPr>
              <a:t>IPR usually grants right holders time-limited monopolies to use, sell, and promote their works while preventing others from doing the same without their permission (acts referred to as infringements).</a:t>
            </a:r>
          </a:p>
          <a:p>
            <a:pPr algn="just"/>
            <a:endPar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3BE081D5-F8FA-4046-939C-513349CF239A}"/>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1.1</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What is Intellectual Property</a:t>
            </a:r>
          </a:p>
        </p:txBody>
      </p:sp>
      <p:sp>
        <p:nvSpPr>
          <p:cNvPr id="8" name="Rettangolo 7">
            <a:extLst>
              <a:ext uri="{FF2B5EF4-FFF2-40B4-BE49-F238E27FC236}">
                <a16:creationId xmlns:a16="http://schemas.microsoft.com/office/drawing/2014/main" id="{79B29D7E-F973-4C5F-8346-43D1E3A154A0}"/>
              </a:ext>
            </a:extLst>
          </p:cNvPr>
          <p:cNvSpPr/>
          <p:nvPr/>
        </p:nvSpPr>
        <p:spPr>
          <a:xfrm>
            <a:off x="497150" y="398562"/>
            <a:ext cx="8093882"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IPR and International Trade</a:t>
            </a:r>
          </a:p>
        </p:txBody>
      </p:sp>
    </p:spTree>
    <p:extLst>
      <p:ext uri="{BB962C8B-B14F-4D97-AF65-F5344CB8AC3E}">
        <p14:creationId xmlns:p14="http://schemas.microsoft.com/office/powerpoint/2010/main" val="2483077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D7156F-34F1-CF1B-6532-98CAC40F1573}"/>
              </a:ext>
            </a:extLst>
          </p:cNvPr>
          <p:cNvPicPr>
            <a:picLocks noChangeAspect="1"/>
          </p:cNvPicPr>
          <p:nvPr/>
        </p:nvPicPr>
        <p:blipFill rotWithShape="1">
          <a:blip r:embed="rId2"/>
          <a:srcRect l="6867" t="9047"/>
          <a:stretch/>
        </p:blipFill>
        <p:spPr>
          <a:xfrm>
            <a:off x="16197014" y="7200900"/>
            <a:ext cx="2066923" cy="1532146"/>
          </a:xfrm>
          <a:prstGeom prst="rect">
            <a:avLst/>
          </a:prstGeom>
        </p:spPr>
      </p:pic>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4288803"/>
          </a:xfrm>
          <a:prstGeom prst="rect">
            <a:avLst/>
          </a:prstGeom>
          <a:noFill/>
        </p:spPr>
        <p:txBody>
          <a:bodyPr wrap="square" rtlCol="0">
            <a:spAutoFit/>
          </a:bodyPr>
          <a:lstStyle/>
          <a:p>
            <a:pPr algn="just"/>
            <a:endParaRPr lang="it-IT"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Traditionally, IP sources have been issued by developed countries, however developing markets are also becoming key IP providers.</a:t>
            </a:r>
          </a:p>
          <a:p>
            <a:pPr algn="just">
              <a:lnSpc>
                <a:spcPts val="3600"/>
              </a:lnSpc>
            </a:pPr>
            <a:endParaRPr lang="en-US" sz="1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Globally, by nation, the United States is the largest dealer in IP licensing fees, but the EU as a whole is the largest.</a:t>
            </a:r>
          </a:p>
          <a:p>
            <a:pPr algn="just">
              <a:lnSpc>
                <a:spcPts val="3600"/>
              </a:lnSpc>
            </a:pPr>
            <a:endParaRPr lang="en-US" sz="1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Many traded products and services are IP-based, and licenses and fees earned by IP use are specifically a component of services trade.</a:t>
            </a:r>
          </a:p>
        </p:txBody>
      </p:sp>
      <p:sp>
        <p:nvSpPr>
          <p:cNvPr id="7" name="CasellaDiTesto 6">
            <a:extLst>
              <a:ext uri="{FF2B5EF4-FFF2-40B4-BE49-F238E27FC236}">
                <a16:creationId xmlns:a16="http://schemas.microsoft.com/office/drawing/2014/main" id="{3BE081D5-F8FA-4046-939C-513349CF239A}"/>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1.1</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What is Intellectual Property</a:t>
            </a:r>
          </a:p>
        </p:txBody>
      </p:sp>
      <p:sp>
        <p:nvSpPr>
          <p:cNvPr id="8" name="Rettangolo 7">
            <a:extLst>
              <a:ext uri="{FF2B5EF4-FFF2-40B4-BE49-F238E27FC236}">
                <a16:creationId xmlns:a16="http://schemas.microsoft.com/office/drawing/2014/main" id="{79B29D7E-F973-4C5F-8346-43D1E3A154A0}"/>
              </a:ext>
            </a:extLst>
          </p:cNvPr>
          <p:cNvSpPr/>
          <p:nvPr/>
        </p:nvSpPr>
        <p:spPr>
          <a:xfrm>
            <a:off x="497150" y="398562"/>
            <a:ext cx="8093882"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IPR and International Trade</a:t>
            </a:r>
          </a:p>
        </p:txBody>
      </p:sp>
    </p:spTree>
    <p:extLst>
      <p:ext uri="{BB962C8B-B14F-4D97-AF65-F5344CB8AC3E}">
        <p14:creationId xmlns:p14="http://schemas.microsoft.com/office/powerpoint/2010/main" val="139609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577059" y="2981370"/>
            <a:ext cx="3389050" cy="5509200"/>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PATENTS</a:t>
            </a:r>
            <a:endParaRPr lang="en-GB"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rPr>
              <a:t>A patent is an exclusive right granted for an invention, which is a product or a process that provides, in general, a new way of doing something, or offers a new technical solution to a problem. To get a patent, technical information about the invention must be disclosed to the public in a patent application.</a:t>
            </a:r>
          </a:p>
        </p:txBody>
      </p:sp>
      <p:sp>
        <p:nvSpPr>
          <p:cNvPr id="7" name="CasellaDiTesto 6">
            <a:extLst>
              <a:ext uri="{FF2B5EF4-FFF2-40B4-BE49-F238E27FC236}">
                <a16:creationId xmlns:a16="http://schemas.microsoft.com/office/drawing/2014/main" id="{BEA0FF3A-FE75-94B1-D18D-42753ECA6E59}"/>
              </a:ext>
            </a:extLst>
          </p:cNvPr>
          <p:cNvSpPr txBox="1"/>
          <p:nvPr/>
        </p:nvSpPr>
        <p:spPr>
          <a:xfrm>
            <a:off x="4127489" y="2981370"/>
            <a:ext cx="3409180" cy="5170646"/>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COPYRIGHTS</a:t>
            </a:r>
            <a:endParaRPr lang="en-GB"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rPr>
              <a:t>Copyright (or author’s right) is a legal term used to describe the rights that creators have over their literary and artistic works. Works covered by copyright range from books, music, paintings, sculpture, and films, to computer programs, databases, advertisements, maps, and technical drawings.</a:t>
            </a:r>
          </a:p>
        </p:txBody>
      </p:sp>
      <p:sp>
        <p:nvSpPr>
          <p:cNvPr id="8" name="CasellaDiTesto 7">
            <a:extLst>
              <a:ext uri="{FF2B5EF4-FFF2-40B4-BE49-F238E27FC236}">
                <a16:creationId xmlns:a16="http://schemas.microsoft.com/office/drawing/2014/main" id="{BEA0FF3A-FE75-94B1-D18D-42753ECA6E59}"/>
              </a:ext>
            </a:extLst>
          </p:cNvPr>
          <p:cNvSpPr txBox="1"/>
          <p:nvPr/>
        </p:nvSpPr>
        <p:spPr>
          <a:xfrm>
            <a:off x="7698049" y="2981370"/>
            <a:ext cx="3409180" cy="4493538"/>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TRADEMARK</a:t>
            </a:r>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rPr>
              <a:t>A trademark is a sign capable of distinguishing the goods or services of one enterprise from those of other enterprises (a combination of words, letters, symbols and shapes, colours, sounds, etc.). Trademarks are protected by intellectual property rights</a:t>
            </a:r>
          </a:p>
        </p:txBody>
      </p:sp>
      <p:sp>
        <p:nvSpPr>
          <p:cNvPr id="9" name="CasellaDiTesto 8">
            <a:extLst>
              <a:ext uri="{FF2B5EF4-FFF2-40B4-BE49-F238E27FC236}">
                <a16:creationId xmlns:a16="http://schemas.microsoft.com/office/drawing/2014/main" id="{BEA0FF3A-FE75-94B1-D18D-42753ECA6E59}"/>
              </a:ext>
            </a:extLst>
          </p:cNvPr>
          <p:cNvSpPr txBox="1"/>
          <p:nvPr/>
        </p:nvSpPr>
        <p:spPr>
          <a:xfrm>
            <a:off x="11268609" y="2981370"/>
            <a:ext cx="3140475" cy="2800767"/>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TRADE</a:t>
            </a:r>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SECRETS</a:t>
            </a:r>
            <a:endParaRPr lang="en-GB"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rPr>
              <a:t>Trade secrets are intellectual property (IP) rights on confidential information which may be sold or licensed.</a:t>
            </a:r>
          </a:p>
          <a:p>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0" name="CasellaDiTesto 9">
            <a:extLst>
              <a:ext uri="{FF2B5EF4-FFF2-40B4-BE49-F238E27FC236}">
                <a16:creationId xmlns:a16="http://schemas.microsoft.com/office/drawing/2014/main" id="{BEA0FF3A-FE75-94B1-D18D-42753ECA6E59}"/>
              </a:ext>
            </a:extLst>
          </p:cNvPr>
          <p:cNvSpPr txBox="1"/>
          <p:nvPr/>
        </p:nvSpPr>
        <p:spPr>
          <a:xfrm>
            <a:off x="14570466" y="2981370"/>
            <a:ext cx="3140475" cy="4832092"/>
          </a:xfrm>
          <a:prstGeom prst="rect">
            <a:avLst/>
          </a:prstGeom>
          <a:noFill/>
        </p:spPr>
        <p:txBody>
          <a:bodyPr wrap="square" rtlCol="0">
            <a:spAutoFit/>
          </a:bodyPr>
          <a:lstStyle/>
          <a:p>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GEO</a:t>
            </a:r>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it-IT" sz="2200" b="1" dirty="0">
                <a:solidFill>
                  <a:srgbClr val="002060"/>
                </a:solidFill>
                <a:latin typeface="Microsoft Sans Serif" panose="020B0604020202020204" pitchFamily="34" charset="0"/>
                <a:ea typeface="Microsoft Sans Serif" panose="020B0604020202020204" pitchFamily="34" charset="0"/>
                <a:cs typeface="Microsoft Sans Serif" panose="020B0604020202020204" pitchFamily="34" charset="0"/>
              </a:rPr>
              <a:t>INDICATIONS</a:t>
            </a:r>
          </a:p>
          <a:p>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rPr>
              <a:t>A geographical indication (GI) is a sign used on products that have a specific geographical origin and possess qualities or a reputation that are due to that origin. In order to function as a GI, a sign must identify a product as originating in a given place.</a:t>
            </a:r>
          </a:p>
        </p:txBody>
      </p:sp>
      <p:cxnSp>
        <p:nvCxnSpPr>
          <p:cNvPr id="13" name="Connettore diritto 12">
            <a:extLst>
              <a:ext uri="{FF2B5EF4-FFF2-40B4-BE49-F238E27FC236}">
                <a16:creationId xmlns:a16="http://schemas.microsoft.com/office/drawing/2014/main" id="{40F1DE3A-5E14-1EB0-D6FF-6C1A7A8FA3EB}"/>
              </a:ext>
            </a:extLst>
          </p:cNvPr>
          <p:cNvCxnSpPr>
            <a:cxnSpLocks/>
          </p:cNvCxnSpPr>
          <p:nvPr/>
        </p:nvCxnSpPr>
        <p:spPr>
          <a:xfrm>
            <a:off x="4046799" y="3025536"/>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40F1DE3A-5E14-1EB0-D6FF-6C1A7A8FA3EB}"/>
              </a:ext>
            </a:extLst>
          </p:cNvPr>
          <p:cNvCxnSpPr>
            <a:cxnSpLocks/>
          </p:cNvCxnSpPr>
          <p:nvPr/>
        </p:nvCxnSpPr>
        <p:spPr>
          <a:xfrm>
            <a:off x="7617359" y="3049620"/>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40F1DE3A-5E14-1EB0-D6FF-6C1A7A8FA3EB}"/>
              </a:ext>
            </a:extLst>
          </p:cNvPr>
          <p:cNvCxnSpPr>
            <a:cxnSpLocks/>
          </p:cNvCxnSpPr>
          <p:nvPr/>
        </p:nvCxnSpPr>
        <p:spPr>
          <a:xfrm>
            <a:off x="11187919" y="3031266"/>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cxnSp>
        <p:nvCxnSpPr>
          <p:cNvPr id="17" name="Connettore diritto 16">
            <a:extLst>
              <a:ext uri="{FF2B5EF4-FFF2-40B4-BE49-F238E27FC236}">
                <a16:creationId xmlns:a16="http://schemas.microsoft.com/office/drawing/2014/main" id="{40F1DE3A-5E14-1EB0-D6FF-6C1A7A8FA3EB}"/>
              </a:ext>
            </a:extLst>
          </p:cNvPr>
          <p:cNvCxnSpPr>
            <a:cxnSpLocks/>
          </p:cNvCxnSpPr>
          <p:nvPr/>
        </p:nvCxnSpPr>
        <p:spPr>
          <a:xfrm>
            <a:off x="14489774" y="3049620"/>
            <a:ext cx="0" cy="5465034"/>
          </a:xfrm>
          <a:prstGeom prst="line">
            <a:avLst/>
          </a:prstGeom>
          <a:ln w="38100">
            <a:solidFill>
              <a:srgbClr val="F5D3F0"/>
            </a:solidFill>
          </a:ln>
        </p:spPr>
        <p:style>
          <a:lnRef idx="1">
            <a:schemeClr val="accent1"/>
          </a:lnRef>
          <a:fillRef idx="0">
            <a:schemeClr val="accent1"/>
          </a:fillRef>
          <a:effectRef idx="0">
            <a:schemeClr val="accent1"/>
          </a:effectRef>
          <a:fontRef idx="minor">
            <a:schemeClr val="tx1"/>
          </a:fontRef>
        </p:style>
      </p:cxnSp>
      <p:sp>
        <p:nvSpPr>
          <p:cNvPr id="20" name="CasellaDiTesto 19">
            <a:extLst>
              <a:ext uri="{FF2B5EF4-FFF2-40B4-BE49-F238E27FC236}">
                <a16:creationId xmlns:a16="http://schemas.microsoft.com/office/drawing/2014/main" id="{BEA0FF3A-FE75-94B1-D18D-42753ECA6E59}"/>
              </a:ext>
            </a:extLst>
          </p:cNvPr>
          <p:cNvSpPr txBox="1"/>
          <p:nvPr/>
        </p:nvSpPr>
        <p:spPr>
          <a:xfrm>
            <a:off x="497150" y="2183368"/>
            <a:ext cx="16071232" cy="369332"/>
          </a:xfrm>
          <a:prstGeom prst="rect">
            <a:avLst/>
          </a:prstGeom>
          <a:noFill/>
        </p:spPr>
        <p:txBody>
          <a:bodyPr wrap="square" rtlCol="0">
            <a:spAutoFit/>
          </a:bodyPr>
          <a:lstStyle/>
          <a:p>
            <a:pPr algn="just"/>
            <a:r>
              <a:rPr lang="en-GB" i="1" dirty="0">
                <a:latin typeface="Microsoft Sans Serif" panose="020B0604020202020204" pitchFamily="34" charset="0"/>
                <a:ea typeface="Microsoft Sans Serif" panose="020B0604020202020204" pitchFamily="34" charset="0"/>
                <a:cs typeface="Microsoft Sans Serif" panose="020B0604020202020204" pitchFamily="34" charset="0"/>
              </a:rPr>
              <a:t>Official definitions from </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hlinkClick r:id="rId2"/>
              </a:rPr>
              <a:t>World Intellectual Property Organisation </a:t>
            </a:r>
            <a:r>
              <a:rPr lang="en-US" i="1" dirty="0">
                <a:latin typeface="Microsoft Sans Serif" panose="020B0604020202020204" pitchFamily="34" charset="0"/>
                <a:ea typeface="Microsoft Sans Serif" panose="020B0604020202020204" pitchFamily="34" charset="0"/>
                <a:cs typeface="Microsoft Sans Serif" panose="020B0604020202020204" pitchFamily="34" charset="0"/>
              </a:rPr>
              <a:t>(WIPO)</a:t>
            </a:r>
          </a:p>
        </p:txBody>
      </p:sp>
      <p:pic>
        <p:nvPicPr>
          <p:cNvPr id="21" name="Immagine 20">
            <a:extLst>
              <a:ext uri="{FF2B5EF4-FFF2-40B4-BE49-F238E27FC236}">
                <a16:creationId xmlns:a16="http://schemas.microsoft.com/office/drawing/2014/main" id="{B22D7396-64A5-6C44-8C40-D5CED5192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965074"/>
            <a:ext cx="476458" cy="578226"/>
          </a:xfrm>
          <a:prstGeom prst="rect">
            <a:avLst/>
          </a:prstGeom>
        </p:spPr>
      </p:pic>
      <p:pic>
        <p:nvPicPr>
          <p:cNvPr id="11" name="Immagine 10"/>
          <p:cNvPicPr>
            <a:picLocks noChangeAspect="1"/>
          </p:cNvPicPr>
          <p:nvPr/>
        </p:nvPicPr>
        <p:blipFill>
          <a:blip r:embed="rId4"/>
          <a:stretch>
            <a:fillRect/>
          </a:stretch>
        </p:blipFill>
        <p:spPr>
          <a:xfrm>
            <a:off x="9601200" y="2901812"/>
            <a:ext cx="619125" cy="565288"/>
          </a:xfrm>
          <a:prstGeom prst="rect">
            <a:avLst/>
          </a:prstGeom>
        </p:spPr>
      </p:pic>
      <p:pic>
        <p:nvPicPr>
          <p:cNvPr id="22" name="Immagine 21"/>
          <p:cNvPicPr>
            <a:picLocks noChangeAspect="1"/>
          </p:cNvPicPr>
          <p:nvPr/>
        </p:nvPicPr>
        <p:blipFill>
          <a:blip r:embed="rId5"/>
          <a:stretch>
            <a:fillRect/>
          </a:stretch>
        </p:blipFill>
        <p:spPr>
          <a:xfrm>
            <a:off x="2016222" y="2933700"/>
            <a:ext cx="549356" cy="532189"/>
          </a:xfrm>
          <a:prstGeom prst="rect">
            <a:avLst/>
          </a:prstGeom>
        </p:spPr>
      </p:pic>
      <p:sp>
        <p:nvSpPr>
          <p:cNvPr id="23" name="CasellaDiTesto 22">
            <a:extLst>
              <a:ext uri="{FF2B5EF4-FFF2-40B4-BE49-F238E27FC236}">
                <a16:creationId xmlns:a16="http://schemas.microsoft.com/office/drawing/2014/main" id="{C42946DE-FC65-4998-B172-2226DBCFDA4B}"/>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Examples of IPR</a:t>
            </a:r>
          </a:p>
        </p:txBody>
      </p:sp>
      <p:sp>
        <p:nvSpPr>
          <p:cNvPr id="24" name="Rettangolo 23">
            <a:extLst>
              <a:ext uri="{FF2B5EF4-FFF2-40B4-BE49-F238E27FC236}">
                <a16:creationId xmlns:a16="http://schemas.microsoft.com/office/drawing/2014/main" id="{92439129-E7B7-4527-966F-421049EEB89E}"/>
              </a:ext>
            </a:extLst>
          </p:cNvPr>
          <p:cNvSpPr/>
          <p:nvPr/>
        </p:nvSpPr>
        <p:spPr>
          <a:xfrm>
            <a:off x="497150" y="398562"/>
            <a:ext cx="8093882"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IPR and International Trade</a:t>
            </a:r>
          </a:p>
        </p:txBody>
      </p:sp>
      <p:pic>
        <p:nvPicPr>
          <p:cNvPr id="5" name="Picture 4">
            <a:extLst>
              <a:ext uri="{FF2B5EF4-FFF2-40B4-BE49-F238E27FC236}">
                <a16:creationId xmlns:a16="http://schemas.microsoft.com/office/drawing/2014/main" id="{0E6E6767-16CF-2C9F-6FF9-22A730C4601B}"/>
              </a:ext>
            </a:extLst>
          </p:cNvPr>
          <p:cNvPicPr>
            <a:picLocks noChangeAspect="1"/>
          </p:cNvPicPr>
          <p:nvPr/>
        </p:nvPicPr>
        <p:blipFill rotWithShape="1">
          <a:blip r:embed="rId6"/>
          <a:srcRect l="6345" t="7153" r="2792" b="6568"/>
          <a:stretch/>
        </p:blipFill>
        <p:spPr>
          <a:xfrm>
            <a:off x="12268200" y="361104"/>
            <a:ext cx="3428995" cy="2001738"/>
          </a:xfrm>
          <a:prstGeom prst="rect">
            <a:avLst/>
          </a:prstGeom>
        </p:spPr>
      </p:pic>
    </p:spTree>
    <p:extLst>
      <p:ext uri="{BB962C8B-B14F-4D97-AF65-F5344CB8AC3E}">
        <p14:creationId xmlns:p14="http://schemas.microsoft.com/office/powerpoint/2010/main" val="931545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2183368"/>
            <a:ext cx="16071232" cy="3862596"/>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If you are the sole owner of a patent, the invention to which the patent applies cannot be used (i.e., distributed, imported, sold, fabricated) without your formal consent. </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The patent remains in force with all its effects for a period of 20 years – starting from the very moment of its application.</a:t>
            </a:r>
          </a:p>
          <a:p>
            <a:pPr algn="just"/>
            <a:endPar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4742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Examples of IPR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Patents</a:t>
            </a:r>
            <a:r>
              <a:rPr lang="en-US" sz="4000" b="1" dirty="0">
                <a:solidFill>
                  <a:srgbClr val="E076D1"/>
                </a:solidFill>
              </a:rPr>
              <a:t> </a:t>
            </a:r>
          </a:p>
        </p:txBody>
      </p:sp>
      <p:sp>
        <p:nvSpPr>
          <p:cNvPr id="8" name="Rettangolo 7">
            <a:extLst>
              <a:ext uri="{FF2B5EF4-FFF2-40B4-BE49-F238E27FC236}">
                <a16:creationId xmlns:a16="http://schemas.microsoft.com/office/drawing/2014/main" id="{5AE414B7-CF0B-4401-ACAC-869C8B7213C2}"/>
              </a:ext>
            </a:extLst>
          </p:cNvPr>
          <p:cNvSpPr/>
          <p:nvPr/>
        </p:nvSpPr>
        <p:spPr>
          <a:xfrm>
            <a:off x="497150" y="398562"/>
            <a:ext cx="8093882"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IPR and International Trade</a:t>
            </a:r>
          </a:p>
        </p:txBody>
      </p:sp>
      <p:pic>
        <p:nvPicPr>
          <p:cNvPr id="3" name="Picture 2">
            <a:extLst>
              <a:ext uri="{FF2B5EF4-FFF2-40B4-BE49-F238E27FC236}">
                <a16:creationId xmlns:a16="http://schemas.microsoft.com/office/drawing/2014/main" id="{0F355D49-533E-7F65-B051-546CE159406C}"/>
              </a:ext>
            </a:extLst>
          </p:cNvPr>
          <p:cNvPicPr>
            <a:picLocks noChangeAspect="1"/>
          </p:cNvPicPr>
          <p:nvPr/>
        </p:nvPicPr>
        <p:blipFill>
          <a:blip r:embed="rId2"/>
          <a:stretch>
            <a:fillRect/>
          </a:stretch>
        </p:blipFill>
        <p:spPr>
          <a:xfrm>
            <a:off x="14004311" y="5269704"/>
            <a:ext cx="3918767" cy="2330545"/>
          </a:xfrm>
          <a:prstGeom prst="rect">
            <a:avLst/>
          </a:prstGeom>
        </p:spPr>
      </p:pic>
      <p:grpSp>
        <p:nvGrpSpPr>
          <p:cNvPr id="6" name="Gruppo 5">
            <a:extLst>
              <a:ext uri="{FF2B5EF4-FFF2-40B4-BE49-F238E27FC236}">
                <a16:creationId xmlns:a16="http://schemas.microsoft.com/office/drawing/2014/main" id="{BF189A47-CABC-4AC3-A5B3-7F5584B1D787}"/>
              </a:ext>
            </a:extLst>
          </p:cNvPr>
          <p:cNvGrpSpPr/>
          <p:nvPr/>
        </p:nvGrpSpPr>
        <p:grpSpPr>
          <a:xfrm>
            <a:off x="1219200" y="6210300"/>
            <a:ext cx="13057602" cy="2054989"/>
            <a:chOff x="12858" y="1171857"/>
            <a:chExt cx="3843337" cy="2738377"/>
          </a:xfrm>
        </p:grpSpPr>
        <p:sp>
          <p:nvSpPr>
            <p:cNvPr id="9" name="Rettangolo arrotondato 15">
              <a:extLst>
                <a:ext uri="{FF2B5EF4-FFF2-40B4-BE49-F238E27FC236}">
                  <a16:creationId xmlns:a16="http://schemas.microsoft.com/office/drawing/2014/main" id="{A96EB8CD-BA5B-4B0E-8E75-EB3A18199D86}"/>
                </a:ext>
              </a:extLst>
            </p:cNvPr>
            <p:cNvSpPr/>
            <p:nvPr/>
          </p:nvSpPr>
          <p:spPr>
            <a:xfrm>
              <a:off x="12858"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0" name="CasellaDiTesto 9">
              <a:extLst>
                <a:ext uri="{FF2B5EF4-FFF2-40B4-BE49-F238E27FC236}">
                  <a16:creationId xmlns:a16="http://schemas.microsoft.com/office/drawing/2014/main" id="{2BDFE02E-4A34-4A55-A601-7939B1E4C443}"/>
                </a:ext>
              </a:extLst>
            </p:cNvPr>
            <p:cNvSpPr txBox="1"/>
            <p:nvPr/>
          </p:nvSpPr>
          <p:spPr>
            <a:xfrm>
              <a:off x="93062"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algn="just" defTabSz="1066800">
                <a:lnSpc>
                  <a:spcPct val="90000"/>
                </a:lnSpc>
                <a:spcBef>
                  <a:spcPct val="0"/>
                </a:spcBef>
                <a:spcAft>
                  <a:spcPct val="35000"/>
                </a:spcAft>
              </a:pP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Patents </a:t>
              </a:r>
              <a:r>
                <a:rPr lang="en-US" sz="3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are not </a:t>
              </a:r>
              <a:r>
                <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rPr>
                <a:t>valid in every country: the right that the given patent guarantees are limited to the country of application, and in accordance with the given territorial law (if any).</a:t>
              </a:r>
            </a:p>
          </p:txBody>
        </p:sp>
      </p:grpSp>
    </p:spTree>
    <p:extLst>
      <p:ext uri="{BB962C8B-B14F-4D97-AF65-F5344CB8AC3E}">
        <p14:creationId xmlns:p14="http://schemas.microsoft.com/office/powerpoint/2010/main" val="131535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sellaDiTesto 11">
            <a:extLst>
              <a:ext uri="{FF2B5EF4-FFF2-40B4-BE49-F238E27FC236}">
                <a16:creationId xmlns:a16="http://schemas.microsoft.com/office/drawing/2014/main" id="{BEA0FF3A-FE75-94B1-D18D-42753ECA6E59}"/>
              </a:ext>
            </a:extLst>
          </p:cNvPr>
          <p:cNvSpPr txBox="1"/>
          <p:nvPr/>
        </p:nvSpPr>
        <p:spPr>
          <a:xfrm>
            <a:off x="497150" y="3178778"/>
            <a:ext cx="10780450" cy="2631490"/>
          </a:xfrm>
          <a:prstGeom prst="rect">
            <a:avLst/>
          </a:prstGeom>
          <a:noFill/>
        </p:spPr>
        <p:txBody>
          <a:bodyPr wrap="square" rtlCol="0">
            <a:spAutoFit/>
          </a:bodyPr>
          <a:lstStyle/>
          <a:p>
            <a:pPr algn="just"/>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Broadly speaking, copyrights applies to works that are commonly referred as “creative” products, but </a:t>
            </a:r>
            <a:r>
              <a:rPr lang="en-US" sz="36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not</a:t>
            </a:r>
            <a:r>
              <a:rPr lang="en-US" sz="3500" dirty="0">
                <a:latin typeface="Microsoft Sans Serif" panose="020B0604020202020204" pitchFamily="34" charset="0"/>
                <a:ea typeface="Microsoft Sans Serif" panose="020B0604020202020204" pitchFamily="34" charset="0"/>
                <a:cs typeface="Microsoft Sans Serif" panose="020B0604020202020204" pitchFamily="34" charset="0"/>
              </a:rPr>
              <a:t> to the ideas, methodologies, processes that lead to their creation.</a:t>
            </a:r>
          </a:p>
          <a:p>
            <a:pPr algn="just"/>
            <a:endParaRPr lang="en-US" sz="25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asellaDiTesto 6">
            <a:extLst>
              <a:ext uri="{FF2B5EF4-FFF2-40B4-BE49-F238E27FC236}">
                <a16:creationId xmlns:a16="http://schemas.microsoft.com/office/drawing/2014/main" id="{25428F14-25ED-43DA-7F9A-9BB54D0C93D2}"/>
              </a:ext>
            </a:extLst>
          </p:cNvPr>
          <p:cNvSpPr txBox="1"/>
          <p:nvPr/>
        </p:nvSpPr>
        <p:spPr>
          <a:xfrm>
            <a:off x="497150" y="1104900"/>
            <a:ext cx="13599850" cy="707886"/>
          </a:xfrm>
          <a:prstGeom prst="rect">
            <a:avLst/>
          </a:prstGeom>
          <a:noFill/>
        </p:spPr>
        <p:txBody>
          <a:bodyPr wrap="square" rtlCol="0">
            <a:spAutoFit/>
          </a:bodyPr>
          <a:lstStyle/>
          <a:p>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40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4000" b="1" dirty="0">
                <a:latin typeface="Microsoft Sans Serif" panose="020B0604020202020204" pitchFamily="34" charset="0"/>
                <a:ea typeface="Microsoft Sans Serif" panose="020B0604020202020204" pitchFamily="34" charset="0"/>
                <a:cs typeface="Microsoft Sans Serif" panose="020B0604020202020204" pitchFamily="34" charset="0"/>
              </a:rPr>
              <a:t>Examples of IPR </a:t>
            </a:r>
            <a:r>
              <a:rPr lang="en-US" sz="40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 Copyrights</a:t>
            </a:r>
            <a:r>
              <a:rPr lang="en-US" sz="4000" b="1" dirty="0">
                <a:solidFill>
                  <a:srgbClr val="E076D1"/>
                </a:solidFill>
              </a:rPr>
              <a:t> </a:t>
            </a:r>
          </a:p>
        </p:txBody>
      </p:sp>
      <p:sp>
        <p:nvSpPr>
          <p:cNvPr id="13" name="Rettangolo 12">
            <a:extLst>
              <a:ext uri="{FF2B5EF4-FFF2-40B4-BE49-F238E27FC236}">
                <a16:creationId xmlns:a16="http://schemas.microsoft.com/office/drawing/2014/main" id="{5F450C45-1220-4FC8-8A0E-ACE7C30C0166}"/>
              </a:ext>
            </a:extLst>
          </p:cNvPr>
          <p:cNvSpPr/>
          <p:nvPr/>
        </p:nvSpPr>
        <p:spPr>
          <a:xfrm>
            <a:off x="497150" y="398562"/>
            <a:ext cx="8093882" cy="707886"/>
          </a:xfrm>
          <a:prstGeom prst="rect">
            <a:avLst/>
          </a:prstGeom>
        </p:spPr>
        <p:txBody>
          <a:bodyPr wrap="none">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IPR and International Trade</a:t>
            </a:r>
          </a:p>
        </p:txBody>
      </p:sp>
      <p:pic>
        <p:nvPicPr>
          <p:cNvPr id="4" name="Picture 3">
            <a:extLst>
              <a:ext uri="{FF2B5EF4-FFF2-40B4-BE49-F238E27FC236}">
                <a16:creationId xmlns:a16="http://schemas.microsoft.com/office/drawing/2014/main" id="{DAF52D4D-FC03-6839-3574-AE4451743753}"/>
              </a:ext>
            </a:extLst>
          </p:cNvPr>
          <p:cNvPicPr>
            <a:picLocks noChangeAspect="1"/>
          </p:cNvPicPr>
          <p:nvPr/>
        </p:nvPicPr>
        <p:blipFill>
          <a:blip r:embed="rId2"/>
          <a:stretch>
            <a:fillRect/>
          </a:stretch>
        </p:blipFill>
        <p:spPr>
          <a:xfrm>
            <a:off x="12047754" y="5338230"/>
            <a:ext cx="5539880" cy="3198759"/>
          </a:xfrm>
          <a:prstGeom prst="rect">
            <a:avLst/>
          </a:prstGeom>
        </p:spPr>
      </p:pic>
      <p:grpSp>
        <p:nvGrpSpPr>
          <p:cNvPr id="10" name="Gruppo 9">
            <a:extLst>
              <a:ext uri="{FF2B5EF4-FFF2-40B4-BE49-F238E27FC236}">
                <a16:creationId xmlns:a16="http://schemas.microsoft.com/office/drawing/2014/main" id="{1A93EF82-CDD0-45F1-9BC6-A3B8E9B4D60C}"/>
              </a:ext>
            </a:extLst>
          </p:cNvPr>
          <p:cNvGrpSpPr/>
          <p:nvPr/>
        </p:nvGrpSpPr>
        <p:grpSpPr>
          <a:xfrm>
            <a:off x="3886200" y="6282305"/>
            <a:ext cx="8763000" cy="2054989"/>
            <a:chOff x="12858" y="1171857"/>
            <a:chExt cx="3843337" cy="2738377"/>
          </a:xfrm>
        </p:grpSpPr>
        <p:sp>
          <p:nvSpPr>
            <p:cNvPr id="14" name="Rettangolo arrotondato 15">
              <a:extLst>
                <a:ext uri="{FF2B5EF4-FFF2-40B4-BE49-F238E27FC236}">
                  <a16:creationId xmlns:a16="http://schemas.microsoft.com/office/drawing/2014/main" id="{0E28B2A2-CA61-4A11-AA59-471FFB9AD800}"/>
                </a:ext>
              </a:extLst>
            </p:cNvPr>
            <p:cNvSpPr/>
            <p:nvPr/>
          </p:nvSpPr>
          <p:spPr>
            <a:xfrm>
              <a:off x="12858" y="1171857"/>
              <a:ext cx="3843337" cy="2738377"/>
            </a:xfrm>
            <a:prstGeom prst="roundRect">
              <a:avLst>
                <a:gd name="adj" fmla="val 10000"/>
              </a:avLst>
            </a:prstGeom>
            <a:solidFill>
              <a:srgbClr val="FFECFC"/>
            </a:solidFill>
            <a:ln w="57150">
              <a:solidFill>
                <a:srgbClr val="B05894"/>
              </a:solidFill>
            </a:ln>
          </p:spPr>
          <p:style>
            <a:lnRef idx="2">
              <a:schemeClr val="dk1"/>
            </a:lnRef>
            <a:fillRef idx="1">
              <a:schemeClr val="lt1"/>
            </a:fillRef>
            <a:effectRef idx="0">
              <a:schemeClr val="dk1"/>
            </a:effectRef>
            <a:fontRef idx="minor">
              <a:schemeClr val="dk1"/>
            </a:fontRef>
          </p:style>
        </p:sp>
        <p:sp>
          <p:nvSpPr>
            <p:cNvPr id="15" name="CasellaDiTesto 14">
              <a:extLst>
                <a:ext uri="{FF2B5EF4-FFF2-40B4-BE49-F238E27FC236}">
                  <a16:creationId xmlns:a16="http://schemas.microsoft.com/office/drawing/2014/main" id="{708595DA-AA93-4BF4-8F73-DFE5614105E3}"/>
                </a:ext>
              </a:extLst>
            </p:cNvPr>
            <p:cNvSpPr txBox="1"/>
            <p:nvPr/>
          </p:nvSpPr>
          <p:spPr>
            <a:xfrm>
              <a:off x="93062" y="1252061"/>
              <a:ext cx="3682929" cy="257796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algn="just" defTabSz="1066800">
                <a:lnSpc>
                  <a:spcPct val="90000"/>
                </a:lnSpc>
                <a:spcBef>
                  <a:spcPct val="0"/>
                </a:spcBef>
                <a:spcAft>
                  <a:spcPct val="35000"/>
                </a:spcAft>
              </a:pPr>
              <a:endParaRPr lang="en-US" sz="36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sp>
        <p:nvSpPr>
          <p:cNvPr id="6" name="Rettangolo 5">
            <a:extLst>
              <a:ext uri="{FF2B5EF4-FFF2-40B4-BE49-F238E27FC236}">
                <a16:creationId xmlns:a16="http://schemas.microsoft.com/office/drawing/2014/main" id="{D9FF82F9-7E60-41DE-B004-709E3A32CE22}"/>
              </a:ext>
            </a:extLst>
          </p:cNvPr>
          <p:cNvSpPr/>
          <p:nvPr/>
        </p:nvSpPr>
        <p:spPr>
          <a:xfrm>
            <a:off x="4019032" y="6282305"/>
            <a:ext cx="9144000" cy="2062103"/>
          </a:xfrm>
          <a:prstGeom prst="rect">
            <a:avLst/>
          </a:prstGeom>
        </p:spPr>
        <p:txBody>
          <a:bodyPr>
            <a:spAutoFit/>
          </a:bodyPr>
          <a:lstStyle/>
          <a:p>
            <a:r>
              <a:rPr lang="en-US"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t>Recording</a:t>
            </a:r>
          </a:p>
          <a:p>
            <a:r>
              <a:rPr lang="en-US"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t>Broadcasting</a:t>
            </a:r>
          </a:p>
          <a:p>
            <a:r>
              <a:rPr lang="en-US"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t>Public performance</a:t>
            </a:r>
          </a:p>
          <a:p>
            <a:r>
              <a:rPr lang="en-US" sz="3200" dirty="0">
                <a:solidFill>
                  <a:schemeClr val="dk1"/>
                </a:solidFill>
                <a:latin typeface="Microsoft Sans Serif" panose="020B0604020202020204" pitchFamily="34" charset="0"/>
                <a:ea typeface="Microsoft Sans Serif" panose="020B0604020202020204" pitchFamily="34" charset="0"/>
                <a:cs typeface="Microsoft Sans Serif" panose="020B0604020202020204" pitchFamily="34" charset="0"/>
              </a:rPr>
              <a:t>Miscellaneous (reproduction in various forms)</a:t>
            </a:r>
          </a:p>
        </p:txBody>
      </p:sp>
    </p:spTree>
    <p:extLst>
      <p:ext uri="{BB962C8B-B14F-4D97-AF65-F5344CB8AC3E}">
        <p14:creationId xmlns:p14="http://schemas.microsoft.com/office/powerpoint/2010/main" val="3803287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867</TotalTime>
  <Words>1757</Words>
  <Application>Microsoft Office PowerPoint</Application>
  <PresentationFormat>Personalizzato</PresentationFormat>
  <Paragraphs>170</Paragraphs>
  <Slides>21</Slides>
  <Notes>0</Notes>
  <HiddenSlides>0</HiddenSlides>
  <MMClips>0</MMClips>
  <ScaleCrop>false</ScaleCrop>
  <HeadingPairs>
    <vt:vector size="6" baseType="variant">
      <vt:variant>
        <vt:lpstr>Caratteri utilizzati</vt:lpstr>
      </vt:variant>
      <vt:variant>
        <vt:i4>3</vt:i4>
      </vt:variant>
      <vt:variant>
        <vt:lpstr>Tema</vt:lpstr>
      </vt:variant>
      <vt:variant>
        <vt:i4>2</vt:i4>
      </vt:variant>
      <vt:variant>
        <vt:lpstr>Titoli diapositive</vt:lpstr>
      </vt:variant>
      <vt:variant>
        <vt:i4>21</vt:i4>
      </vt:variant>
    </vt:vector>
  </HeadingPairs>
  <TitlesOfParts>
    <vt:vector size="26" baseType="lpstr">
      <vt:lpstr>Arial</vt:lpstr>
      <vt:lpstr>Calibri</vt:lpstr>
      <vt:lpstr>Microsoft Sans Serif</vt:lpstr>
      <vt:lpstr>Office Theme</vt:lpstr>
      <vt:lpstr>Diseño personalizado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Alessandra Messana</cp:lastModifiedBy>
  <cp:revision>61</cp:revision>
  <dcterms:created xsi:type="dcterms:W3CDTF">2022-02-25T10:54:18Z</dcterms:created>
  <dcterms:modified xsi:type="dcterms:W3CDTF">2022-12-20T10:05:27Z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