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77" r:id="rId4"/>
    <p:sldId id="257" r:id="rId5"/>
    <p:sldId id="258" r:id="rId6"/>
    <p:sldId id="260" r:id="rId7"/>
    <p:sldId id="281" r:id="rId8"/>
    <p:sldId id="261" r:id="rId9"/>
    <p:sldId id="290" r:id="rId10"/>
    <p:sldId id="291" r:id="rId11"/>
    <p:sldId id="262" r:id="rId12"/>
    <p:sldId id="263" r:id="rId13"/>
    <p:sldId id="282" r:id="rId14"/>
    <p:sldId id="292" r:id="rId15"/>
    <p:sldId id="265" r:id="rId16"/>
    <p:sldId id="283" r:id="rId17"/>
    <p:sldId id="284" r:id="rId18"/>
    <p:sldId id="286" r:id="rId19"/>
    <p:sldId id="266" r:id="rId20"/>
    <p:sldId id="287" r:id="rId21"/>
    <p:sldId id="293" r:id="rId22"/>
    <p:sldId id="275" r:id="rId23"/>
    <p:sldId id="273" r:id="rId24"/>
    <p:sldId id="294" r:id="rId25"/>
    <p:sldId id="259"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994980"/>
    <a:srgbClr val="F8EBF6"/>
    <a:srgbClr val="FEB1A6"/>
    <a:srgbClr val="C6EEA9"/>
    <a:srgbClr val="FE270F"/>
    <a:srgbClr val="FF270E"/>
    <a:srgbClr val="5CC90B"/>
    <a:srgbClr val="645F63"/>
    <a:srgbClr val="582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p:cViewPr varScale="1">
        <p:scale>
          <a:sx n="72" d="100"/>
          <a:sy n="72" d="100"/>
        </p:scale>
        <p:origin x="55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238500" y="6819900"/>
            <a:ext cx="11811000" cy="769441"/>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Business models in international digital marketing</a:t>
            </a:r>
            <a:endParaRPr kumimoji="0" lang="pt-BR" sz="4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Digital business models and classifications.</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Digital business models’ characteristics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447800" y="5604083"/>
            <a:ext cx="11103281" cy="523220"/>
          </a:xfrm>
          <a:prstGeom prst="rect">
            <a:avLst/>
          </a:prstGeom>
          <a:noFill/>
        </p:spPr>
        <p:txBody>
          <a:bodyPr wrap="square" rtlCol="0">
            <a:spAutoFit/>
          </a:bodyPr>
          <a:lstStyle/>
          <a:p>
            <a:pPr>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447800" y="3245314"/>
            <a:ext cx="15544800" cy="6771084"/>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value proposition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of the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offered</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service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is created using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technologies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customer acquisition and the product or service distribution are based on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channels</a:t>
            </a:r>
          </a:p>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Culture is usually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less hierarchical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due to the ability to (digitally) communicate more easily and quickly</a:t>
            </a:r>
          </a:p>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Digitalization promotes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innovation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giving employees tools and opportunities to have and develop new ideas</a:t>
            </a:r>
          </a:p>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Digital business transactions provides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data</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which can be analyzed and exploit to make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improvements</a:t>
            </a:r>
          </a:p>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Productivity is constantly increased by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automating processes</a:t>
            </a:r>
          </a:p>
          <a:p>
            <a:pPr marL="457200" indent="-457200">
              <a:spcAft>
                <a:spcPts val="1200"/>
              </a:spcAft>
              <a:buClr>
                <a:srgbClr val="B05894"/>
              </a:buClr>
              <a:buFont typeface="Wingdings" panose="05000000000000000000" pitchFamily="2" charset="2"/>
              <a:buChar char="Ø"/>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Digital data lead to a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customer-centric approach</a:t>
            </a: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6439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Digital business models and classifications.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 Types of digital business model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367802"/>
            <a:ext cx="13639802" cy="5232202"/>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Free-model</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This type of model offers a free service and derives profit through the customer and not from the customer, for example, by selling advertising space on the platform.</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Freemium model</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 this case, users can take advantage of a basic, free version of the product or service, but can at any time subscribe or buy a premium, paid version.</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Marketplace model (Two-sided marketplace)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It is a similar model to the previous one, but can include both products and services; two-sided: the company can sell products (or services) of a 3rd party. The </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E-Commerce model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is the one-sided version of this model: the company sells its own (physical) products.</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Experience model</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This model involves adding a digital experience to the product on sale.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6969" y="3354511"/>
            <a:ext cx="918482" cy="9144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5451" y="4076700"/>
            <a:ext cx="1595849" cy="893676"/>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1400" y="5151265"/>
            <a:ext cx="2781867" cy="83673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3801" y="6483916"/>
            <a:ext cx="1958148" cy="590708"/>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00908" y="6915306"/>
            <a:ext cx="1318966" cy="747414"/>
          </a:xfrm>
          <a:prstGeom prst="rect">
            <a:avLst/>
          </a:prstGeom>
        </p:spPr>
      </p:pic>
      <p:pic>
        <p:nvPicPr>
          <p:cNvPr id="24" name="Immagin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1722" y="7594464"/>
            <a:ext cx="2074285" cy="1166785"/>
          </a:xfrm>
          <a:prstGeom prst="rect">
            <a:avLst/>
          </a:prstGeom>
        </p:spPr>
      </p:pic>
    </p:spTree>
    <p:extLst>
      <p:ext uri="{BB962C8B-B14F-4D97-AF65-F5344CB8AC3E}">
        <p14:creationId xmlns:p14="http://schemas.microsoft.com/office/powerpoint/2010/main" val="15411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Digital business models and classifications.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 Types of digital business model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238500"/>
            <a:ext cx="13639802" cy="5601533"/>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Ecosystem model</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Ecosystem orchestrators, like Amazon and Google, are those companies that offer customers different services on different platforms; this model also includes those companies that use or supply the ecosystem.</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Subscription model</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use of the service offered by the company requires a subscription on the part of the customer (monthly, annual, etc.).</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On-Demand model</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This system allows the customer to pay to “rent” or use a virtual product or a service for a certain amount of time.</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Access-Over-Ownership model</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Similar to the previous one, but, in this case, you pay for a physical product (like renting a car or an apartment).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700" y="3356121"/>
            <a:ext cx="1102584" cy="1354856"/>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8183" y="3474722"/>
            <a:ext cx="1253651" cy="1236739"/>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7720" y="5381033"/>
            <a:ext cx="1989128" cy="537686"/>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5306" y="6286500"/>
            <a:ext cx="2838300" cy="1419150"/>
          </a:xfrm>
          <a:prstGeom prst="rect">
            <a:avLst/>
          </a:prstGeom>
        </p:spPr>
      </p:pic>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53534" y="7713624"/>
            <a:ext cx="2838300" cy="886969"/>
          </a:xfrm>
          <a:prstGeom prst="rect">
            <a:avLst/>
          </a:prstGeom>
        </p:spPr>
      </p:pic>
    </p:spTree>
    <p:extLst>
      <p:ext uri="{BB962C8B-B14F-4D97-AF65-F5344CB8AC3E}">
        <p14:creationId xmlns:p14="http://schemas.microsoft.com/office/powerpoint/2010/main" val="82945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30832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 digital business model is based on digital technologies and channels</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2" y="2835176"/>
            <a:ext cx="2308326"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 corporate culture is less hierarchical and promote innovation</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There are several types of digital business models from which you can choose</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It is also possible to mix different business models’ types</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74714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The process of internationalization</a:t>
            </a: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3997" y="3367802"/>
            <a:ext cx="15726197" cy="954107"/>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Internationalization is that process of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commercial expansion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that aims to broaden a company's operational horizons and expand its presence beyond its national borders.</a:t>
            </a:r>
          </a:p>
        </p:txBody>
      </p:sp>
      <p:sp>
        <p:nvSpPr>
          <p:cNvPr id="24" name="CasellaDiTesto 23"/>
          <p:cNvSpPr txBox="1"/>
          <p:nvPr/>
        </p:nvSpPr>
        <p:spPr>
          <a:xfrm>
            <a:off x="1523998" y="4603611"/>
            <a:ext cx="10972802" cy="1384995"/>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is therefore the possibility of seeking 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exploiting markets outside the national context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to make more profit from the sale of goods and services.</a:t>
            </a:r>
          </a:p>
        </p:txBody>
      </p:sp>
      <p:sp>
        <p:nvSpPr>
          <p:cNvPr id="26" name="CasellaDiTesto 25"/>
          <p:cNvSpPr txBox="1"/>
          <p:nvPr/>
        </p:nvSpPr>
        <p:spPr>
          <a:xfrm>
            <a:off x="1523997" y="6270308"/>
            <a:ext cx="10709404" cy="1384995"/>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Expanding a business to a foreign market can be hindered by different technical or cultural factors: thorough prior research is essential.</a:t>
            </a:r>
          </a:p>
        </p:txBody>
      </p:sp>
      <p:pic>
        <p:nvPicPr>
          <p:cNvPr id="27" name="Immagin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6800" y="4962614"/>
            <a:ext cx="4753395" cy="3457486"/>
          </a:xfrm>
          <a:prstGeom prst="rect">
            <a:avLst/>
          </a:prstGeom>
        </p:spPr>
      </p:pic>
    </p:spTree>
    <p:extLst>
      <p:ext uri="{BB962C8B-B14F-4D97-AF65-F5344CB8AC3E}">
        <p14:creationId xmlns:p14="http://schemas.microsoft.com/office/powerpoint/2010/main" val="392372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Opportunities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and risks of internationalization</a:t>
            </a: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3997" y="3367802"/>
            <a:ext cx="15726197" cy="1815882"/>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today's globalized and digitized market, there are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fewer obstacles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internationalization than in the past. The possibilities of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access to foreign markets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have also increased for small and medium-sized enterprises. Opening up to international markets can benefit both companies with good and poor national performance.</a:t>
            </a:r>
          </a:p>
        </p:txBody>
      </p:sp>
      <p:sp>
        <p:nvSpPr>
          <p:cNvPr id="24" name="CasellaDiTesto 23"/>
          <p:cNvSpPr txBox="1"/>
          <p:nvPr/>
        </p:nvSpPr>
        <p:spPr>
          <a:xfrm>
            <a:off x="1523997" y="5392022"/>
            <a:ext cx="10972804" cy="2677656"/>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the first case, instead of facing national competition from stronger companies, one can look for new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markets with greater possibilities for growth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the second case, on the other hand, in addition to increased revenues due to international presence, benefits also arise from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increased</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visibility</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the national market 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customer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fidelization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6800" y="4962614"/>
            <a:ext cx="4753395" cy="3457486"/>
          </a:xfrm>
          <a:prstGeom prst="rect">
            <a:avLst/>
          </a:prstGeom>
        </p:spPr>
      </p:pic>
    </p:spTree>
    <p:extLst>
      <p:ext uri="{BB962C8B-B14F-4D97-AF65-F5344CB8AC3E}">
        <p14:creationId xmlns:p14="http://schemas.microsoft.com/office/powerpoint/2010/main" val="353179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Opportunities 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risks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of internationalization</a:t>
            </a: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4000" y="3367803"/>
            <a:ext cx="15710246" cy="2800767"/>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Country risk</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geopolitical situation of foreign states (possible internal tensions may destabilize trade policies) and the different regulatory framework;</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Technical risk</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specific characteristics of the product may not comply with current regulations or may not be suitable in other territories (for example, different types of sockets);</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 risk</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need to adapt products to the new market and customer</a:t>
            </a:r>
            <a:b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demands.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6800" y="4962614"/>
            <a:ext cx="4753395" cy="3457486"/>
          </a:xfrm>
          <a:prstGeom prst="rect">
            <a:avLst/>
          </a:prstGeom>
        </p:spPr>
      </p:pic>
      <p:sp>
        <p:nvSpPr>
          <p:cNvPr id="4" name="CasellaDiTesto 3"/>
          <p:cNvSpPr txBox="1"/>
          <p:nvPr/>
        </p:nvSpPr>
        <p:spPr>
          <a:xfrm>
            <a:off x="1524000" y="6450273"/>
            <a:ext cx="11353800" cy="1969770"/>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These risks can be minimized by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careful research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prior to business expansion into the foreign market and good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strategic planning</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particular, one should find out about the political situation, the laws of the country and the lifestyle, habits and culture of the population. </a:t>
            </a:r>
          </a:p>
        </p:txBody>
      </p:sp>
    </p:spTree>
    <p:extLst>
      <p:ext uri="{BB962C8B-B14F-4D97-AF65-F5344CB8AC3E}">
        <p14:creationId xmlns:p14="http://schemas.microsoft.com/office/powerpoint/2010/main" val="162838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36398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Internationalization strategies: product customization</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4200" y="5676900"/>
            <a:ext cx="3048000" cy="3048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5011402" cy="4431983"/>
          </a:xfrm>
          <a:prstGeom prst="rect">
            <a:avLst/>
          </a:prstGeom>
          <a:noFill/>
        </p:spPr>
        <p:txBody>
          <a:bodyPr wrap="square" rtlCol="0">
            <a:spAutoFit/>
          </a:bodyPr>
          <a:lstStyle/>
          <a:p>
            <a:pPr>
              <a:spcAft>
                <a:spcPts val="12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Internationalization strategies can be classified according to the level of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product customization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according to the type of foreign presence of the company.</a:t>
            </a:r>
          </a:p>
          <a:p>
            <a:pPr marL="514350" indent="-514350">
              <a:spcAft>
                <a:spcPts val="1200"/>
              </a:spcAft>
              <a:buClr>
                <a:srgbClr val="B05894"/>
              </a:buClr>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Multi-domestic strategy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company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customizes</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its product and service offering for each country in which it operates (this requires in-depth knowledge of the local market).</a:t>
            </a:r>
          </a:p>
          <a:p>
            <a:pPr marL="514350" indent="-514350">
              <a:spcAft>
                <a:spcPts val="1200"/>
              </a:spcAft>
              <a:buClr>
                <a:srgbClr val="B05894"/>
              </a:buClr>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Global strategy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company offers the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same product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or service in all the countries in which it operates, exploiting economies of scale to have a low-cost structure strategy.</a:t>
            </a:r>
          </a:p>
          <a:p>
            <a:pPr marL="514350" indent="-514350">
              <a:spcAft>
                <a:spcPts val="1200"/>
              </a:spcAft>
              <a:buClr>
                <a:srgbClr val="B05894"/>
              </a:buClr>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Transnational strategy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company implements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slight modifications to products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different countries, but exploiting economies of scale; it is a middle way</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between the multi-domestic and the global strategy.</a:t>
            </a:r>
          </a:p>
        </p:txBody>
      </p:sp>
    </p:spTree>
    <p:extLst>
      <p:ext uri="{BB962C8B-B14F-4D97-AF65-F5344CB8AC3E}">
        <p14:creationId xmlns:p14="http://schemas.microsoft.com/office/powerpoint/2010/main" val="235598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33350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Internationalization strategies: foreign presence</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4200" y="5676900"/>
            <a:ext cx="3048000" cy="3048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523998" y="3405068"/>
            <a:ext cx="15011402" cy="5139869"/>
          </a:xfrm>
          <a:prstGeom prst="rect">
            <a:avLst/>
          </a:prstGeom>
          <a:noFill/>
        </p:spPr>
        <p:txBody>
          <a:bodyPr wrap="square" rtlCol="0">
            <a:spAutoFit/>
          </a:bodyPr>
          <a:lstStyle/>
          <a:p>
            <a:pPr>
              <a:spcAft>
                <a:spcPts val="12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Internationalization strategies can be classified according to the level of product customization and according to the type of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foreign presence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of the company.</a:t>
            </a:r>
          </a:p>
          <a:p>
            <a:pPr marL="514350" indent="-51435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Exportation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export of products can be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indirect</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when the company takes its products abroad via third-party companies;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direct</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when the company is responsible for exporting its own products.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Responsibility for exporting also involves taking care of all the bureaucratic and legal paperwork, finding customers and managing the marketing campaign in the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new market.</a:t>
            </a:r>
          </a:p>
          <a:p>
            <a:pPr marL="514350" indent="-51435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Establish a production point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settling in the new country in this way can be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particularly complex and expensive, but it generates more benefits in the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long run.</a:t>
            </a:r>
          </a:p>
        </p:txBody>
      </p:sp>
    </p:spTree>
    <p:extLst>
      <p:ext uri="{BB962C8B-B14F-4D97-AF65-F5344CB8AC3E}">
        <p14:creationId xmlns:p14="http://schemas.microsoft.com/office/powerpoint/2010/main" val="106605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4200" y="5676900"/>
            <a:ext cx="3048000" cy="3048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523998" y="3394889"/>
            <a:ext cx="15011402" cy="4555093"/>
          </a:xfrm>
          <a:prstGeom prst="rect">
            <a:avLst/>
          </a:prstGeom>
          <a:noFill/>
        </p:spPr>
        <p:txBody>
          <a:bodyPr wrap="square" rtlCol="0">
            <a:spAutoFit/>
          </a:bodyPr>
          <a:lstStyle/>
          <a:p>
            <a:pPr marL="514350" indent="-51435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Contractual Agreements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these are based on contracts and agreements with companies in</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other countries in order to bring the brand to the new country and target market.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These agreements can be: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licenses</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licensing company grants rights such as trademarks and production and marketing permits;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 franchises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franchising company grants already established production and marketing systems.</a:t>
            </a:r>
          </a:p>
          <a:p>
            <a:pPr marL="514350" indent="-51435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Direct investment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setting up subsidiaries abroad so that you can establish</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yourself in the target country without resorting to agreements with foreign</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partners.</a:t>
            </a:r>
          </a:p>
        </p:txBody>
      </p:sp>
      <p:sp>
        <p:nvSpPr>
          <p:cNvPr id="6" name="CuadroTexto 2">
            <a:extLst>
              <a:ext uri="{FF2B5EF4-FFF2-40B4-BE49-F238E27FC236}">
                <a16:creationId xmlns:a16="http://schemas.microsoft.com/office/drawing/2014/main" id="{82C042FF-D434-4A38-93CB-0832511D99F8}"/>
              </a:ext>
            </a:extLst>
          </p:cNvPr>
          <p:cNvSpPr txBox="1"/>
          <p:nvPr/>
        </p:nvSpPr>
        <p:spPr>
          <a:xfrm>
            <a:off x="1524000" y="2562880"/>
            <a:ext cx="133350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Internationalization strategies: foreign presence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4362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Objectives and goals</a:t>
            </a: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 be able to:</a:t>
            </a:r>
          </a:p>
        </p:txBody>
      </p:sp>
      <p:sp>
        <p:nvSpPr>
          <p:cNvPr id="5" name="Shape 2782"/>
          <p:cNvSpPr/>
          <p:nvPr/>
        </p:nvSpPr>
        <p:spPr>
          <a:xfrm>
            <a:off x="2647949" y="3878627"/>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322463"/>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57600" y="387862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Learn about business model’s elements and digital business models</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2"/>
          <p:cNvSpPr txBox="1"/>
          <p:nvPr/>
        </p:nvSpPr>
        <p:spPr>
          <a:xfrm>
            <a:off x="3638550" y="5322463"/>
            <a:ext cx="7048500" cy="523220"/>
          </a:xfrm>
          <a:prstGeom prst="rect">
            <a:avLst/>
          </a:prstGeom>
          <a:noFill/>
        </p:spPr>
        <p:txBody>
          <a:bodyPr wrap="square" rtlCol="0">
            <a:spAutoFit/>
          </a:bodyPr>
          <a:lstStyle/>
          <a:p>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Create a business model</a:t>
            </a:r>
          </a:p>
        </p:txBody>
      </p:sp>
      <p:sp>
        <p:nvSpPr>
          <p:cNvPr id="11" name="CuadroTexto 2"/>
          <p:cNvSpPr txBox="1"/>
          <p:nvPr/>
        </p:nvSpPr>
        <p:spPr>
          <a:xfrm>
            <a:off x="3619500" y="6335411"/>
            <a:ext cx="7048500" cy="1384995"/>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Learn about the process of internationalization and the main internationalizarion strategies </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308325"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Internationalization is a process of commercial expansion</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2" y="2835176"/>
            <a:ext cx="2308326"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Today there are fewer obstacles to internationalization than in the past</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 risks can be minimized by careful research and good strategic planning</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There are different types of internationalization strategies</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00058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496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Recommendations and Tips. Do’s and Don’ts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General tips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3182600" cy="5493812"/>
          </a:xfrm>
          <a:prstGeom prst="rect">
            <a:avLst/>
          </a:prstGeom>
          <a:noFill/>
        </p:spPr>
        <p:txBody>
          <a:bodyPr wrap="square" rtlCol="0">
            <a:spAutoFit/>
          </a:bodyPr>
          <a:lstStyle/>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Research</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Research, research, research. Find all the information you need, from politics and law to the market and culture of the target country. </a:t>
            </a:r>
          </a:p>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Study the competition</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Observe competitors and their business models to understand how companies meet their customers' needs and with what value propositions, but also how to position yourself within the market.</a:t>
            </a:r>
          </a:p>
          <a:p>
            <a:pPr marL="457200" indent="-457200">
              <a:spcAft>
                <a:spcPts val="600"/>
              </a:spcAft>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Be flexible</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is very likely that when opening up to a new market, the product has to be adapted to the new customer segments needs. Be prepared to make various adjustments not only in your product and service offering, but also in your marketing campaigns and business model.</a:t>
            </a:r>
          </a:p>
        </p:txBody>
      </p:sp>
    </p:spTree>
    <p:extLst>
      <p:ext uri="{BB962C8B-B14F-4D97-AF65-F5344CB8AC3E}">
        <p14:creationId xmlns:p14="http://schemas.microsoft.com/office/powerpoint/2010/main" val="853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877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Recommendations and Tips. Do's and Don'ts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Do’s and Don’ts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0" y="6972300"/>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1961129449"/>
              </p:ext>
            </p:extLst>
          </p:nvPr>
        </p:nvGraphicFramePr>
        <p:xfrm>
          <a:off x="1524000" y="3367803"/>
          <a:ext cx="15011400" cy="4671298"/>
        </p:xfrm>
        <a:graphic>
          <a:graphicData uri="http://schemas.openxmlformats.org/drawingml/2006/table">
            <a:tbl>
              <a:tblPr firstRow="1" bandRow="1">
                <a:tableStyleId>{5C22544A-7EE6-4342-B048-85BDC9FD1C3A}</a:tableStyleId>
              </a:tblPr>
              <a:tblGrid>
                <a:gridCol w="7505700">
                  <a:extLst>
                    <a:ext uri="{9D8B030D-6E8A-4147-A177-3AD203B41FA5}">
                      <a16:colId xmlns:a16="http://schemas.microsoft.com/office/drawing/2014/main" val="20000"/>
                    </a:ext>
                  </a:extLst>
                </a:gridCol>
                <a:gridCol w="7505700">
                  <a:extLst>
                    <a:ext uri="{9D8B030D-6E8A-4147-A177-3AD203B41FA5}">
                      <a16:colId xmlns:a16="http://schemas.microsoft.com/office/drawing/2014/main" val="20001"/>
                    </a:ext>
                  </a:extLst>
                </a:gridCol>
              </a:tblGrid>
              <a:tr h="944199">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DO…</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DON’T…</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3727099">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Set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realistic goals</a:t>
                      </a:r>
                    </a:p>
                    <a:p>
                      <a:pPr marL="457200" indent="-457200">
                        <a:buClr>
                          <a:srgbClr val="B05894"/>
                        </a:buClr>
                        <a:buFont typeface="Wingdings" panose="05000000000000000000" pitchFamily="2" charset="2"/>
                        <a:buChar char="ü"/>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Visit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your target market before setting up shop</a:t>
                      </a:r>
                    </a:p>
                    <a:p>
                      <a:pPr marL="457200" indent="-457200">
                        <a:buClr>
                          <a:srgbClr val="B05894"/>
                        </a:buClr>
                        <a:buFont typeface="Wingdings" panose="05000000000000000000" pitchFamily="2" charset="2"/>
                        <a:buChar char="ü"/>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Develop a trusted,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in-country team</a:t>
                      </a:r>
                    </a:p>
                    <a:p>
                      <a:pPr marL="457200" indent="-457200">
                        <a:buClr>
                          <a:srgbClr val="B05894"/>
                        </a:buClr>
                        <a:buFont typeface="Wingdings" panose="05000000000000000000" pitchFamily="2" charset="2"/>
                        <a:buChar char="ü"/>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Seek advice from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 consultants</a:t>
                      </a:r>
                    </a:p>
                    <a:p>
                      <a:pPr marL="457200" indent="-457200">
                        <a:buClr>
                          <a:srgbClr val="B05894"/>
                        </a:buClr>
                        <a:buFont typeface="Wingdings" panose="05000000000000000000" pitchFamily="2" charset="2"/>
                        <a:buChar char="ü"/>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Identify your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potential clients </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and</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partner</a:t>
                      </a:r>
                    </a:p>
                    <a:p>
                      <a:pPr marL="457200" indent="-457200">
                        <a:buClr>
                          <a:srgbClr val="B05894"/>
                        </a:buClr>
                        <a:buFont typeface="Wingdings" panose="05000000000000000000" pitchFamily="2" charset="2"/>
                        <a:buChar char="ü"/>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Adjust your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a:t>
                      </a:r>
                      <a:r>
                        <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to the new markets</a:t>
                      </a:r>
                      <a:endPar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cultural barriers</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Ignore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language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and cultural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differences</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Assume anything (have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cultural bias</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Be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impatient</a:t>
                      </a:r>
                      <a:endPar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Ignore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politics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Assume that your successful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can be replicated in a new market</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Undervalue potential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misunderstandings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999135"/>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940067"/>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308325"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It is advisable to research, study the competition and be flexible</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Tree>
    <p:extLst>
      <p:ext uri="{BB962C8B-B14F-4D97-AF65-F5344CB8AC3E}">
        <p14:creationId xmlns:p14="http://schemas.microsoft.com/office/powerpoint/2010/main" val="105530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a:t>
            </a:r>
          </a:p>
        </p:txBody>
      </p:sp>
      <p:grpSp>
        <p:nvGrpSpPr>
          <p:cNvPr id="11" name="Gruppo 10"/>
          <p:cNvGrpSpPr/>
          <p:nvPr/>
        </p:nvGrpSpPr>
        <p:grpSpPr>
          <a:xfrm>
            <a:off x="1295400" y="2857500"/>
            <a:ext cx="15853232" cy="4493538"/>
            <a:chOff x="1216351" y="2672094"/>
            <a:chExt cx="15853232" cy="4493538"/>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6" y="2672094"/>
              <a:ext cx="3528164"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What is a business model?</a:t>
              </a: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4" y="2672094"/>
              <a:ext cx="3528163"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Digital business models and classifications.</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9578234" y="2672094"/>
              <a:ext cx="3528160" cy="954107"/>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Internationalization.</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509753"/>
              <a:ext cx="3528164" cy="1938992"/>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Business model</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Canvas business model</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Business model’s elements</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5614884" y="4509753"/>
              <a:ext cx="3528163" cy="1938992"/>
            </a:xfrm>
            <a:prstGeom prst="rect">
              <a:avLst/>
            </a:prstGeom>
            <a:noFill/>
          </p:spPr>
          <p:txBody>
            <a:bodyPr wrap="square" rtlCol="0">
              <a:spAutoFit/>
            </a:bodyPr>
            <a:lstStyle/>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Digital business models’ characteristics </a:t>
              </a: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Types of digital business model</a:t>
              </a:r>
            </a:p>
          </p:txBody>
        </p:sp>
        <p:sp>
          <p:nvSpPr>
            <p:cNvPr id="9" name="CuadroTexto 8">
              <a:extLst>
                <a:ext uri="{FF2B5EF4-FFF2-40B4-BE49-F238E27FC236}">
                  <a16:creationId xmlns:a16="http://schemas.microsoft.com/office/drawing/2014/main" id="{85E2FE64-2B8D-4D64-8B27-C2EB62F25D86}"/>
                </a:ext>
              </a:extLst>
            </p:cNvPr>
            <p:cNvSpPr txBox="1"/>
            <p:nvPr/>
          </p:nvSpPr>
          <p:spPr>
            <a:xfrm>
              <a:off x="9578230" y="4487976"/>
              <a:ext cx="3528164" cy="2677656"/>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process of internationalization</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Opportunities and risks of internationalization</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Internationalization strategies</a:t>
              </a: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9143051"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3106400"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541583" y="2672094"/>
              <a:ext cx="3528000"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Recommendations and Tips. Do's and Don‘ts</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487976"/>
              <a:ext cx="3528007" cy="830997"/>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General tips</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Do’s and Don’ts</a:t>
              </a: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a business model?</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Business model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6002000" cy="954107"/>
          </a:xfrm>
          <a:prstGeom prst="rect">
            <a:avLst/>
          </a:prstGeom>
          <a:noFill/>
        </p:spPr>
        <p:txBody>
          <a:bodyPr wrap="square" rtlCol="0">
            <a:spAutoFit/>
          </a:bodyPr>
          <a:lstStyle/>
          <a:p>
            <a:pPr lvl="1">
              <a:spcAft>
                <a:spcPts val="1200"/>
              </a:spcAft>
            </a:pP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A business model is a </a:t>
            </a:r>
            <a:r>
              <a:rPr lang="en-US" sz="2800" b="1" i="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conceptual tool </a:t>
            </a: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used to describe the way in which a company creates, distributes and captures </a:t>
            </a:r>
            <a:r>
              <a:rPr lang="en-US" sz="2800" b="1" i="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value</a:t>
            </a:r>
            <a:r>
              <a:rPr lang="en-US" sz="2800"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Osterwalder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2005)</a:t>
            </a:r>
          </a:p>
        </p:txBody>
      </p:sp>
      <p:sp>
        <p:nvSpPr>
          <p:cNvPr id="6" name="CasellaDiTesto 5"/>
          <p:cNvSpPr txBox="1"/>
          <p:nvPr/>
        </p:nvSpPr>
        <p:spPr>
          <a:xfrm>
            <a:off x="1524000" y="4603611"/>
            <a:ext cx="10210800" cy="3108543"/>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term business model refers to a company's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strategic plan for making a profit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can be defined as the set of organizational practices and strategic solutions through which the company seeks to gain a competitive advantage in the market. It must be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flexible</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dynamic</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38637" t="20784" r="3787" b="13229"/>
          <a:stretch/>
        </p:blipFill>
        <p:spPr>
          <a:xfrm>
            <a:off x="11747205" y="4525745"/>
            <a:ext cx="5791200" cy="3733800"/>
          </a:xfrm>
          <a:prstGeom prst="rect">
            <a:avLst/>
          </a:prstGeom>
        </p:spPr>
      </p:pic>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a business model?</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Canvas business model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24880"/>
            <a:ext cx="14859000" cy="954107"/>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t>
            </a:r>
            <a:r>
              <a:rPr lang="en-US"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 canvas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Osterwalder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Pigneur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2005) is a strategic tool useful to </a:t>
            </a:r>
            <a:r>
              <a:rPr lang="en-US"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graphically represent the business model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therefore the </a:t>
            </a:r>
            <a:r>
              <a:rPr lang="en-US"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value proposition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of a company. </a:t>
            </a:r>
          </a:p>
        </p:txBody>
      </p:sp>
      <p:sp>
        <p:nvSpPr>
          <p:cNvPr id="9" name="CasellaDiTesto 8"/>
          <p:cNvSpPr txBox="1"/>
          <p:nvPr/>
        </p:nvSpPr>
        <p:spPr>
          <a:xfrm>
            <a:off x="1524000" y="4517767"/>
            <a:ext cx="14630400" cy="954107"/>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is structured as a framework consisting of nine blocks into which the constituent elements of a company are inserted.</a:t>
            </a:r>
          </a:p>
        </p:txBody>
      </p:sp>
      <p:graphicFrame>
        <p:nvGraphicFramePr>
          <p:cNvPr id="10" name="Tabella 9"/>
          <p:cNvGraphicFramePr>
            <a:graphicFrameLocks noGrp="1"/>
          </p:cNvGraphicFramePr>
          <p:nvPr>
            <p:extLst>
              <p:ext uri="{D42A27DB-BD31-4B8C-83A1-F6EECF244321}">
                <p14:modId xmlns:p14="http://schemas.microsoft.com/office/powerpoint/2010/main" val="2291290231"/>
              </p:ext>
            </p:extLst>
          </p:nvPr>
        </p:nvGraphicFramePr>
        <p:xfrm>
          <a:off x="1447800" y="5709768"/>
          <a:ext cx="15011400" cy="2766774"/>
        </p:xfrm>
        <a:graphic>
          <a:graphicData uri="http://schemas.openxmlformats.org/drawingml/2006/table">
            <a:tbl>
              <a:tblPr firstRow="1" bandRow="1">
                <a:tableStyleId>{5940675A-B579-460E-94D1-54222C63F5DA}</a:tableStyleId>
              </a:tblPr>
              <a:tblGrid>
                <a:gridCol w="3002280">
                  <a:extLst>
                    <a:ext uri="{9D8B030D-6E8A-4147-A177-3AD203B41FA5}">
                      <a16:colId xmlns:a16="http://schemas.microsoft.com/office/drawing/2014/main" val="20000"/>
                    </a:ext>
                  </a:extLst>
                </a:gridCol>
                <a:gridCol w="3002280">
                  <a:extLst>
                    <a:ext uri="{9D8B030D-6E8A-4147-A177-3AD203B41FA5}">
                      <a16:colId xmlns:a16="http://schemas.microsoft.com/office/drawing/2014/main" val="20001"/>
                    </a:ext>
                  </a:extLst>
                </a:gridCol>
                <a:gridCol w="1501140">
                  <a:extLst>
                    <a:ext uri="{9D8B030D-6E8A-4147-A177-3AD203B41FA5}">
                      <a16:colId xmlns:a16="http://schemas.microsoft.com/office/drawing/2014/main" val="20002"/>
                    </a:ext>
                  </a:extLst>
                </a:gridCol>
                <a:gridCol w="1501140">
                  <a:extLst>
                    <a:ext uri="{9D8B030D-6E8A-4147-A177-3AD203B41FA5}">
                      <a16:colId xmlns:a16="http://schemas.microsoft.com/office/drawing/2014/main" val="20003"/>
                    </a:ext>
                  </a:extLst>
                </a:gridCol>
                <a:gridCol w="3002280">
                  <a:extLst>
                    <a:ext uri="{9D8B030D-6E8A-4147-A177-3AD203B41FA5}">
                      <a16:colId xmlns:a16="http://schemas.microsoft.com/office/drawing/2014/main" val="20004"/>
                    </a:ext>
                  </a:extLst>
                </a:gridCol>
                <a:gridCol w="3002280">
                  <a:extLst>
                    <a:ext uri="{9D8B030D-6E8A-4147-A177-3AD203B41FA5}">
                      <a16:colId xmlns:a16="http://schemas.microsoft.com/office/drawing/2014/main" val="20005"/>
                    </a:ext>
                  </a:extLst>
                </a:gridCol>
              </a:tblGrid>
              <a:tr h="922258">
                <a:tc rowSpan="2">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Key</a:t>
                      </a:r>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partners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4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8EBF6"/>
                    </a:solidFill>
                  </a:tcPr>
                </a:tc>
                <a:tc>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Key</a:t>
                      </a:r>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activities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rowSpan="2" grid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Value</a:t>
                      </a:r>
                      <a:b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propositions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4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8EBF6"/>
                    </a:solidFill>
                  </a:tcPr>
                </a:tc>
                <a:tc rowSpan="2" hMerge="1">
                  <a:txBody>
                    <a:bodyPr/>
                    <a:lstStyle/>
                    <a:p>
                      <a:endParaRPr lang="it-IT" dirty="0"/>
                    </a:p>
                  </a:txBody>
                  <a:tcPr/>
                </a:tc>
                <a:tc>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Customer</a:t>
                      </a:r>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relationships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rowSpan="2">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Customer</a:t>
                      </a:r>
                      <a:b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segments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extLst>
                  <a:ext uri="{0D108BD9-81ED-4DB2-BD59-A6C34878D82A}">
                    <a16:rowId xmlns:a16="http://schemas.microsoft.com/office/drawing/2014/main" val="10000"/>
                  </a:ext>
                </a:extLst>
              </a:tr>
              <a:tr h="922258">
                <a:tc vMerge="1">
                  <a:txBody>
                    <a:bodyPr/>
                    <a:lstStyle/>
                    <a:p>
                      <a:endParaRPr lang="it-IT" dirty="0"/>
                    </a:p>
                  </a:txBody>
                  <a:tcPr/>
                </a:tc>
                <a:tc>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Key</a:t>
                      </a:r>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resources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gridSpan="2" vMerge="1">
                  <a:txBody>
                    <a:bodyPr/>
                    <a:lstStyle/>
                    <a:p>
                      <a:endParaRPr lang="it-IT"/>
                    </a:p>
                  </a:txBody>
                  <a:tcPr/>
                </a:tc>
                <a:tc hMerge="1" vMerge="1">
                  <a:txBody>
                    <a:bodyPr/>
                    <a:lstStyle/>
                    <a:p>
                      <a:endParaRPr lang="it-IT" dirty="0"/>
                    </a:p>
                  </a:txBody>
                  <a:tcPr/>
                </a:tc>
                <a:tc>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Channels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vMerge="1">
                  <a:txBody>
                    <a:bodyPr/>
                    <a:lstStyle/>
                    <a:p>
                      <a:endParaRPr lang="it-IT"/>
                    </a:p>
                  </a:txBody>
                  <a:tcPr/>
                </a:tc>
                <a:extLst>
                  <a:ext uri="{0D108BD9-81ED-4DB2-BD59-A6C34878D82A}">
                    <a16:rowId xmlns:a16="http://schemas.microsoft.com/office/drawing/2014/main" val="10001"/>
                  </a:ext>
                </a:extLst>
              </a:tr>
              <a:tr h="922258">
                <a:tc gridSpan="3">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Cost</a:t>
                      </a:r>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structure</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hMerge="1">
                  <a:txBody>
                    <a:bodyPr/>
                    <a:lstStyle/>
                    <a:p>
                      <a:endParaRPr lang="it-IT" dirty="0"/>
                    </a:p>
                  </a:txBody>
                  <a:tcPr/>
                </a:tc>
                <a:tc hMerge="1">
                  <a:txBody>
                    <a:bodyPr/>
                    <a:lstStyle/>
                    <a:p>
                      <a:endParaRPr lang="it-IT" dirty="0"/>
                    </a:p>
                  </a:txBody>
                  <a:tcPr/>
                </a:tc>
                <a:tc gridSpan="3">
                  <a:txBody>
                    <a:bodyPr/>
                    <a:lstStyle/>
                    <a:p>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Revenue</a:t>
                      </a:r>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streams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2"/>
                  </a:ext>
                </a:extLst>
              </a:tr>
            </a:tbl>
          </a:graphicData>
        </a:graphic>
      </p:graphicFrame>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939" y="6674629"/>
            <a:ext cx="558035" cy="418526"/>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70249" y="7667207"/>
            <a:ext cx="623373" cy="514530"/>
          </a:xfrm>
          <a:prstGeom prst="rect">
            <a:avLst/>
          </a:prstGeom>
        </p:spPr>
      </p:pic>
      <p:pic>
        <p:nvPicPr>
          <p:cNvPr id="14" name="Immagine 1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747748" y="5780048"/>
            <a:ext cx="526902" cy="526902"/>
          </a:xfrm>
          <a:prstGeom prst="rect">
            <a:avLst/>
          </a:prstGeom>
        </p:spPr>
      </p:pic>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3706" y="5807661"/>
            <a:ext cx="571580" cy="442975"/>
          </a:xfrm>
          <a:prstGeom prst="rect">
            <a:avLst/>
          </a:prstGeom>
        </p:spPr>
      </p:pic>
      <p:pic>
        <p:nvPicPr>
          <p:cNvPr id="16" name="Immagin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8140" y="7593540"/>
            <a:ext cx="524860" cy="589842"/>
          </a:xfrm>
          <a:prstGeom prst="rect">
            <a:avLst/>
          </a:prstGeom>
        </p:spPr>
      </p:pic>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6183" y="5807661"/>
            <a:ext cx="492259" cy="548517"/>
          </a:xfrm>
          <a:prstGeom prst="rect">
            <a:avLst/>
          </a:prstGeom>
        </p:spPr>
      </p:pic>
      <p:pic>
        <p:nvPicPr>
          <p:cNvPr id="18" name="Immagin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70890" y="5892994"/>
            <a:ext cx="436000" cy="534452"/>
          </a:xfrm>
          <a:prstGeom prst="rect">
            <a:avLst/>
          </a:prstGeom>
        </p:spPr>
      </p:pic>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9391" y="5837716"/>
            <a:ext cx="382859" cy="371708"/>
          </a:xfrm>
          <a:prstGeom prst="rect">
            <a:avLst/>
          </a:prstGeom>
        </p:spPr>
      </p:pic>
      <p:pic>
        <p:nvPicPr>
          <p:cNvPr id="20" name="Immagin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9895" y="5776717"/>
            <a:ext cx="567029" cy="493706"/>
          </a:xfrm>
          <a:prstGeom prst="rect">
            <a:avLst/>
          </a:prstGeom>
        </p:spPr>
      </p:pic>
      <p:pic>
        <p:nvPicPr>
          <p:cNvPr id="21" name="Immagin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8670" y="6638838"/>
            <a:ext cx="524299" cy="506705"/>
          </a:xfrm>
          <a:prstGeom prst="rect">
            <a:avLst/>
          </a:prstGeom>
        </p:spPr>
      </p:pic>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a business model?</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Business model’s elements</a:t>
            </a:r>
          </a:p>
        </p:txBody>
      </p:sp>
      <p:sp>
        <p:nvSpPr>
          <p:cNvPr id="8" name="CasellaDiTesto 7"/>
          <p:cNvSpPr txBox="1"/>
          <p:nvPr/>
        </p:nvSpPr>
        <p:spPr>
          <a:xfrm>
            <a:off x="1524000" y="3086100"/>
            <a:ext cx="14630400" cy="954107"/>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constituent elements of a company that are considered in the business model canvas answer four questions:</a:t>
            </a:r>
          </a:p>
        </p:txBody>
      </p:sp>
      <p:sp>
        <p:nvSpPr>
          <p:cNvPr id="4" name="CasellaDiTesto 3"/>
          <p:cNvSpPr txBox="1"/>
          <p:nvPr/>
        </p:nvSpPr>
        <p:spPr>
          <a:xfrm>
            <a:off x="9125685" y="4274071"/>
            <a:ext cx="8231965" cy="3970318"/>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How is value created?</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Key activities</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Key resources</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Key partners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Why is value created and what impact does it generate?</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Cost structure</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Revenue streams</a:t>
            </a:r>
          </a:p>
        </p:txBody>
      </p:sp>
      <p:sp>
        <p:nvSpPr>
          <p:cNvPr id="10" name="CasellaDiTesto 9"/>
          <p:cNvSpPr txBox="1"/>
          <p:nvPr/>
        </p:nvSpPr>
        <p:spPr>
          <a:xfrm>
            <a:off x="1447800" y="4274071"/>
            <a:ext cx="7617634" cy="3539430"/>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What is generated by the organization?</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Value propositions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Who is the recipient of the value created?</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Customer segments</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Channels</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Customer relationship</a:t>
            </a:r>
          </a:p>
        </p:txBody>
      </p:sp>
    </p:spTree>
    <p:extLst>
      <p:ext uri="{BB962C8B-B14F-4D97-AF65-F5344CB8AC3E}">
        <p14:creationId xmlns:p14="http://schemas.microsoft.com/office/powerpoint/2010/main" val="117472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a business model?</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Business model’s elements</a:t>
            </a:r>
          </a:p>
        </p:txBody>
      </p:sp>
      <p:pic>
        <p:nvPicPr>
          <p:cNvPr id="49" name="Immagin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79" y="3581174"/>
            <a:ext cx="567029" cy="493706"/>
          </a:xfrm>
          <a:prstGeom prst="rect">
            <a:avLst/>
          </a:prstGeom>
        </p:spPr>
      </p:pic>
      <p:sp>
        <p:nvSpPr>
          <p:cNvPr id="4" name="CasellaDiTesto 3"/>
          <p:cNvSpPr txBox="1"/>
          <p:nvPr/>
        </p:nvSpPr>
        <p:spPr>
          <a:xfrm>
            <a:off x="2514600" y="3589819"/>
            <a:ext cx="12466674" cy="3647152"/>
          </a:xfrm>
          <a:prstGeom prst="rect">
            <a:avLst/>
          </a:prstGeom>
          <a:noFill/>
        </p:spPr>
        <p:txBody>
          <a:bodyPr wrap="square" rtlCol="0">
            <a:spAutoFit/>
          </a:bodyPr>
          <a:lstStyle/>
          <a:p>
            <a:pPr>
              <a:spcAft>
                <a:spcPts val="1200"/>
              </a:spcAft>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Value propositions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set of benefits that the company promises to the customer segment</a:t>
            </a:r>
          </a:p>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Key</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activities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production, problem solving and maintenance or development activities required</a:t>
            </a:r>
            <a:endParaRPr lang="it-IT" sz="2800" dirty="0">
              <a:latin typeface="Arial" panose="020B0604020202020204" pitchFamily="34" charset="0"/>
            </a:endParaRPr>
          </a:p>
          <a:p>
            <a:pPr fontAlgn="t">
              <a:spcAft>
                <a:spcPts val="18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Key</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resources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human, physical, intellectual and financial resources</a:t>
            </a:r>
          </a:p>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Key</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partners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strategic alliances with partners the company can’t do business without</a:t>
            </a:r>
          </a:p>
        </p:txBody>
      </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369" y="4652582"/>
            <a:ext cx="382859" cy="371708"/>
          </a:xfrm>
          <a:prstGeom prst="rect">
            <a:avLst/>
          </a:prstGeom>
        </p:spPr>
      </p:pic>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929" y="5490563"/>
            <a:ext cx="611079" cy="590573"/>
          </a:xfrm>
          <a:prstGeom prst="rect">
            <a:avLst/>
          </a:prstGeom>
        </p:spPr>
      </p:pic>
      <p:pic>
        <p:nvPicPr>
          <p:cNvPr id="18" name="Immagine 17"/>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822131" y="6293360"/>
            <a:ext cx="512724" cy="512724"/>
          </a:xfrm>
          <a:prstGeom prst="rect">
            <a:avLst/>
          </a:prstGeom>
        </p:spPr>
      </p:pic>
    </p:spTree>
    <p:extLst>
      <p:ext uri="{BB962C8B-B14F-4D97-AF65-F5344CB8AC3E}">
        <p14:creationId xmlns:p14="http://schemas.microsoft.com/office/powerpoint/2010/main" val="299680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a business model?</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Business model’s elements</a:t>
            </a:r>
          </a:p>
        </p:txBody>
      </p:sp>
      <p:pic>
        <p:nvPicPr>
          <p:cNvPr id="46" name="Immagin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691105"/>
            <a:ext cx="571580" cy="442975"/>
          </a:xfrm>
          <a:prstGeom prst="rect">
            <a:avLst/>
          </a:prstGeom>
        </p:spPr>
      </p:pic>
      <p:pic>
        <p:nvPicPr>
          <p:cNvPr id="47" name="Immagin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49" y="3619500"/>
            <a:ext cx="492259" cy="548517"/>
          </a:xfrm>
          <a:prstGeom prst="rect">
            <a:avLst/>
          </a:prstGeom>
        </p:spPr>
      </p:pic>
      <p:pic>
        <p:nvPicPr>
          <p:cNvPr id="48" name="Immagin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428" y="3681219"/>
            <a:ext cx="436000" cy="534452"/>
          </a:xfrm>
          <a:prstGeom prst="rect">
            <a:avLst/>
          </a:prstGeom>
        </p:spPr>
      </p:pic>
      <p:pic>
        <p:nvPicPr>
          <p:cNvPr id="52" name="Immagin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563034"/>
            <a:ext cx="659822" cy="494866"/>
          </a:xfrm>
          <a:prstGeom prst="rect">
            <a:avLst/>
          </a:prstGeom>
        </p:spPr>
      </p:pic>
      <p:sp>
        <p:nvSpPr>
          <p:cNvPr id="4" name="CasellaDiTesto 3"/>
          <p:cNvSpPr txBox="1"/>
          <p:nvPr/>
        </p:nvSpPr>
        <p:spPr>
          <a:xfrm>
            <a:off x="2514600" y="3589819"/>
            <a:ext cx="13030200" cy="5047536"/>
          </a:xfrm>
          <a:prstGeom prst="rect">
            <a:avLst/>
          </a:prstGeom>
          <a:noFill/>
        </p:spPr>
        <p:txBody>
          <a:bodyPr wrap="square" rtlCol="0">
            <a:spAutoFit/>
          </a:bodyPr>
          <a:lstStyle/>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Customer</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segments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defined through demographic data or psychographic factors</a:t>
            </a:r>
          </a:p>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Customer</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relationships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how the company relates to customers and creates profitable relationships</a:t>
            </a:r>
            <a:endParaRPr lang="it-IT" sz="2000" dirty="0">
              <a:latin typeface="Arial" panose="020B0604020202020204" pitchFamily="34" charset="0"/>
            </a:endParaRPr>
          </a:p>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Channels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means by which the service offered reaches the customer</a:t>
            </a:r>
          </a:p>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Cost</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structure</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fixed and variable costs that the company incurs to maintain resources, activities and partnerships</a:t>
            </a:r>
          </a:p>
          <a:p>
            <a:pPr fontAlgn="t">
              <a:spcAft>
                <a:spcPts val="1200"/>
              </a:spcAft>
            </a:pP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Revenue</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streams</a:t>
            </a: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cash flow generated by the sale of services or products offered by the company</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fontAlgn="t">
              <a:spcAft>
                <a:spcPts val="1200"/>
              </a:spcAft>
            </a:pPr>
            <a:endParaRPr lang="it-IT" sz="2000" dirty="0">
              <a:latin typeface="Arial" panose="020B0604020202020204" pitchFamily="34" charset="0"/>
            </a:endParaRPr>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17048" y="6318311"/>
            <a:ext cx="623373" cy="514530"/>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428" y="7157996"/>
            <a:ext cx="524860" cy="589842"/>
          </a:xfrm>
          <a:prstGeom prst="rect">
            <a:avLst/>
          </a:prstGeom>
        </p:spPr>
      </p:pic>
    </p:spTree>
    <p:extLst>
      <p:ext uri="{BB962C8B-B14F-4D97-AF65-F5344CB8AC3E}">
        <p14:creationId xmlns:p14="http://schemas.microsoft.com/office/powerpoint/2010/main" val="406489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30832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 refers to a company's strategic plan for making a profit</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2" y="2835176"/>
            <a:ext cx="2308326"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 business model must be flexible and dynamic to be efficient</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 Business model canvas can graphically represent the business model</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 business model is composed of 9 constituent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elenements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21959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3760</TotalTime>
  <Words>2010</Words>
  <Application>Microsoft Office PowerPoint</Application>
  <PresentationFormat>Personalizado</PresentationFormat>
  <Paragraphs>166</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Arial</vt:lpstr>
      <vt:lpstr>Calibri</vt:lpstr>
      <vt:lpstr>Lucida Handwriting</vt:lpstr>
      <vt:lpstr>Microsoft Sans Serif</vt:lpstr>
      <vt:lpstr>Oxygen</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Javier Serón Molina</cp:lastModifiedBy>
  <cp:revision>148</cp:revision>
  <dcterms:created xsi:type="dcterms:W3CDTF">2022-02-25T10:54:18Z</dcterms:created>
  <dcterms:modified xsi:type="dcterms:W3CDTF">2022-11-28T16:36:01Z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